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0.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2" r:id="rId1"/>
  </p:sldMasterIdLst>
  <p:notesMasterIdLst>
    <p:notesMasterId r:id="rId33"/>
  </p:notesMasterIdLst>
  <p:handoutMasterIdLst>
    <p:handoutMasterId r:id="rId34"/>
  </p:handoutMasterIdLst>
  <p:sldIdLst>
    <p:sldId id="1206" r:id="rId2"/>
    <p:sldId id="1447" r:id="rId3"/>
    <p:sldId id="1446" r:id="rId4"/>
    <p:sldId id="1410" r:id="rId5"/>
    <p:sldId id="1448" r:id="rId6"/>
    <p:sldId id="1415" r:id="rId7"/>
    <p:sldId id="1416" r:id="rId8"/>
    <p:sldId id="1417" r:id="rId9"/>
    <p:sldId id="1475" r:id="rId10"/>
    <p:sldId id="1418" r:id="rId11"/>
    <p:sldId id="1472" r:id="rId12"/>
    <p:sldId id="1476" r:id="rId13"/>
    <p:sldId id="1435" r:id="rId14"/>
    <p:sldId id="1425" r:id="rId15"/>
    <p:sldId id="1426" r:id="rId16"/>
    <p:sldId id="1429" r:id="rId17"/>
    <p:sldId id="1452" r:id="rId18"/>
    <p:sldId id="1473" r:id="rId19"/>
    <p:sldId id="1433" r:id="rId20"/>
    <p:sldId id="1436" r:id="rId21"/>
    <p:sldId id="1437" r:id="rId22"/>
    <p:sldId id="1456" r:id="rId23"/>
    <p:sldId id="1438" r:id="rId24"/>
    <p:sldId id="1439" r:id="rId25"/>
    <p:sldId id="1440" r:id="rId26"/>
    <p:sldId id="1462" r:id="rId27"/>
    <p:sldId id="1463" r:id="rId28"/>
    <p:sldId id="1443" r:id="rId29"/>
    <p:sldId id="1444" r:id="rId30"/>
    <p:sldId id="1474" r:id="rId31"/>
    <p:sldId id="1477" r:id="rId3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rpit Gupta" initials="" lastIdx="0" clrIdx="0"/>
  <p:cmAuthor id="1" name="Arpit Gupta" initials="AG" lastIdx="1" clrIdx="1">
    <p:extLst/>
  </p:cmAuthor>
  <p:cmAuthor id="2" name="Arpit Gupta" initials="AG [2]" lastIdx="0" clrIdx="2">
    <p:extLst/>
  </p:cmAuthor>
  <p:cmAuthor id="3" name="Arpit Gupta" initials="AG [3]" lastIdx="0" clrIdx="3">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prnWhat="notes"/>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F40FF"/>
    <a:srgbClr val="F5B184"/>
    <a:srgbClr val="00FDFF"/>
    <a:srgbClr val="00B0F0"/>
    <a:srgbClr val="3D709C"/>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331" autoAdjust="0"/>
    <p:restoredTop sz="84393" autoAdjust="0"/>
  </p:normalViewPr>
  <p:slideViewPr>
    <p:cSldViewPr snapToGrid="0" snapToObjects="1">
      <p:cViewPr varScale="1">
        <p:scale>
          <a:sx n="96" d="100"/>
          <a:sy n="96" d="100"/>
        </p:scale>
        <p:origin x="1824" y="7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37" d="100"/>
        <a:sy n="137" d="100"/>
      </p:scale>
      <p:origin x="0" y="11688"/>
    </p:cViewPr>
  </p:sorterViewPr>
  <p:notesViewPr>
    <p:cSldViewPr snapToGrid="0" snapToObjects="1">
      <p:cViewPr varScale="1">
        <p:scale>
          <a:sx n="79" d="100"/>
          <a:sy n="79" d="100"/>
        </p:scale>
        <p:origin x="-3112" y="-11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commentAuthors" Target="commentAuthor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cap="none" spc="0" normalizeH="0" baseline="0">
                <a:solidFill>
                  <a:schemeClr val="tx1"/>
                </a:solidFill>
                <a:latin typeface="Helvetica Neue" charset="0"/>
                <a:ea typeface="Helvetica Neue" charset="0"/>
                <a:cs typeface="Helvetica Neue" charset="0"/>
              </a:defRPr>
            </a:pPr>
            <a:r>
              <a:rPr lang="en-US" sz="2400" b="0" dirty="0">
                <a:solidFill>
                  <a:schemeClr val="tx1"/>
                </a:solidFill>
                <a:latin typeface="Helvetica Neue" charset="0"/>
                <a:ea typeface="Helvetica Neue" charset="0"/>
                <a:cs typeface="Helvetica Neue" charset="0"/>
              </a:rPr>
              <a:t># Tuples</a:t>
            </a:r>
            <a:r>
              <a:rPr lang="en-US" sz="2400" b="0" baseline="0" dirty="0">
                <a:solidFill>
                  <a:schemeClr val="tx1"/>
                </a:solidFill>
                <a:latin typeface="Helvetica Neue" charset="0"/>
                <a:ea typeface="Helvetica Neue" charset="0"/>
                <a:cs typeface="Helvetica Neue" charset="0"/>
              </a:rPr>
              <a:t> at Stream Processor</a:t>
            </a:r>
            <a:endParaRPr lang="en-US" sz="2400" b="0" dirty="0">
              <a:solidFill>
                <a:schemeClr val="tx1"/>
              </a:solidFill>
              <a:latin typeface="Helvetica Neue" charset="0"/>
              <a:ea typeface="Helvetica Neue" charset="0"/>
              <a:cs typeface="Helvetica Neue" charset="0"/>
            </a:endParaRPr>
          </a:p>
        </c:rich>
      </c:tx>
      <c:layout>
        <c:manualLayout>
          <c:xMode val="edge"/>
          <c:yMode val="edge"/>
          <c:x val="0.168108830979558"/>
          <c:y val="0"/>
        </c:manualLayout>
      </c:layout>
      <c:overlay val="0"/>
      <c:spPr>
        <a:solidFill>
          <a:schemeClr val="bg1"/>
        </a:solidFill>
        <a:ln>
          <a:noFill/>
        </a:ln>
        <a:effectLst/>
      </c:spPr>
      <c:txPr>
        <a:bodyPr rot="0" spcFirstLastPara="1" vertOverflow="ellipsis" vert="horz" wrap="square" anchor="ctr" anchorCtr="1"/>
        <a:lstStyle/>
        <a:p>
          <a:pPr>
            <a:defRPr sz="2128" b="1" i="0" u="none" strike="noStrike" kern="1200" cap="none" spc="0" normalizeH="0" baseline="0">
              <a:solidFill>
                <a:schemeClr val="tx1"/>
              </a:solidFill>
              <a:latin typeface="Helvetica Neue" charset="0"/>
              <a:ea typeface="Helvetica Neue" charset="0"/>
              <a:cs typeface="Helvetica Neue" charset="0"/>
            </a:defRPr>
          </a:pPr>
          <a:endParaRPr lang="zh-CN"/>
        </a:p>
      </c:txPr>
    </c:title>
    <c:autoTitleDeleted val="0"/>
    <c:plotArea>
      <c:layout/>
      <c:barChart>
        <c:barDir val="col"/>
        <c:grouping val="clustered"/>
        <c:varyColors val="0"/>
        <c:ser>
          <c:idx val="0"/>
          <c:order val="0"/>
          <c:tx>
            <c:strRef>
              <c:f>Sheet1!$B$1</c:f>
              <c:strCache>
                <c:ptCount val="1"/>
                <c:pt idx="0">
                  <c:v>Number of Packet Tuples</c:v>
                </c:pt>
              </c:strCache>
            </c:strRef>
          </c:tx>
          <c:spPr>
            <a:solidFill>
              <a:schemeClr val="accent2"/>
            </a:solidFill>
            <a:ln>
              <a:noFill/>
            </a:ln>
            <a:effectLst/>
          </c:spPr>
          <c:invertIfNegative val="0"/>
          <c:dPt>
            <c:idx val="0"/>
            <c:invertIfNegative val="0"/>
            <c:bubble3D val="0"/>
            <c:spPr>
              <a:solidFill>
                <a:schemeClr val="accent2">
                  <a:lumMod val="50000"/>
                </a:schemeClr>
              </a:solidFill>
              <a:ln>
                <a:noFill/>
              </a:ln>
              <a:effectLst/>
            </c:spPr>
            <c:extLst>
              <c:ext xmlns:c16="http://schemas.microsoft.com/office/drawing/2014/chart" uri="{C3380CC4-5D6E-409C-BE32-E72D297353CC}">
                <c16:uniqueId val="{00000000-2133-2045-8817-80FF6FB022ED}"/>
              </c:ext>
            </c:extLst>
          </c:dPt>
          <c:dPt>
            <c:idx val="1"/>
            <c:invertIfNegative val="0"/>
            <c:bubble3D val="0"/>
            <c:spPr>
              <a:solidFill>
                <a:schemeClr val="accent2">
                  <a:lumMod val="50000"/>
                </a:schemeClr>
              </a:solidFill>
              <a:ln>
                <a:noFill/>
              </a:ln>
              <a:effectLst/>
            </c:spPr>
            <c:extLst>
              <c:ext xmlns:c16="http://schemas.microsoft.com/office/drawing/2014/chart" uri="{C3380CC4-5D6E-409C-BE32-E72D297353CC}">
                <c16:uniqueId val="{00000001-2133-2045-8817-80FF6FB022ED}"/>
              </c:ext>
            </c:extLst>
          </c:dPt>
          <c:cat>
            <c:strRef>
              <c:f>Sheet1!$A$2:$A$4</c:f>
              <c:strCache>
                <c:ptCount val="1"/>
                <c:pt idx="0">
                  <c:v>CPU-Only</c:v>
                </c:pt>
              </c:strCache>
            </c:strRef>
          </c:cat>
          <c:val>
            <c:numRef>
              <c:f>Sheet1!$B$2:$B$4</c:f>
              <c:numCache>
                <c:formatCode>#,##0</c:formatCode>
                <c:ptCount val="3"/>
                <c:pt idx="0">
                  <c:v>1000000000</c:v>
                </c:pt>
                <c:pt idx="1">
                  <c:v>1</c:v>
                </c:pt>
              </c:numCache>
            </c:numRef>
          </c:val>
          <c:extLst>
            <c:ext xmlns:c16="http://schemas.microsoft.com/office/drawing/2014/chart" uri="{C3380CC4-5D6E-409C-BE32-E72D297353CC}">
              <c16:uniqueId val="{00000000-2C76-CA49-B5BD-A0BB46448A66}"/>
            </c:ext>
          </c:extLst>
        </c:ser>
        <c:dLbls>
          <c:showLegendKey val="0"/>
          <c:showVal val="0"/>
          <c:showCatName val="0"/>
          <c:showSerName val="0"/>
          <c:showPercent val="0"/>
          <c:showBubbleSize val="0"/>
        </c:dLbls>
        <c:gapWidth val="208"/>
        <c:overlap val="-43"/>
        <c:axId val="2001520448"/>
        <c:axId val="2001520976"/>
      </c:barChart>
      <c:catAx>
        <c:axId val="2001520448"/>
        <c:scaling>
          <c:orientation val="minMax"/>
        </c:scaling>
        <c:delete val="0"/>
        <c:axPos val="b"/>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800" b="0" i="0" u="none" strike="noStrike" kern="1200" cap="none" spc="0" normalizeH="0" baseline="0">
                <a:solidFill>
                  <a:schemeClr val="tx1"/>
                </a:solidFill>
                <a:latin typeface="Helvetica Neue" charset="0"/>
                <a:ea typeface="Helvetica Neue" charset="0"/>
                <a:cs typeface="Helvetica Neue" charset="0"/>
              </a:defRPr>
            </a:pPr>
            <a:endParaRPr lang="zh-CN"/>
          </a:p>
        </c:txPr>
        <c:crossAx val="2001520976"/>
        <c:crosses val="autoZero"/>
        <c:auto val="1"/>
        <c:lblAlgn val="ctr"/>
        <c:lblOffset val="100"/>
        <c:noMultiLvlLbl val="0"/>
      </c:catAx>
      <c:valAx>
        <c:axId val="2001520976"/>
        <c:scaling>
          <c:logBase val="10"/>
          <c:orientation val="minMax"/>
          <c:min val="10000"/>
        </c:scaling>
        <c:delete val="0"/>
        <c:axPos val="l"/>
        <c:majorGridlines>
          <c:spPr>
            <a:ln w="9525" cap="flat" cmpd="sng" algn="ctr">
              <a:solidFill>
                <a:schemeClr val="dk1">
                  <a:lumMod val="15000"/>
                  <a:lumOff val="85000"/>
                </a:schemeClr>
              </a:solidFill>
              <a:round/>
            </a:ln>
            <a:effectLst/>
          </c:spPr>
        </c:majorGridlines>
        <c:numFmt formatCode="0.E+00" sourceLinked="0"/>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dk1">
                    <a:lumMod val="65000"/>
                    <a:lumOff val="35000"/>
                  </a:schemeClr>
                </a:solidFill>
                <a:latin typeface="Helvetica Neue" charset="0"/>
                <a:ea typeface="Helvetica Neue" charset="0"/>
                <a:cs typeface="Helvetica Neue" charset="0"/>
              </a:defRPr>
            </a:pPr>
            <a:endParaRPr lang="zh-CN"/>
          </a:p>
        </c:txPr>
        <c:crossAx val="2001520448"/>
        <c:crosses val="autoZero"/>
        <c:crossBetween val="between"/>
      </c:valAx>
      <c:spPr>
        <a:solidFill>
          <a:schemeClr val="bg1"/>
        </a:solidFill>
        <a:ln>
          <a:noFill/>
        </a:ln>
        <a:effectLst/>
      </c:spPr>
    </c:plotArea>
    <c:plotVisOnly val="1"/>
    <c:dispBlanksAs val="gap"/>
    <c:showDLblsOverMax val="0"/>
  </c:chart>
  <c:spPr>
    <a:solidFill>
      <a:schemeClr val="lt1"/>
    </a:solidFill>
    <a:ln w="9525" cap="flat" cmpd="sng" algn="ctr">
      <a:noFill/>
      <a:round/>
    </a:ln>
    <a:effectLst/>
  </c:spPr>
  <c:txPr>
    <a:bodyPr/>
    <a:lstStyle/>
    <a:p>
      <a:pPr>
        <a:defRPr/>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cap="none" spc="0" normalizeH="0" baseline="0">
                <a:solidFill>
                  <a:schemeClr val="tx1"/>
                </a:solidFill>
                <a:latin typeface="Helvetica Neue" charset="0"/>
                <a:ea typeface="Helvetica Neue" charset="0"/>
                <a:cs typeface="Helvetica Neue" charset="0"/>
              </a:defRPr>
            </a:pPr>
            <a:r>
              <a:rPr lang="en-US" sz="2400" b="0" dirty="0">
                <a:solidFill>
                  <a:schemeClr val="tx1"/>
                </a:solidFill>
                <a:latin typeface="Helvetica Neue" charset="0"/>
                <a:ea typeface="Helvetica Neue" charset="0"/>
                <a:cs typeface="Helvetica Neue" charset="0"/>
              </a:rPr>
              <a:t># Tuples</a:t>
            </a:r>
            <a:r>
              <a:rPr lang="en-US" sz="2400" b="0" baseline="0" dirty="0">
                <a:solidFill>
                  <a:schemeClr val="tx1"/>
                </a:solidFill>
                <a:latin typeface="Helvetica Neue" charset="0"/>
                <a:ea typeface="Helvetica Neue" charset="0"/>
                <a:cs typeface="Helvetica Neue" charset="0"/>
              </a:rPr>
              <a:t> at Stream Processor</a:t>
            </a:r>
            <a:endParaRPr lang="en-US" sz="2400" b="0" dirty="0">
              <a:solidFill>
                <a:schemeClr val="tx1"/>
              </a:solidFill>
              <a:latin typeface="Helvetica Neue" charset="0"/>
              <a:ea typeface="Helvetica Neue" charset="0"/>
              <a:cs typeface="Helvetica Neue" charset="0"/>
            </a:endParaRPr>
          </a:p>
        </c:rich>
      </c:tx>
      <c:layout>
        <c:manualLayout>
          <c:xMode val="edge"/>
          <c:yMode val="edge"/>
          <c:x val="0.168108830979558"/>
          <c:y val="0"/>
        </c:manualLayout>
      </c:layout>
      <c:overlay val="0"/>
      <c:spPr>
        <a:solidFill>
          <a:schemeClr val="bg1"/>
        </a:solidFill>
        <a:ln>
          <a:noFill/>
        </a:ln>
        <a:effectLst/>
      </c:spPr>
      <c:txPr>
        <a:bodyPr rot="0" spcFirstLastPara="1" vertOverflow="ellipsis" vert="horz" wrap="square" anchor="ctr" anchorCtr="1"/>
        <a:lstStyle/>
        <a:p>
          <a:pPr>
            <a:defRPr sz="2128" b="1" i="0" u="none" strike="noStrike" kern="1200" cap="none" spc="0" normalizeH="0" baseline="0">
              <a:solidFill>
                <a:schemeClr val="tx1"/>
              </a:solidFill>
              <a:latin typeface="Helvetica Neue" charset="0"/>
              <a:ea typeface="Helvetica Neue" charset="0"/>
              <a:cs typeface="Helvetica Neue" charset="0"/>
            </a:defRPr>
          </a:pPr>
          <a:endParaRPr lang="zh-CN"/>
        </a:p>
      </c:txPr>
    </c:title>
    <c:autoTitleDeleted val="0"/>
    <c:plotArea>
      <c:layout/>
      <c:barChart>
        <c:barDir val="col"/>
        <c:grouping val="clustered"/>
        <c:varyColors val="0"/>
        <c:ser>
          <c:idx val="0"/>
          <c:order val="0"/>
          <c:tx>
            <c:strRef>
              <c:f>Sheet1!$B$1</c:f>
              <c:strCache>
                <c:ptCount val="1"/>
                <c:pt idx="0">
                  <c:v>Number of Packet Tuples</c:v>
                </c:pt>
              </c:strCache>
            </c:strRef>
          </c:tx>
          <c:spPr>
            <a:solidFill>
              <a:schemeClr val="accent2"/>
            </a:solidFill>
            <a:ln>
              <a:noFill/>
            </a:ln>
            <a:effectLst/>
          </c:spPr>
          <c:invertIfNegative val="0"/>
          <c:dPt>
            <c:idx val="0"/>
            <c:invertIfNegative val="0"/>
            <c:bubble3D val="0"/>
            <c:spPr>
              <a:solidFill>
                <a:schemeClr val="accent2">
                  <a:lumMod val="50000"/>
                </a:schemeClr>
              </a:solidFill>
              <a:ln>
                <a:noFill/>
              </a:ln>
              <a:effectLst/>
            </c:spPr>
            <c:extLst>
              <c:ext xmlns:c16="http://schemas.microsoft.com/office/drawing/2014/chart" uri="{C3380CC4-5D6E-409C-BE32-E72D297353CC}">
                <c16:uniqueId val="{00000000-2133-2045-8817-80FF6FB022ED}"/>
              </c:ext>
            </c:extLst>
          </c:dPt>
          <c:dPt>
            <c:idx val="1"/>
            <c:invertIfNegative val="0"/>
            <c:bubble3D val="0"/>
            <c:spPr>
              <a:solidFill>
                <a:schemeClr val="accent2">
                  <a:lumMod val="50000"/>
                </a:schemeClr>
              </a:solidFill>
              <a:ln>
                <a:noFill/>
              </a:ln>
              <a:effectLst/>
            </c:spPr>
            <c:extLst>
              <c:ext xmlns:c16="http://schemas.microsoft.com/office/drawing/2014/chart" uri="{C3380CC4-5D6E-409C-BE32-E72D297353CC}">
                <c16:uniqueId val="{00000001-2133-2045-8817-80FF6FB022ED}"/>
              </c:ext>
            </c:extLst>
          </c:dPt>
          <c:cat>
            <c:strRef>
              <c:f>Sheet1!$A$2:$A$4</c:f>
              <c:strCache>
                <c:ptCount val="2"/>
                <c:pt idx="0">
                  <c:v>CPU-Only</c:v>
                </c:pt>
                <c:pt idx="1">
                  <c:v>Paritioning</c:v>
                </c:pt>
              </c:strCache>
            </c:strRef>
          </c:cat>
          <c:val>
            <c:numRef>
              <c:f>Sheet1!$B$2:$B$4</c:f>
              <c:numCache>
                <c:formatCode>#,##0</c:formatCode>
                <c:ptCount val="3"/>
                <c:pt idx="0">
                  <c:v>1000000000</c:v>
                </c:pt>
                <c:pt idx="1">
                  <c:v>100000000</c:v>
                </c:pt>
              </c:numCache>
            </c:numRef>
          </c:val>
          <c:extLst>
            <c:ext xmlns:c16="http://schemas.microsoft.com/office/drawing/2014/chart" uri="{C3380CC4-5D6E-409C-BE32-E72D297353CC}">
              <c16:uniqueId val="{00000000-2C76-CA49-B5BD-A0BB46448A66}"/>
            </c:ext>
          </c:extLst>
        </c:ser>
        <c:dLbls>
          <c:showLegendKey val="0"/>
          <c:showVal val="0"/>
          <c:showCatName val="0"/>
          <c:showSerName val="0"/>
          <c:showPercent val="0"/>
          <c:showBubbleSize val="0"/>
        </c:dLbls>
        <c:gapWidth val="208"/>
        <c:overlap val="-43"/>
        <c:axId val="2004405568"/>
        <c:axId val="2004406096"/>
      </c:barChart>
      <c:catAx>
        <c:axId val="2004405568"/>
        <c:scaling>
          <c:orientation val="minMax"/>
        </c:scaling>
        <c:delete val="0"/>
        <c:axPos val="b"/>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800" b="0" i="0" u="none" strike="noStrike" kern="1200" cap="none" spc="0" normalizeH="0" baseline="0">
                <a:solidFill>
                  <a:schemeClr val="tx1"/>
                </a:solidFill>
                <a:latin typeface="Helvetica Neue" charset="0"/>
                <a:ea typeface="Helvetica Neue" charset="0"/>
                <a:cs typeface="Helvetica Neue" charset="0"/>
              </a:defRPr>
            </a:pPr>
            <a:endParaRPr lang="zh-CN"/>
          </a:p>
        </c:txPr>
        <c:crossAx val="2004406096"/>
        <c:crosses val="autoZero"/>
        <c:auto val="1"/>
        <c:lblAlgn val="ctr"/>
        <c:lblOffset val="100"/>
        <c:noMultiLvlLbl val="0"/>
      </c:catAx>
      <c:valAx>
        <c:axId val="2004406096"/>
        <c:scaling>
          <c:logBase val="10"/>
          <c:orientation val="minMax"/>
          <c:min val="10000"/>
        </c:scaling>
        <c:delete val="0"/>
        <c:axPos val="l"/>
        <c:majorGridlines>
          <c:spPr>
            <a:ln w="9525" cap="flat" cmpd="sng" algn="ctr">
              <a:solidFill>
                <a:schemeClr val="dk1">
                  <a:lumMod val="15000"/>
                  <a:lumOff val="85000"/>
                </a:schemeClr>
              </a:solidFill>
              <a:round/>
            </a:ln>
            <a:effectLst/>
          </c:spPr>
        </c:majorGridlines>
        <c:numFmt formatCode="0.E+00" sourceLinked="0"/>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dk1">
                    <a:lumMod val="65000"/>
                    <a:lumOff val="35000"/>
                  </a:schemeClr>
                </a:solidFill>
                <a:latin typeface="Helvetica Neue" charset="0"/>
                <a:ea typeface="Helvetica Neue" charset="0"/>
                <a:cs typeface="Helvetica Neue" charset="0"/>
              </a:defRPr>
            </a:pPr>
            <a:endParaRPr lang="zh-CN"/>
          </a:p>
        </c:txPr>
        <c:crossAx val="2004405568"/>
        <c:crosses val="autoZero"/>
        <c:crossBetween val="between"/>
      </c:valAx>
      <c:spPr>
        <a:solidFill>
          <a:schemeClr val="bg1"/>
        </a:solidFill>
        <a:ln>
          <a:noFill/>
        </a:ln>
        <a:effectLst/>
      </c:spPr>
    </c:plotArea>
    <c:plotVisOnly val="1"/>
    <c:dispBlanksAs val="gap"/>
    <c:showDLblsOverMax val="0"/>
  </c:chart>
  <c:spPr>
    <a:solidFill>
      <a:schemeClr val="lt1"/>
    </a:solidFill>
    <a:ln w="9525" cap="flat" cmpd="sng" algn="ctr">
      <a:noFill/>
      <a:round/>
    </a:ln>
    <a:effectLst/>
  </c:spPr>
  <c:txPr>
    <a:bodyPr/>
    <a:lstStyle/>
    <a:p>
      <a:pPr>
        <a:defRPr/>
      </a:pPr>
      <a:endParaRPr lang="zh-CN"/>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cap="none" spc="0" normalizeH="0" baseline="0">
                <a:solidFill>
                  <a:schemeClr val="tx1"/>
                </a:solidFill>
                <a:latin typeface="Helvetica Neue" charset="0"/>
                <a:ea typeface="Helvetica Neue" charset="0"/>
                <a:cs typeface="Helvetica Neue" charset="0"/>
              </a:defRPr>
            </a:pPr>
            <a:r>
              <a:rPr lang="en-US" sz="2400" b="0" dirty="0">
                <a:solidFill>
                  <a:schemeClr val="tx1"/>
                </a:solidFill>
                <a:latin typeface="Helvetica Neue" charset="0"/>
                <a:ea typeface="Helvetica Neue" charset="0"/>
                <a:cs typeface="Helvetica Neue" charset="0"/>
              </a:rPr>
              <a:t># Tuples</a:t>
            </a:r>
            <a:r>
              <a:rPr lang="en-US" sz="2400" b="0" baseline="0" dirty="0">
                <a:solidFill>
                  <a:schemeClr val="tx1"/>
                </a:solidFill>
                <a:latin typeface="Helvetica Neue" charset="0"/>
                <a:ea typeface="Helvetica Neue" charset="0"/>
                <a:cs typeface="Helvetica Neue" charset="0"/>
              </a:rPr>
              <a:t> at Stream Processor</a:t>
            </a:r>
            <a:endParaRPr lang="en-US" sz="2400" b="0" dirty="0">
              <a:solidFill>
                <a:schemeClr val="tx1"/>
              </a:solidFill>
              <a:latin typeface="Helvetica Neue" charset="0"/>
              <a:ea typeface="Helvetica Neue" charset="0"/>
              <a:cs typeface="Helvetica Neue" charset="0"/>
            </a:endParaRPr>
          </a:p>
        </c:rich>
      </c:tx>
      <c:layout>
        <c:manualLayout>
          <c:xMode val="edge"/>
          <c:yMode val="edge"/>
          <c:x val="0.18535117544500901"/>
          <c:y val="1.43836941007317E-2"/>
        </c:manualLayout>
      </c:layout>
      <c:overlay val="0"/>
      <c:spPr>
        <a:solidFill>
          <a:schemeClr val="bg1"/>
        </a:solidFill>
        <a:ln>
          <a:noFill/>
        </a:ln>
        <a:effectLst/>
      </c:spPr>
      <c:txPr>
        <a:bodyPr rot="0" spcFirstLastPara="1" vertOverflow="ellipsis" vert="horz" wrap="square" anchor="ctr" anchorCtr="1"/>
        <a:lstStyle/>
        <a:p>
          <a:pPr>
            <a:defRPr sz="2128" b="1" i="0" u="none" strike="noStrike" kern="1200" cap="none" spc="0" normalizeH="0" baseline="0">
              <a:solidFill>
                <a:schemeClr val="tx1"/>
              </a:solidFill>
              <a:latin typeface="Helvetica Neue" charset="0"/>
              <a:ea typeface="Helvetica Neue" charset="0"/>
              <a:cs typeface="Helvetica Neue" charset="0"/>
            </a:defRPr>
          </a:pPr>
          <a:endParaRPr lang="zh-CN"/>
        </a:p>
      </c:txPr>
    </c:title>
    <c:autoTitleDeleted val="0"/>
    <c:plotArea>
      <c:layout/>
      <c:barChart>
        <c:barDir val="col"/>
        <c:grouping val="clustered"/>
        <c:varyColors val="0"/>
        <c:ser>
          <c:idx val="0"/>
          <c:order val="0"/>
          <c:tx>
            <c:strRef>
              <c:f>Sheet1!$B$1</c:f>
              <c:strCache>
                <c:ptCount val="1"/>
                <c:pt idx="0">
                  <c:v>Number of Packet Tuples</c:v>
                </c:pt>
              </c:strCache>
            </c:strRef>
          </c:tx>
          <c:spPr>
            <a:solidFill>
              <a:schemeClr val="accent2">
                <a:lumMod val="50000"/>
              </a:schemeClr>
            </a:solidFill>
            <a:ln>
              <a:noFill/>
            </a:ln>
            <a:effectLst/>
          </c:spPr>
          <c:invertIfNegative val="0"/>
          <c:cat>
            <c:strRef>
              <c:f>Sheet1!$A$2:$A$4</c:f>
              <c:strCache>
                <c:ptCount val="3"/>
                <c:pt idx="0">
                  <c:v>CPU-Only</c:v>
                </c:pt>
                <c:pt idx="1">
                  <c:v>Paritioning</c:v>
                </c:pt>
                <c:pt idx="2">
                  <c:v>Partitioning + Refinement</c:v>
                </c:pt>
              </c:strCache>
            </c:strRef>
          </c:cat>
          <c:val>
            <c:numRef>
              <c:f>Sheet1!$B$2:$B$4</c:f>
              <c:numCache>
                <c:formatCode>#,##0</c:formatCode>
                <c:ptCount val="3"/>
                <c:pt idx="0">
                  <c:v>1000000000</c:v>
                </c:pt>
                <c:pt idx="1">
                  <c:v>100000000</c:v>
                </c:pt>
                <c:pt idx="2" formatCode="General">
                  <c:v>100000</c:v>
                </c:pt>
              </c:numCache>
            </c:numRef>
          </c:val>
          <c:extLst>
            <c:ext xmlns:c16="http://schemas.microsoft.com/office/drawing/2014/chart" uri="{C3380CC4-5D6E-409C-BE32-E72D297353CC}">
              <c16:uniqueId val="{00000000-B2B9-1649-959B-800AACB1B4E3}"/>
            </c:ext>
          </c:extLst>
        </c:ser>
        <c:dLbls>
          <c:showLegendKey val="0"/>
          <c:showVal val="0"/>
          <c:showCatName val="0"/>
          <c:showSerName val="0"/>
          <c:showPercent val="0"/>
          <c:showBubbleSize val="0"/>
        </c:dLbls>
        <c:gapWidth val="208"/>
        <c:overlap val="-43"/>
        <c:axId val="1734727456"/>
        <c:axId val="1734729232"/>
      </c:barChart>
      <c:catAx>
        <c:axId val="1734727456"/>
        <c:scaling>
          <c:orientation val="minMax"/>
        </c:scaling>
        <c:delete val="0"/>
        <c:axPos val="b"/>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800" b="0" i="0" u="none" strike="noStrike" kern="1200" cap="none" spc="0" normalizeH="0" baseline="0">
                <a:solidFill>
                  <a:schemeClr val="tx1"/>
                </a:solidFill>
                <a:latin typeface="Helvetica Neue" charset="0"/>
                <a:ea typeface="Helvetica Neue" charset="0"/>
                <a:cs typeface="Helvetica Neue" charset="0"/>
              </a:defRPr>
            </a:pPr>
            <a:endParaRPr lang="zh-CN"/>
          </a:p>
        </c:txPr>
        <c:crossAx val="1734729232"/>
        <c:crosses val="autoZero"/>
        <c:auto val="1"/>
        <c:lblAlgn val="ctr"/>
        <c:lblOffset val="100"/>
        <c:noMultiLvlLbl val="0"/>
      </c:catAx>
      <c:valAx>
        <c:axId val="1734729232"/>
        <c:scaling>
          <c:logBase val="10"/>
          <c:orientation val="minMax"/>
          <c:min val="10000"/>
        </c:scaling>
        <c:delete val="0"/>
        <c:axPos val="l"/>
        <c:majorGridlines>
          <c:spPr>
            <a:ln w="9525" cap="flat" cmpd="sng" algn="ctr">
              <a:solidFill>
                <a:schemeClr val="dk1">
                  <a:lumMod val="15000"/>
                  <a:lumOff val="85000"/>
                </a:schemeClr>
              </a:solidFill>
              <a:round/>
            </a:ln>
            <a:effectLst/>
          </c:spPr>
        </c:majorGridlines>
        <c:numFmt formatCode="0.E+00" sourceLinked="0"/>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tx1"/>
                </a:solidFill>
                <a:latin typeface="Helvetica Neue" charset="0"/>
                <a:ea typeface="Helvetica Neue" charset="0"/>
                <a:cs typeface="Helvetica Neue" charset="0"/>
              </a:defRPr>
            </a:pPr>
            <a:endParaRPr lang="zh-CN"/>
          </a:p>
        </c:txPr>
        <c:crossAx val="1734727456"/>
        <c:crosses val="autoZero"/>
        <c:crossBetween val="between"/>
      </c:valAx>
      <c:spPr>
        <a:solidFill>
          <a:schemeClr val="bg1"/>
        </a:solidFill>
        <a:ln>
          <a:noFill/>
        </a:ln>
        <a:effectLst/>
      </c:spPr>
    </c:plotArea>
    <c:plotVisOnly val="1"/>
    <c:dispBlanksAs val="gap"/>
    <c:showDLblsOverMax val="0"/>
  </c:chart>
  <c:spPr>
    <a:noFill/>
    <a:ln w="9525" cap="flat" cmpd="sng" algn="ctr">
      <a:noFill/>
      <a:round/>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8">
  <cs:axisTitle>
    <cs:lnRef idx="0"/>
    <cs:fillRef idx="0"/>
    <cs:effectRef idx="0"/>
    <cs:fontRef idx="minor">
      <a:schemeClr val="dk1">
        <a:lumMod val="65000"/>
        <a:lumOff val="35000"/>
      </a:schemeClr>
    </cs:fontRef>
    <cs:defRPr sz="1197"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064"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1197"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defRPr sz="1197"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2128"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defRPr sz="1197"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charts/style2.xml><?xml version="1.0" encoding="utf-8"?>
<cs:chartStyle xmlns:cs="http://schemas.microsoft.com/office/drawing/2012/chartStyle" xmlns:a="http://schemas.openxmlformats.org/drawingml/2006/main" id="208">
  <cs:axisTitle>
    <cs:lnRef idx="0"/>
    <cs:fillRef idx="0"/>
    <cs:effectRef idx="0"/>
    <cs:fontRef idx="minor">
      <a:schemeClr val="dk1">
        <a:lumMod val="65000"/>
        <a:lumOff val="35000"/>
      </a:schemeClr>
    </cs:fontRef>
    <cs:defRPr sz="1197"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064"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1197"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defRPr sz="1197"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2128"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defRPr sz="1197"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charts/style3.xml><?xml version="1.0" encoding="utf-8"?>
<cs:chartStyle xmlns:cs="http://schemas.microsoft.com/office/drawing/2012/chartStyle" xmlns:a="http://schemas.openxmlformats.org/drawingml/2006/main" id="208">
  <cs:axisTitle>
    <cs:lnRef idx="0"/>
    <cs:fillRef idx="0"/>
    <cs:effectRef idx="0"/>
    <cs:fontRef idx="minor">
      <a:schemeClr val="dk1">
        <a:lumMod val="65000"/>
        <a:lumOff val="35000"/>
      </a:schemeClr>
    </cs:fontRef>
    <cs:defRPr sz="1197"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064"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1197"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defRPr sz="1197"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2128"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defRPr sz="1197"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51ED6A4B-E7A7-8142-8CB1-B441A6F163BD}" type="datetimeFigureOut">
              <a:rPr lang="en-US" smtClean="0"/>
              <a:t>3/19/2019</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31D0285-E1AE-EB42-87BC-128C98804786}" type="slidenum">
              <a:rPr lang="en-US" smtClean="0"/>
              <a:t>‹#›</a:t>
            </a:fld>
            <a:endParaRPr lang="en-US"/>
          </a:p>
        </p:txBody>
      </p:sp>
    </p:spTree>
    <p:extLst>
      <p:ext uri="{BB962C8B-B14F-4D97-AF65-F5344CB8AC3E}">
        <p14:creationId xmlns:p14="http://schemas.microsoft.com/office/powerpoint/2010/main" val="319485272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66EA0B6-B635-6E4E-A0BD-AF165E473B62}" type="datetimeFigureOut">
              <a:rPr lang="en-US" smtClean="0"/>
              <a:t>3/19/2019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937901C-08B4-6F48-8C7E-553DA0B03668}" type="slidenum">
              <a:rPr lang="en-US" smtClean="0"/>
              <a:t>‹#›</a:t>
            </a:fld>
            <a:endParaRPr lang="en-US"/>
          </a:p>
        </p:txBody>
      </p:sp>
    </p:spTree>
    <p:extLst>
      <p:ext uri="{BB962C8B-B14F-4D97-AF65-F5344CB8AC3E}">
        <p14:creationId xmlns:p14="http://schemas.microsoft.com/office/powerpoint/2010/main" val="1394550710"/>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37901C-08B4-6F48-8C7E-553DA0B03668}" type="slidenum">
              <a:rPr lang="en-US" smtClean="0"/>
              <a:t>1</a:t>
            </a:fld>
            <a:endParaRPr lang="en-US"/>
          </a:p>
        </p:txBody>
      </p:sp>
    </p:spTree>
    <p:extLst>
      <p:ext uri="{BB962C8B-B14F-4D97-AF65-F5344CB8AC3E}">
        <p14:creationId xmlns:p14="http://schemas.microsoft.com/office/powerpoint/2010/main" val="3244650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6937901C-08B4-6F48-8C7E-553DA0B03668}" type="slidenum">
              <a:rPr lang="en-US" smtClean="0"/>
              <a:t>10</a:t>
            </a:fld>
            <a:endParaRPr lang="en-US"/>
          </a:p>
        </p:txBody>
      </p:sp>
    </p:spTree>
    <p:extLst>
      <p:ext uri="{BB962C8B-B14F-4D97-AF65-F5344CB8AC3E}">
        <p14:creationId xmlns:p14="http://schemas.microsoft.com/office/powerpoint/2010/main" val="7348065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Previous solutions either use CPUs to execute monitoring queries, or use switches to do it. CPUs have stronger computational power, which means it can handle more complicated tasks and extract more information for telemetry, but they are slow. Solutions using switches are fast, but they have more limitation on what they can do with the traffic.</a:t>
            </a:r>
          </a:p>
          <a:p>
            <a:pPr marL="228600" indent="-228600">
              <a:buAutoNum type="arabicPeriod"/>
            </a:pPr>
            <a:r>
              <a:rPr lang="en-US" dirty="0"/>
              <a:t>To do better than any of these solutions, sonata is designed to use both CPUs and switches to execute monitoring queries.</a:t>
            </a:r>
          </a:p>
        </p:txBody>
      </p:sp>
      <p:sp>
        <p:nvSpPr>
          <p:cNvPr id="4" name="Slide Number Placeholder 3"/>
          <p:cNvSpPr>
            <a:spLocks noGrp="1"/>
          </p:cNvSpPr>
          <p:nvPr>
            <p:ph type="sldNum" sz="quarter" idx="10"/>
          </p:nvPr>
        </p:nvSpPr>
        <p:spPr/>
        <p:txBody>
          <a:bodyPr/>
          <a:lstStyle/>
          <a:p>
            <a:fld id="{5E7036E8-6A70-5742-9E51-BEBE5E9E7346}" type="slidenum">
              <a:rPr lang="en-US" smtClean="0"/>
              <a:t>11</a:t>
            </a:fld>
            <a:endParaRPr lang="en-US"/>
          </a:p>
        </p:txBody>
      </p:sp>
    </p:spTree>
    <p:extLst>
      <p:ext uri="{BB962C8B-B14F-4D97-AF65-F5344CB8AC3E}">
        <p14:creationId xmlns:p14="http://schemas.microsoft.com/office/powerpoint/2010/main" val="12748199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the classical PIAS processing model, and all</a:t>
            </a:r>
            <a:r>
              <a:rPr lang="zh-CN" altLang="en-US" dirty="0"/>
              <a:t> </a:t>
            </a:r>
            <a:r>
              <a:rPr lang="en-US" altLang="zh-CN" dirty="0"/>
              <a:t>the</a:t>
            </a:r>
            <a:r>
              <a:rPr lang="zh-CN" altLang="en-US" dirty="0"/>
              <a:t> </a:t>
            </a:r>
            <a:r>
              <a:rPr lang="en-US" altLang="zh-CN" dirty="0"/>
              <a:t>queries are converted to DAGs and then sent to the data plane.</a:t>
            </a:r>
            <a:endParaRPr lang="en-US" dirty="0"/>
          </a:p>
        </p:txBody>
      </p:sp>
      <p:sp>
        <p:nvSpPr>
          <p:cNvPr id="4" name="Slide Number Placeholder 3"/>
          <p:cNvSpPr>
            <a:spLocks noGrp="1"/>
          </p:cNvSpPr>
          <p:nvPr>
            <p:ph type="sldNum" sz="quarter" idx="10"/>
          </p:nvPr>
        </p:nvSpPr>
        <p:spPr/>
        <p:txBody>
          <a:bodyPr/>
          <a:lstStyle/>
          <a:p>
            <a:fld id="{5E7036E8-6A70-5742-9E51-BEBE5E9E7346}" type="slidenum">
              <a:rPr lang="en-US" smtClean="0"/>
              <a:t>13</a:t>
            </a:fld>
            <a:endParaRPr lang="en-US"/>
          </a:p>
        </p:txBody>
      </p:sp>
    </p:spTree>
    <p:extLst>
      <p:ext uri="{BB962C8B-B14F-4D97-AF65-F5344CB8AC3E}">
        <p14:creationId xmlns:p14="http://schemas.microsoft.com/office/powerpoint/2010/main" val="9368042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In the PISA Processing Model, we need to map dataflow to data plane, and operators in dataflow need to be mapped to match-action tables, and tuple will be mapped to packets. We would like to know, which dataflow operators can be compiled to match-action tables?</a:t>
            </a:r>
          </a:p>
        </p:txBody>
      </p:sp>
      <p:sp>
        <p:nvSpPr>
          <p:cNvPr id="4" name="Slide Number Placeholder 3"/>
          <p:cNvSpPr>
            <a:spLocks noGrp="1"/>
          </p:cNvSpPr>
          <p:nvPr>
            <p:ph type="sldNum" sz="quarter" idx="10"/>
          </p:nvPr>
        </p:nvSpPr>
        <p:spPr/>
        <p:txBody>
          <a:bodyPr/>
          <a:lstStyle/>
          <a:p>
            <a:fld id="{5E7036E8-6A70-5742-9E51-BEBE5E9E7346}" type="slidenum">
              <a:rPr lang="en-US" smtClean="0"/>
              <a:t>14</a:t>
            </a:fld>
            <a:endParaRPr lang="en-US"/>
          </a:p>
        </p:txBody>
      </p:sp>
    </p:spTree>
    <p:extLst>
      <p:ext uri="{BB962C8B-B14F-4D97-AF65-F5344CB8AC3E}">
        <p14:creationId xmlns:p14="http://schemas.microsoft.com/office/powerpoint/2010/main" val="14527516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Here are two examples. The filter operator do nothing to the data, but have certain matching rules applied to them, so not all packets will be matched.</a:t>
            </a:r>
          </a:p>
        </p:txBody>
      </p:sp>
      <p:sp>
        <p:nvSpPr>
          <p:cNvPr id="4" name="Slide Number Placeholder 3"/>
          <p:cNvSpPr>
            <a:spLocks noGrp="1"/>
          </p:cNvSpPr>
          <p:nvPr>
            <p:ph type="sldNum" sz="quarter" idx="10"/>
          </p:nvPr>
        </p:nvSpPr>
        <p:spPr/>
        <p:txBody>
          <a:bodyPr/>
          <a:lstStyle/>
          <a:p>
            <a:fld id="{5E7036E8-6A70-5742-9E51-BEBE5E9E7346}" type="slidenum">
              <a:rPr lang="en-US" smtClean="0"/>
              <a:t>15</a:t>
            </a:fld>
            <a:endParaRPr lang="en-US"/>
          </a:p>
        </p:txBody>
      </p:sp>
    </p:spTree>
    <p:extLst>
      <p:ext uri="{BB962C8B-B14F-4D97-AF65-F5344CB8AC3E}">
        <p14:creationId xmlns:p14="http://schemas.microsoft.com/office/powerpoint/2010/main" val="12456675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Reduce operator on the other hand, does not have a predicate to match, but instead applying function f over all elements.</a:t>
            </a:r>
          </a:p>
        </p:txBody>
      </p:sp>
      <p:sp>
        <p:nvSpPr>
          <p:cNvPr id="4" name="Slide Number Placeholder 3"/>
          <p:cNvSpPr>
            <a:spLocks noGrp="1"/>
          </p:cNvSpPr>
          <p:nvPr>
            <p:ph type="sldNum" sz="quarter" idx="10"/>
          </p:nvPr>
        </p:nvSpPr>
        <p:spPr/>
        <p:txBody>
          <a:bodyPr/>
          <a:lstStyle/>
          <a:p>
            <a:fld id="{5E7036E8-6A70-5742-9E51-BEBE5E9E7346}" type="slidenum">
              <a:rPr lang="en-US" smtClean="0"/>
              <a:t>16</a:t>
            </a:fld>
            <a:endParaRPr lang="en-US"/>
          </a:p>
        </p:txBody>
      </p:sp>
    </p:spTree>
    <p:extLst>
      <p:ext uri="{BB962C8B-B14F-4D97-AF65-F5344CB8AC3E}">
        <p14:creationId xmlns:p14="http://schemas.microsoft.com/office/powerpoint/2010/main" val="13971345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way, a query can be compiled to a series of match-action tables in the data plane.</a:t>
            </a:r>
          </a:p>
        </p:txBody>
      </p:sp>
      <p:sp>
        <p:nvSpPr>
          <p:cNvPr id="4" name="Slide Number Placeholder 3"/>
          <p:cNvSpPr>
            <a:spLocks noGrp="1"/>
          </p:cNvSpPr>
          <p:nvPr>
            <p:ph type="sldNum" sz="quarter" idx="10"/>
          </p:nvPr>
        </p:nvSpPr>
        <p:spPr/>
        <p:txBody>
          <a:bodyPr/>
          <a:lstStyle/>
          <a:p>
            <a:fld id="{5E7036E8-6A70-5742-9E51-BEBE5E9E7346}" type="slidenum">
              <a:rPr lang="en-US" smtClean="0"/>
              <a:t>17</a:t>
            </a:fld>
            <a:endParaRPr lang="en-US"/>
          </a:p>
        </p:txBody>
      </p:sp>
    </p:spTree>
    <p:extLst>
      <p:ext uri="{BB962C8B-B14F-4D97-AF65-F5344CB8AC3E}">
        <p14:creationId xmlns:p14="http://schemas.microsoft.com/office/powerpoint/2010/main" val="4258150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However, the system still need to decide whether it wants the switches to execute the query, or the stream processors to do it. As the packets are moving through the switches, they need to be converted to tuples and then sent to stream processors. On the one hand, since switches have only limited resources, as we have seen before, it cannot handle too much work. On the other hand, we also want to reduce the load of stream processors to make this system fast and more scalable. Therefore, we need to figure out an optimal way to partition the queries to switches or CPUs.</a:t>
            </a:r>
          </a:p>
        </p:txBody>
      </p:sp>
      <p:sp>
        <p:nvSpPr>
          <p:cNvPr id="4" name="Slide Number Placeholder 3"/>
          <p:cNvSpPr>
            <a:spLocks noGrp="1"/>
          </p:cNvSpPr>
          <p:nvPr>
            <p:ph type="sldNum" sz="quarter" idx="10"/>
          </p:nvPr>
        </p:nvSpPr>
        <p:spPr/>
        <p:txBody>
          <a:bodyPr/>
          <a:lstStyle/>
          <a:p>
            <a:fld id="{5E7036E8-6A70-5742-9E51-BEBE5E9E7346}" type="slidenum">
              <a:rPr lang="en-US" smtClean="0"/>
              <a:t>18</a:t>
            </a:fld>
            <a:endParaRPr lang="en-US"/>
          </a:p>
        </p:txBody>
      </p:sp>
    </p:spTree>
    <p:extLst>
      <p:ext uri="{BB962C8B-B14F-4D97-AF65-F5344CB8AC3E}">
        <p14:creationId xmlns:p14="http://schemas.microsoft.com/office/powerpoint/2010/main" val="16397594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Sonata models this problem as an Integer Linear Programming problem. Its goal is to minimize tuples sent to stream processor. We want as much as possible work to be done by the switches before we go back to use slow but powerful stream processors.</a:t>
            </a:r>
          </a:p>
        </p:txBody>
      </p:sp>
      <p:sp>
        <p:nvSpPr>
          <p:cNvPr id="4" name="Slide Number Placeholder 3"/>
          <p:cNvSpPr>
            <a:spLocks noGrp="1"/>
          </p:cNvSpPr>
          <p:nvPr>
            <p:ph type="sldNum" sz="quarter" idx="10"/>
          </p:nvPr>
        </p:nvSpPr>
        <p:spPr/>
        <p:txBody>
          <a:bodyPr/>
          <a:lstStyle/>
          <a:p>
            <a:fld id="{5E7036E8-6A70-5742-9E51-BEBE5E9E7346}" type="slidenum">
              <a:rPr lang="en-US" smtClean="0"/>
              <a:t>19</a:t>
            </a:fld>
            <a:endParaRPr lang="en-US"/>
          </a:p>
        </p:txBody>
      </p:sp>
    </p:spTree>
    <p:extLst>
      <p:ext uri="{BB962C8B-B14F-4D97-AF65-F5344CB8AC3E}">
        <p14:creationId xmlns:p14="http://schemas.microsoft.com/office/powerpoint/2010/main" val="209823612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altLang="zh-CN" dirty="0"/>
              <a:t>From their experiment, the author found that with partitioning, the workload on stream processors is reduced by one order of magnitude, which is not very ideal, as the workload is still pretty high. </a:t>
            </a:r>
          </a:p>
          <a:p>
            <a:endParaRPr lang="en-US" dirty="0"/>
          </a:p>
        </p:txBody>
      </p:sp>
      <p:sp>
        <p:nvSpPr>
          <p:cNvPr id="4" name="Slide Number Placeholder 3"/>
          <p:cNvSpPr>
            <a:spLocks noGrp="1"/>
          </p:cNvSpPr>
          <p:nvPr>
            <p:ph type="sldNum" sz="quarter" idx="10"/>
          </p:nvPr>
        </p:nvSpPr>
        <p:spPr/>
        <p:txBody>
          <a:bodyPr/>
          <a:lstStyle/>
          <a:p>
            <a:fld id="{6937901C-08B4-6F48-8C7E-553DA0B03668}" type="slidenum">
              <a:rPr lang="en-US" smtClean="0"/>
              <a:t>20</a:t>
            </a:fld>
            <a:endParaRPr lang="en-US"/>
          </a:p>
        </p:txBody>
      </p:sp>
    </p:spTree>
    <p:extLst>
      <p:ext uri="{BB962C8B-B14F-4D97-AF65-F5344CB8AC3E}">
        <p14:creationId xmlns:p14="http://schemas.microsoft.com/office/powerpoint/2010/main" val="13651987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Shape 154"/>
          <p:cNvSpPr>
            <a:spLocks noGrp="1" noRot="1" noChangeAspect="1"/>
          </p:cNvSpPr>
          <p:nvPr>
            <p:ph type="sldImg"/>
          </p:nvPr>
        </p:nvSpPr>
        <p:spPr>
          <a:prstGeom prst="rect">
            <a:avLst/>
          </a:prstGeom>
        </p:spPr>
        <p:txBody>
          <a:bodyPr/>
          <a:lstStyle/>
          <a:p>
            <a:pPr lvl="0"/>
            <a:endParaRPr/>
          </a:p>
        </p:txBody>
      </p:sp>
      <p:sp>
        <p:nvSpPr>
          <p:cNvPr id="155" name="Shape 155"/>
          <p:cNvSpPr>
            <a:spLocks noGrp="1"/>
          </p:cNvSpPr>
          <p:nvPr>
            <p:ph type="body" sz="quarter" idx="1"/>
          </p:nvPr>
        </p:nvSpPr>
        <p:spPr>
          <a:prstGeom prst="rect">
            <a:avLst/>
          </a:prstGeom>
        </p:spPr>
        <p:txBody>
          <a:bodyPr/>
          <a:lstStyle/>
          <a:p>
            <a:pPr marL="0" marR="0" lvl="0" indent="0" algn="l" defTabSz="584200" rtl="0" eaLnBrk="1" fontAlgn="auto" latinLnBrk="0" hangingPunct="1">
              <a:lnSpc>
                <a:spcPct val="100000"/>
              </a:lnSpc>
              <a:spcBef>
                <a:spcPts val="0"/>
              </a:spcBef>
              <a:spcAft>
                <a:spcPts val="0"/>
              </a:spcAft>
              <a:buClrTx/>
              <a:buSzTx/>
              <a:buFontTx/>
              <a:buNone/>
              <a:tabLst/>
              <a:defRPr sz="1800"/>
            </a:pPr>
            <a:r>
              <a:rPr lang="en-US" sz="2400" b="0" i="0" u="none" strike="noStrike" kern="1200" baseline="0" dirty="0">
                <a:solidFill>
                  <a:schemeClr val="tx1"/>
                </a:solidFill>
                <a:effectLst/>
                <a:latin typeface="+mn-lt"/>
                <a:ea typeface="+mn-ea"/>
                <a:cs typeface="+mn-cs"/>
              </a:rPr>
              <a:t>A natural problem to begin with would be, why do we need telemetry in the first place? Well, telemetry can tell you about the status of the Internet, and it is critical to know when something bad happens. For example, there could be an outage between Google and Level 3, or there could be a congestion between Google and </a:t>
            </a:r>
            <a:r>
              <a:rPr lang="en-US" sz="2400" b="0" i="0" u="none" strike="noStrike" kern="1200" baseline="0" dirty="0" err="1">
                <a:solidFill>
                  <a:schemeClr val="tx1"/>
                </a:solidFill>
                <a:effectLst/>
                <a:latin typeface="+mn-lt"/>
                <a:ea typeface="+mn-ea"/>
                <a:cs typeface="+mn-cs"/>
              </a:rPr>
              <a:t>Umich</a:t>
            </a:r>
            <a:r>
              <a:rPr lang="en-US" sz="2400" b="0" i="0" u="none" strike="noStrike" kern="1200" baseline="0" dirty="0">
                <a:solidFill>
                  <a:schemeClr val="tx1"/>
                </a:solidFill>
                <a:effectLst/>
                <a:latin typeface="+mn-lt"/>
                <a:ea typeface="+mn-ea"/>
                <a:cs typeface="+mn-cs"/>
              </a:rPr>
              <a:t>, which is unlikely, and there could even be attackers trying to initiate DDoS attack to Google from </a:t>
            </a:r>
            <a:r>
              <a:rPr lang="en-US" sz="2400" b="0" i="0" u="none" strike="noStrike" kern="1200" baseline="0" dirty="0" err="1">
                <a:solidFill>
                  <a:schemeClr val="tx1"/>
                </a:solidFill>
                <a:effectLst/>
                <a:latin typeface="+mn-lt"/>
                <a:ea typeface="+mn-ea"/>
                <a:cs typeface="+mn-cs"/>
              </a:rPr>
              <a:t>Umich</a:t>
            </a:r>
            <a:r>
              <a:rPr lang="en-US" sz="2400" b="0" i="0" u="none" strike="noStrike" kern="1200" baseline="0" dirty="0">
                <a:solidFill>
                  <a:schemeClr val="tx1"/>
                </a:solidFill>
                <a:effectLst/>
                <a:latin typeface="+mn-lt"/>
                <a:ea typeface="+mn-ea"/>
                <a:cs typeface="+mn-cs"/>
              </a:rPr>
              <a:t>, which is far more unlikely. Anyway, if we can detect network events in real time, it would really help in so many cases to prevent data and intellectual property loss.</a:t>
            </a:r>
          </a:p>
        </p:txBody>
      </p:sp>
    </p:spTree>
    <p:extLst>
      <p:ext uri="{BB962C8B-B14F-4D97-AF65-F5344CB8AC3E}">
        <p14:creationId xmlns:p14="http://schemas.microsoft.com/office/powerpoint/2010/main" val="20953096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37901C-08B4-6F48-8C7E-553DA0B03668}" type="slidenum">
              <a:rPr lang="en-US" smtClean="0"/>
              <a:t>21</a:t>
            </a:fld>
            <a:endParaRPr lang="en-US"/>
          </a:p>
        </p:txBody>
      </p:sp>
    </p:spTree>
    <p:extLst>
      <p:ext uri="{BB962C8B-B14F-4D97-AF65-F5344CB8AC3E}">
        <p14:creationId xmlns:p14="http://schemas.microsoft.com/office/powerpoint/2010/main" val="13679503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the limitations of partitioning is that stateful operators are still using huge chunk of memory which added a lot workload to the stream processors.</a:t>
            </a:r>
          </a:p>
        </p:txBody>
      </p:sp>
      <p:sp>
        <p:nvSpPr>
          <p:cNvPr id="4" name="Slide Number Placeholder 3"/>
          <p:cNvSpPr>
            <a:spLocks noGrp="1"/>
          </p:cNvSpPr>
          <p:nvPr>
            <p:ph type="sldNum" sz="quarter" idx="10"/>
          </p:nvPr>
        </p:nvSpPr>
        <p:spPr/>
        <p:txBody>
          <a:bodyPr/>
          <a:lstStyle/>
          <a:p>
            <a:fld id="{5E7036E8-6A70-5742-9E51-BEBE5E9E7346}" type="slidenum">
              <a:rPr lang="en-US" smtClean="0"/>
              <a:t>22</a:t>
            </a:fld>
            <a:endParaRPr lang="en-US"/>
          </a:p>
        </p:txBody>
      </p:sp>
    </p:spTree>
    <p:extLst>
      <p:ext uri="{BB962C8B-B14F-4D97-AF65-F5344CB8AC3E}">
        <p14:creationId xmlns:p14="http://schemas.microsoft.com/office/powerpoint/2010/main" val="9977494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US" dirty="0"/>
              <a:t>The authors made an observation, that to find the DNS Reflection attack victims are just like finding needs in a haystack. There are too much useless information to be filtered out.</a:t>
            </a:r>
          </a:p>
        </p:txBody>
      </p:sp>
      <p:sp>
        <p:nvSpPr>
          <p:cNvPr id="4" name="Slide Number Placeholder 3"/>
          <p:cNvSpPr>
            <a:spLocks noGrp="1"/>
          </p:cNvSpPr>
          <p:nvPr>
            <p:ph type="sldNum" sz="quarter" idx="10"/>
          </p:nvPr>
        </p:nvSpPr>
        <p:spPr/>
        <p:txBody>
          <a:bodyPr/>
          <a:lstStyle/>
          <a:p>
            <a:fld id="{6937901C-08B4-6F48-8C7E-553DA0B03668}" type="slidenum">
              <a:rPr lang="en-US" smtClean="0"/>
              <a:t>23</a:t>
            </a:fld>
            <a:endParaRPr lang="en-US"/>
          </a:p>
        </p:txBody>
      </p:sp>
    </p:spTree>
    <p:extLst>
      <p:ext uri="{BB962C8B-B14F-4D97-AF65-F5344CB8AC3E}">
        <p14:creationId xmlns:p14="http://schemas.microsoft.com/office/powerpoint/2010/main" val="166219900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Therefore, it would be helpful if we firstly narrow down the searching range to create more but smaller batches of queries to execute. For example, we can first ignore last 8 bits of the IP </a:t>
            </a:r>
            <a:r>
              <a:rPr lang="en-US" dirty="0" err="1"/>
              <a:t>addres</a:t>
            </a:r>
            <a:r>
              <a:rPr lang="en-US" dirty="0"/>
              <a:t>.</a:t>
            </a:r>
          </a:p>
        </p:txBody>
      </p:sp>
      <p:sp>
        <p:nvSpPr>
          <p:cNvPr id="4" name="Slide Number Placeholder 3"/>
          <p:cNvSpPr>
            <a:spLocks noGrp="1"/>
          </p:cNvSpPr>
          <p:nvPr>
            <p:ph type="sldNum" sz="quarter" idx="10"/>
          </p:nvPr>
        </p:nvSpPr>
        <p:spPr/>
        <p:txBody>
          <a:bodyPr/>
          <a:lstStyle/>
          <a:p>
            <a:fld id="{6937901C-08B4-6F48-8C7E-553DA0B03668}" type="slidenum">
              <a:rPr lang="en-US" smtClean="0"/>
              <a:t>24</a:t>
            </a:fld>
            <a:endParaRPr lang="en-US"/>
          </a:p>
        </p:txBody>
      </p:sp>
    </p:spTree>
    <p:extLst>
      <p:ext uri="{BB962C8B-B14F-4D97-AF65-F5344CB8AC3E}">
        <p14:creationId xmlns:p14="http://schemas.microsoft.com/office/powerpoint/2010/main" val="207465193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if we refine the queries with hierarchical packet fields, the query accuracy will be preserved.</a:t>
            </a:r>
          </a:p>
        </p:txBody>
      </p:sp>
      <p:sp>
        <p:nvSpPr>
          <p:cNvPr id="4" name="Slide Number Placeholder 3"/>
          <p:cNvSpPr>
            <a:spLocks noGrp="1"/>
          </p:cNvSpPr>
          <p:nvPr>
            <p:ph type="sldNum" sz="quarter" idx="10"/>
          </p:nvPr>
        </p:nvSpPr>
        <p:spPr/>
        <p:txBody>
          <a:bodyPr/>
          <a:lstStyle/>
          <a:p>
            <a:fld id="{6937901C-08B4-6F48-8C7E-553DA0B03668}" type="slidenum">
              <a:rPr lang="en-US" smtClean="0"/>
              <a:t>25</a:t>
            </a:fld>
            <a:endParaRPr lang="en-US"/>
          </a:p>
        </p:txBody>
      </p:sp>
    </p:spTree>
    <p:extLst>
      <p:ext uri="{BB962C8B-B14F-4D97-AF65-F5344CB8AC3E}">
        <p14:creationId xmlns:p14="http://schemas.microsoft.com/office/powerpoint/2010/main" val="64902654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When we have a better idea of the first 24-bits of possible victims, we can then just focus on those </a:t>
            </a:r>
            <a:r>
              <a:rPr lang="en-US" dirty="0" err="1"/>
              <a:t>Ips</a:t>
            </a:r>
            <a:r>
              <a:rPr lang="en-US" dirty="0"/>
              <a:t> and do another round of filtering and </a:t>
            </a:r>
            <a:r>
              <a:rPr lang="en-US" dirty="0" err="1"/>
              <a:t>mapreduce</a:t>
            </a:r>
            <a:r>
              <a:rPr lang="en-US" dirty="0"/>
              <a:t> to find out the real victims.</a:t>
            </a:r>
          </a:p>
        </p:txBody>
      </p:sp>
      <p:sp>
        <p:nvSpPr>
          <p:cNvPr id="4" name="Slide Number Placeholder 3"/>
          <p:cNvSpPr>
            <a:spLocks noGrp="1"/>
          </p:cNvSpPr>
          <p:nvPr>
            <p:ph type="sldNum" sz="quarter" idx="10"/>
          </p:nvPr>
        </p:nvSpPr>
        <p:spPr/>
        <p:txBody>
          <a:bodyPr/>
          <a:lstStyle/>
          <a:p>
            <a:fld id="{5E7036E8-6A70-5742-9E51-BEBE5E9E7346}" type="slidenum">
              <a:rPr lang="en-US" smtClean="0"/>
              <a:t>26</a:t>
            </a:fld>
            <a:endParaRPr lang="en-US"/>
          </a:p>
        </p:txBody>
      </p:sp>
    </p:spTree>
    <p:extLst>
      <p:ext uri="{BB962C8B-B14F-4D97-AF65-F5344CB8AC3E}">
        <p14:creationId xmlns:p14="http://schemas.microsoft.com/office/powerpoint/2010/main" val="182046561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In this way, those stateful operators will use less memory and thus send much fewer tuples to the stream processers. However, since we need to run the packets through the data plane twice, we have an additional detection delay here. We definitely can do multiple refinements to further reduce memory footprint, but that means we need to wait longer, and we need to find a good balance on memory usage and overhead from extra refinements.</a:t>
            </a:r>
          </a:p>
        </p:txBody>
      </p:sp>
      <p:sp>
        <p:nvSpPr>
          <p:cNvPr id="4" name="Slide Number Placeholder 3"/>
          <p:cNvSpPr>
            <a:spLocks noGrp="1"/>
          </p:cNvSpPr>
          <p:nvPr>
            <p:ph type="sldNum" sz="quarter" idx="10"/>
          </p:nvPr>
        </p:nvSpPr>
        <p:spPr/>
        <p:txBody>
          <a:bodyPr/>
          <a:lstStyle/>
          <a:p>
            <a:fld id="{5E7036E8-6A70-5742-9E51-BEBE5E9E7346}" type="slidenum">
              <a:rPr lang="en-US" smtClean="0"/>
              <a:t>27</a:t>
            </a:fld>
            <a:endParaRPr lang="en-US"/>
          </a:p>
        </p:txBody>
      </p:sp>
    </p:spTree>
    <p:extLst>
      <p:ext uri="{BB962C8B-B14F-4D97-AF65-F5344CB8AC3E}">
        <p14:creationId xmlns:p14="http://schemas.microsoft.com/office/powerpoint/2010/main" val="197442008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Hence, the authors proposed to augment partitioning ILP to compute both refinement and partitioning plans, so the overall performance of the system will be optimized,</a:t>
            </a:r>
          </a:p>
        </p:txBody>
      </p:sp>
      <p:sp>
        <p:nvSpPr>
          <p:cNvPr id="4" name="Slide Number Placeholder 3"/>
          <p:cNvSpPr>
            <a:spLocks noGrp="1"/>
          </p:cNvSpPr>
          <p:nvPr>
            <p:ph type="sldNum" sz="quarter" idx="10"/>
          </p:nvPr>
        </p:nvSpPr>
        <p:spPr/>
        <p:txBody>
          <a:bodyPr/>
          <a:lstStyle/>
          <a:p>
            <a:fld id="{6937901C-08B4-6F48-8C7E-553DA0B03668}" type="slidenum">
              <a:rPr lang="en-US" smtClean="0"/>
              <a:t>28</a:t>
            </a:fld>
            <a:endParaRPr lang="en-US"/>
          </a:p>
        </p:txBody>
      </p:sp>
    </p:spTree>
    <p:extLst>
      <p:ext uri="{BB962C8B-B14F-4D97-AF65-F5344CB8AC3E}">
        <p14:creationId xmlns:p14="http://schemas.microsoft.com/office/powerpoint/2010/main" val="89655488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partitioning and query refinements, Sonata achieves up to 4 orders of magnitude reduction on workload of the stream processors.</a:t>
            </a:r>
          </a:p>
        </p:txBody>
      </p:sp>
      <p:sp>
        <p:nvSpPr>
          <p:cNvPr id="4" name="Slide Number Placeholder 3"/>
          <p:cNvSpPr>
            <a:spLocks noGrp="1"/>
          </p:cNvSpPr>
          <p:nvPr>
            <p:ph type="sldNum" sz="quarter" idx="10"/>
          </p:nvPr>
        </p:nvSpPr>
        <p:spPr/>
        <p:txBody>
          <a:bodyPr/>
          <a:lstStyle/>
          <a:p>
            <a:fld id="{6937901C-08B4-6F48-8C7E-553DA0B03668}" type="slidenum">
              <a:rPr lang="en-US" smtClean="0"/>
              <a:t>29</a:t>
            </a:fld>
            <a:endParaRPr lang="en-US"/>
          </a:p>
        </p:txBody>
      </p:sp>
    </p:spTree>
    <p:extLst>
      <p:ext uri="{BB962C8B-B14F-4D97-AF65-F5344CB8AC3E}">
        <p14:creationId xmlns:p14="http://schemas.microsoft.com/office/powerpoint/2010/main" val="83819075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endParaRPr lang="en-US" baseline="0" dirty="0"/>
          </a:p>
        </p:txBody>
      </p:sp>
      <p:sp>
        <p:nvSpPr>
          <p:cNvPr id="4" name="Slide Number Placeholder 3"/>
          <p:cNvSpPr>
            <a:spLocks noGrp="1"/>
          </p:cNvSpPr>
          <p:nvPr>
            <p:ph type="sldNum" sz="quarter" idx="10"/>
          </p:nvPr>
        </p:nvSpPr>
        <p:spPr/>
        <p:txBody>
          <a:bodyPr/>
          <a:lstStyle/>
          <a:p>
            <a:fld id="{5E7036E8-6A70-5742-9E51-BEBE5E9E7346}" type="slidenum">
              <a:rPr lang="en-US" smtClean="0"/>
              <a:t>30</a:t>
            </a:fld>
            <a:endParaRPr lang="en-US"/>
          </a:p>
        </p:txBody>
      </p:sp>
    </p:spTree>
    <p:extLst>
      <p:ext uri="{BB962C8B-B14F-4D97-AF65-F5344CB8AC3E}">
        <p14:creationId xmlns:p14="http://schemas.microsoft.com/office/powerpoint/2010/main" val="20086224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Obviously, Internet telemetry is not trivial. Here is an attack, called DNS reflection attack, where the attacker send floods of DNS request to DNS servers with identical spoofed source IP, and the victim will be bombarded by DNS responses sent back by the DNS servers. If we have telemetry, we can definitely find some clues by just looking at the traffic, and if we know this is happening, we can take some actions to stop it, or even prevent it from happening. However, there are so many aspects of the traffic that we can look at, so it is also important to pick out the right metric that we want to use when we do telemetry here.</a:t>
            </a:r>
          </a:p>
        </p:txBody>
      </p:sp>
      <p:sp>
        <p:nvSpPr>
          <p:cNvPr id="4" name="Slide Number Placeholder 3"/>
          <p:cNvSpPr>
            <a:spLocks noGrp="1"/>
          </p:cNvSpPr>
          <p:nvPr>
            <p:ph type="sldNum" sz="quarter" idx="10"/>
          </p:nvPr>
        </p:nvSpPr>
        <p:spPr/>
        <p:txBody>
          <a:bodyPr/>
          <a:lstStyle/>
          <a:p>
            <a:fld id="{5E7036E8-6A70-5742-9E51-BEBE5E9E7346}" type="slidenum">
              <a:rPr lang="en-US" smtClean="0"/>
              <a:t>3</a:t>
            </a:fld>
            <a:endParaRPr lang="en-US"/>
          </a:p>
        </p:txBody>
      </p:sp>
    </p:spTree>
    <p:extLst>
      <p:ext uri="{BB962C8B-B14F-4D97-AF65-F5344CB8AC3E}">
        <p14:creationId xmlns:p14="http://schemas.microsoft.com/office/powerpoint/2010/main" val="12616360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we want our telemetry system to have a good flexibility, so we can do a lot with it, like xxx</a:t>
            </a:r>
          </a:p>
          <a:p>
            <a:r>
              <a:rPr lang="en-US" sz="1200" b="0" i="0" u="none" strike="noStrike" kern="1200" dirty="0">
                <a:solidFill>
                  <a:schemeClr val="tx1"/>
                </a:solidFill>
                <a:effectLst/>
                <a:latin typeface="+mn-lt"/>
                <a:ea typeface="+mn-ea"/>
                <a:cs typeface="+mn-cs"/>
              </a:rPr>
              <a:t>We also want our system to have a good scalability, so we can deploy it to a large network.</a:t>
            </a:r>
          </a:p>
          <a:p>
            <a:r>
              <a:rPr lang="en-US" sz="1200" b="0" i="0" u="none" strike="noStrike" kern="1200" dirty="0">
                <a:solidFill>
                  <a:schemeClr val="tx1"/>
                </a:solidFill>
                <a:effectLst/>
                <a:latin typeface="+mn-lt"/>
                <a:ea typeface="+mn-ea"/>
                <a:cs typeface="+mn-cs"/>
              </a:rPr>
              <a:t>Sonata is a telemetry that achieves both flexibility and scalability, by providing good abstractions in the framework, and also a good algorithm to split work on switches and stream processors.</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937901C-08B4-6F48-8C7E-553DA0B0366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360093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6937901C-08B4-6F48-8C7E-553DA0B03668}" type="slidenum">
              <a:rPr lang="en-US" smtClean="0"/>
              <a:t>5</a:t>
            </a:fld>
            <a:endParaRPr lang="en-US"/>
          </a:p>
        </p:txBody>
      </p:sp>
    </p:spTree>
    <p:extLst>
      <p:ext uri="{BB962C8B-B14F-4D97-AF65-F5344CB8AC3E}">
        <p14:creationId xmlns:p14="http://schemas.microsoft.com/office/powerpoint/2010/main" val="17395280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6937901C-08B4-6F48-8C7E-553DA0B03668}" type="slidenum">
              <a:rPr lang="en-US" smtClean="0"/>
              <a:t>6</a:t>
            </a:fld>
            <a:endParaRPr lang="en-US"/>
          </a:p>
        </p:txBody>
      </p:sp>
    </p:spTree>
    <p:extLst>
      <p:ext uri="{BB962C8B-B14F-4D97-AF65-F5344CB8AC3E}">
        <p14:creationId xmlns:p14="http://schemas.microsoft.com/office/powerpoint/2010/main" val="20892238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US" dirty="0"/>
              <a:t>Sonata treats packet as tuple. It simply unpack the packet and take all the fields inside the packet as a part of tuple.</a:t>
            </a:r>
          </a:p>
          <a:p>
            <a:pPr marL="0" marR="0" lvl="1"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6937901C-08B4-6F48-8C7E-553DA0B03668}" type="slidenum">
              <a:rPr lang="en-US" smtClean="0"/>
              <a:t>7</a:t>
            </a:fld>
            <a:endParaRPr lang="en-US"/>
          </a:p>
        </p:txBody>
      </p:sp>
    </p:spTree>
    <p:extLst>
      <p:ext uri="{BB962C8B-B14F-4D97-AF65-F5344CB8AC3E}">
        <p14:creationId xmlns:p14="http://schemas.microsoft.com/office/powerpoint/2010/main" val="13173305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US" dirty="0"/>
              <a:t>When we want to perform some monitoring tasks, we can then implement them as dataflow queries, and apply it to packets.</a:t>
            </a:r>
          </a:p>
          <a:p>
            <a:pPr marL="0" marR="0" lvl="1" indent="0" algn="l" defTabSz="457200" rtl="0" eaLnBrk="1" fontAlgn="auto" latinLnBrk="0" hangingPunct="1">
              <a:lnSpc>
                <a:spcPct val="100000"/>
              </a:lnSpc>
              <a:spcBef>
                <a:spcPts val="0"/>
              </a:spcBef>
              <a:spcAft>
                <a:spcPts val="0"/>
              </a:spcAft>
              <a:buClrTx/>
              <a:buSzTx/>
              <a:buFontTx/>
              <a:buNone/>
              <a:tabLst/>
              <a:defRPr/>
            </a:pPr>
            <a:r>
              <a:rPr lang="en-US" dirty="0"/>
              <a:t>In sonata, for example, to detect a DNS reflection attack we want to count the number of all the DNS responses that are being sent to the same IP address.</a:t>
            </a:r>
          </a:p>
          <a:p>
            <a:pPr marL="0" marR="0" lvl="1" indent="0" algn="l" defTabSz="457200" rtl="0" eaLnBrk="1" fontAlgn="auto" latinLnBrk="0" hangingPunct="1">
              <a:lnSpc>
                <a:spcPct val="100000"/>
              </a:lnSpc>
              <a:spcBef>
                <a:spcPts val="0"/>
              </a:spcBef>
              <a:spcAft>
                <a:spcPts val="0"/>
              </a:spcAft>
              <a:buClrTx/>
              <a:buSzTx/>
              <a:buFontTx/>
              <a:buNone/>
              <a:tabLst/>
              <a:defRPr/>
            </a:pPr>
            <a:r>
              <a:rPr lang="en-US" dirty="0"/>
              <a:t>The code will look like this:</a:t>
            </a:r>
          </a:p>
        </p:txBody>
      </p:sp>
      <p:sp>
        <p:nvSpPr>
          <p:cNvPr id="4" name="Slide Number Placeholder 3"/>
          <p:cNvSpPr>
            <a:spLocks noGrp="1"/>
          </p:cNvSpPr>
          <p:nvPr>
            <p:ph type="sldNum" sz="quarter" idx="10"/>
          </p:nvPr>
        </p:nvSpPr>
        <p:spPr/>
        <p:txBody>
          <a:bodyPr/>
          <a:lstStyle/>
          <a:p>
            <a:fld id="{6937901C-08B4-6F48-8C7E-553DA0B03668}" type="slidenum">
              <a:rPr lang="en-US" smtClean="0"/>
              <a:t>8</a:t>
            </a:fld>
            <a:endParaRPr lang="en-US"/>
          </a:p>
        </p:txBody>
      </p:sp>
    </p:spTree>
    <p:extLst>
      <p:ext uri="{BB962C8B-B14F-4D97-AF65-F5344CB8AC3E}">
        <p14:creationId xmlns:p14="http://schemas.microsoft.com/office/powerpoint/2010/main" val="785185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1" indent="0" algn="l" defTabSz="457200" rtl="0" eaLnBrk="1" fontAlgn="auto" latinLnBrk="0" hangingPunct="1">
              <a:lnSpc>
                <a:spcPct val="100000"/>
              </a:lnSpc>
              <a:spcBef>
                <a:spcPts val="0"/>
              </a:spcBef>
              <a:spcAft>
                <a:spcPts val="0"/>
              </a:spcAft>
              <a:buClrTx/>
              <a:buSzTx/>
              <a:buFontTx/>
              <a:buNone/>
              <a:tabLst/>
              <a:defRPr/>
            </a:pPr>
            <a:endParaRPr lang="en-US" altLang="zh-CN" dirty="0"/>
          </a:p>
          <a:p>
            <a:pPr marL="0" marR="0" lvl="1" indent="0" algn="l" defTabSz="457200" rtl="0" eaLnBrk="1" fontAlgn="auto" latinLnBrk="0" hangingPunct="1">
              <a:lnSpc>
                <a:spcPct val="100000"/>
              </a:lnSpc>
              <a:spcBef>
                <a:spcPts val="0"/>
              </a:spcBef>
              <a:spcAft>
                <a:spcPts val="0"/>
              </a:spcAft>
              <a:buClrTx/>
              <a:buSzTx/>
              <a:buFontTx/>
              <a:buNone/>
              <a:tabLst/>
              <a:defRPr/>
            </a:pPr>
            <a:r>
              <a:rPr lang="en-US" altLang="zh-CN" dirty="0"/>
              <a:t>With this model, we can expressed wide range of network monitoring tasks in fewer than 20 lines of code, which is very ideal and a good proof of flexibility of the system.</a:t>
            </a:r>
          </a:p>
          <a:p>
            <a:endParaRPr lang="zh-CN" altLang="en-US" dirty="0"/>
          </a:p>
        </p:txBody>
      </p:sp>
      <p:sp>
        <p:nvSpPr>
          <p:cNvPr id="4" name="灯片编号占位符 3"/>
          <p:cNvSpPr>
            <a:spLocks noGrp="1"/>
          </p:cNvSpPr>
          <p:nvPr>
            <p:ph type="sldNum" sz="quarter" idx="5"/>
          </p:nvPr>
        </p:nvSpPr>
        <p:spPr/>
        <p:txBody>
          <a:bodyPr/>
          <a:lstStyle/>
          <a:p>
            <a:fld id="{6937901C-08B4-6F48-8C7E-553DA0B03668}" type="slidenum">
              <a:rPr lang="en-US" smtClean="0"/>
              <a:t>9</a:t>
            </a:fld>
            <a:endParaRPr lang="en-US"/>
          </a:p>
        </p:txBody>
      </p:sp>
    </p:spTree>
    <p:extLst>
      <p:ext uri="{BB962C8B-B14F-4D97-AF65-F5344CB8AC3E}">
        <p14:creationId xmlns:p14="http://schemas.microsoft.com/office/powerpoint/2010/main" val="12309359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dirty="0"/>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3276E98A-7617-944E-8DFB-8CB72C1C05CD}" type="slidenum">
              <a:rPr lang="en-US"/>
              <a:pPr>
                <a:defRPr/>
              </a:pPr>
              <a:t>‹#›</a:t>
            </a:fld>
            <a:endParaRPr lang="en-US"/>
          </a:p>
        </p:txBody>
      </p:sp>
    </p:spTree>
    <p:extLst>
      <p:ext uri="{BB962C8B-B14F-4D97-AF65-F5344CB8AC3E}">
        <p14:creationId xmlns:p14="http://schemas.microsoft.com/office/powerpoint/2010/main" val="42541348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40193720-7C34-EC4D-B2EC-8A5176876ECE}" type="slidenum">
              <a:rPr lang="en-US"/>
              <a:pPr>
                <a:defRPr/>
              </a:pPr>
              <a:t>‹#›</a:t>
            </a:fld>
            <a:endParaRPr lang="en-US"/>
          </a:p>
        </p:txBody>
      </p:sp>
    </p:spTree>
    <p:extLst>
      <p:ext uri="{BB962C8B-B14F-4D97-AF65-F5344CB8AC3E}">
        <p14:creationId xmlns:p14="http://schemas.microsoft.com/office/powerpoint/2010/main" val="15566445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24650" y="290513"/>
            <a:ext cx="2190750" cy="583565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 y="290513"/>
            <a:ext cx="6419850" cy="58356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9F34F11E-9C30-FB49-AA82-45B2A56004DC}" type="slidenum">
              <a:rPr lang="en-US"/>
              <a:pPr>
                <a:defRPr/>
              </a:pPr>
              <a:t>‹#›</a:t>
            </a:fld>
            <a:endParaRPr lang="en-US"/>
          </a:p>
        </p:txBody>
      </p:sp>
    </p:spTree>
    <p:extLst>
      <p:ext uri="{BB962C8B-B14F-4D97-AF65-F5344CB8AC3E}">
        <p14:creationId xmlns:p14="http://schemas.microsoft.com/office/powerpoint/2010/main" val="82670773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reserve="1">
  <p:cSld name="Title and Body">
    <p:spTree>
      <p:nvGrpSpPr>
        <p:cNvPr id="1" name="Shape 10"/>
        <p:cNvGrpSpPr/>
        <p:nvPr/>
      </p:nvGrpSpPr>
      <p:grpSpPr>
        <a:xfrm>
          <a:off x="0" y="0"/>
          <a:ext cx="0" cy="0"/>
          <a:chOff x="0" y="0"/>
          <a:chExt cx="0" cy="0"/>
        </a:xfrm>
      </p:grpSpPr>
      <p:sp>
        <p:nvSpPr>
          <p:cNvPr id="11" name="Shape 11"/>
          <p:cNvSpPr txBox="1">
            <a:spLocks noGrp="1"/>
          </p:cNvSpPr>
          <p:nvPr>
            <p:ph type="title"/>
          </p:nvPr>
        </p:nvSpPr>
        <p:spPr>
          <a:xfrm>
            <a:off x="457200" y="274637"/>
            <a:ext cx="8229600" cy="1143200"/>
          </a:xfrm>
          <a:prstGeom prst="rect">
            <a:avLst/>
          </a:prstGeom>
        </p:spPr>
        <p:txBody>
          <a:bodyPr lIns="91425" tIns="91425" rIns="91425" bIns="91425" anchor="b" anchorCtr="0"/>
          <a:lstStyle>
            <a:lvl1pPr>
              <a:defRPr/>
            </a:lvl1pPr>
            <a:lvl2pPr>
              <a:defRPr/>
            </a:lvl2pPr>
            <a:lvl3pPr>
              <a:defRPr/>
            </a:lvl3pPr>
            <a:lvl4pPr>
              <a:defRPr/>
            </a:lvl4pPr>
            <a:lvl5pPr>
              <a:defRPr/>
            </a:lvl5pPr>
            <a:lvl6pPr>
              <a:defRPr/>
            </a:lvl6pPr>
            <a:lvl7pPr>
              <a:defRPr/>
            </a:lvl7pPr>
            <a:lvl8pPr>
              <a:defRPr/>
            </a:lvl8pPr>
            <a:lvl9pPr>
              <a:defRPr/>
            </a:lvl9pPr>
          </a:lstStyle>
          <a:p>
            <a:endParaRPr/>
          </a:p>
        </p:txBody>
      </p:sp>
      <p:sp>
        <p:nvSpPr>
          <p:cNvPr id="12" name="Shape 12"/>
          <p:cNvSpPr txBox="1">
            <a:spLocks noGrp="1"/>
          </p:cNvSpPr>
          <p:nvPr>
            <p:ph type="body" idx="1"/>
          </p:nvPr>
        </p:nvSpPr>
        <p:spPr>
          <a:xfrm>
            <a:off x="457200" y="1600201"/>
            <a:ext cx="8229600" cy="4967599"/>
          </a:xfrm>
          <a:prstGeom prst="rect">
            <a:avLst/>
          </a:prstGeom>
        </p:spPr>
        <p:txBody>
          <a:bodyPr lIns="91425" tIns="91425" rIns="91425" bIns="91425" anchor="t" anchorCtr="0"/>
          <a:lstStyle>
            <a:lvl1pPr>
              <a:defRPr/>
            </a:lvl1pPr>
            <a:lvl2pPr indent="457200">
              <a:defRPr/>
            </a:lvl2pPr>
            <a:lvl3pPr indent="914400">
              <a:defRPr/>
            </a:lvl3pPr>
            <a:lvl4pPr indent="1371600">
              <a:defRPr/>
            </a:lvl4pPr>
            <a:lvl5pPr>
              <a:defRPr/>
            </a:lvl5pPr>
            <a:lvl6pPr>
              <a:defRPr/>
            </a:lvl6pPr>
            <a:lvl7pPr>
              <a:defRPr/>
            </a:lvl7pPr>
            <a:lvl8pPr>
              <a:defRPr/>
            </a:lvl8pPr>
            <a:lvl9pPr>
              <a:defRPr/>
            </a:lvl9pPr>
          </a:lstStyle>
          <a:p>
            <a:endParaRPr/>
          </a:p>
        </p:txBody>
      </p:sp>
    </p:spTree>
    <p:extLst>
      <p:ext uri="{BB962C8B-B14F-4D97-AF65-F5344CB8AC3E}">
        <p14:creationId xmlns:p14="http://schemas.microsoft.com/office/powerpoint/2010/main" val="31442754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495ADB0F-E9F2-1D42-9E15-ECDE97EFB0F8}" type="slidenum">
              <a:rPr lang="en-US"/>
              <a:pPr>
                <a:defRPr/>
              </a:pPr>
              <a:t>‹#›</a:t>
            </a:fld>
            <a:endParaRPr lang="en-US"/>
          </a:p>
        </p:txBody>
      </p:sp>
    </p:spTree>
    <p:extLst>
      <p:ext uri="{BB962C8B-B14F-4D97-AF65-F5344CB8AC3E}">
        <p14:creationId xmlns:p14="http://schemas.microsoft.com/office/powerpoint/2010/main" val="11508956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0DC11394-FAD8-EE4B-8333-A4B9D281CAA4}" type="slidenum">
              <a:rPr lang="en-US"/>
              <a:pPr>
                <a:defRPr/>
              </a:pPr>
              <a:t>‹#›</a:t>
            </a:fld>
            <a:endParaRPr lang="en-US"/>
          </a:p>
        </p:txBody>
      </p:sp>
    </p:spTree>
    <p:extLst>
      <p:ext uri="{BB962C8B-B14F-4D97-AF65-F5344CB8AC3E}">
        <p14:creationId xmlns:p14="http://schemas.microsoft.com/office/powerpoint/2010/main" val="14983078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9C14B203-ED2B-C44F-9466-CA8C73E55BA9}" type="slidenum">
              <a:rPr lang="en-US"/>
              <a:pPr>
                <a:defRPr/>
              </a:pPr>
              <a:t>‹#›</a:t>
            </a:fld>
            <a:endParaRPr lang="en-US"/>
          </a:p>
        </p:txBody>
      </p:sp>
    </p:spTree>
    <p:extLst>
      <p:ext uri="{BB962C8B-B14F-4D97-AF65-F5344CB8AC3E}">
        <p14:creationId xmlns:p14="http://schemas.microsoft.com/office/powerpoint/2010/main" val="34197176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4018A6FA-913C-904B-9D29-0CCC6C538FCC}" type="slidenum">
              <a:rPr lang="en-US"/>
              <a:pPr>
                <a:defRPr/>
              </a:pPr>
              <a:t>‹#›</a:t>
            </a:fld>
            <a:endParaRPr lang="en-US"/>
          </a:p>
        </p:txBody>
      </p:sp>
    </p:spTree>
    <p:extLst>
      <p:ext uri="{BB962C8B-B14F-4D97-AF65-F5344CB8AC3E}">
        <p14:creationId xmlns:p14="http://schemas.microsoft.com/office/powerpoint/2010/main" val="33359126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DADB1C28-92B6-8B47-9073-75D5621F4DE8}" type="slidenum">
              <a:rPr lang="en-US"/>
              <a:pPr>
                <a:defRPr/>
              </a:pPr>
              <a:t>‹#›</a:t>
            </a:fld>
            <a:endParaRPr lang="en-US"/>
          </a:p>
        </p:txBody>
      </p:sp>
    </p:spTree>
    <p:extLst>
      <p:ext uri="{BB962C8B-B14F-4D97-AF65-F5344CB8AC3E}">
        <p14:creationId xmlns:p14="http://schemas.microsoft.com/office/powerpoint/2010/main" val="28371610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336C02B4-4575-7243-9D87-AD52F727BE91}" type="slidenum">
              <a:rPr lang="en-US"/>
              <a:pPr>
                <a:defRPr/>
              </a:pPr>
              <a:t>‹#›</a:t>
            </a:fld>
            <a:endParaRPr lang="en-US"/>
          </a:p>
        </p:txBody>
      </p:sp>
    </p:spTree>
    <p:extLst>
      <p:ext uri="{BB962C8B-B14F-4D97-AF65-F5344CB8AC3E}">
        <p14:creationId xmlns:p14="http://schemas.microsoft.com/office/powerpoint/2010/main" val="11583913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D7F97139-9D75-A746-A991-127502DC7ECB}" type="slidenum">
              <a:rPr lang="en-US"/>
              <a:pPr>
                <a:defRPr/>
              </a:pPr>
              <a:t>‹#›</a:t>
            </a:fld>
            <a:endParaRPr lang="en-US"/>
          </a:p>
        </p:txBody>
      </p:sp>
    </p:spTree>
    <p:extLst>
      <p:ext uri="{BB962C8B-B14F-4D97-AF65-F5344CB8AC3E}">
        <p14:creationId xmlns:p14="http://schemas.microsoft.com/office/powerpoint/2010/main" val="16679336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C5CEA5DD-A5D5-4646-A80B-179105F9478F}" type="slidenum">
              <a:rPr lang="en-US"/>
              <a:pPr>
                <a:defRPr/>
              </a:pPr>
              <a:t>‹#›</a:t>
            </a:fld>
            <a:endParaRPr lang="en-US"/>
          </a:p>
        </p:txBody>
      </p:sp>
    </p:spTree>
    <p:extLst>
      <p:ext uri="{BB962C8B-B14F-4D97-AF65-F5344CB8AC3E}">
        <p14:creationId xmlns:p14="http://schemas.microsoft.com/office/powerpoint/2010/main" val="21647603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152400" y="290513"/>
            <a:ext cx="87630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sp>
        <p:nvSpPr>
          <p:cNvPr id="10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124"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b="0" i="0">
                <a:latin typeface="Helvetica Neue Regular" charset="0"/>
              </a:defRPr>
            </a:lvl1pPr>
          </a:lstStyle>
          <a:p>
            <a:pPr>
              <a:defRPr/>
            </a:pPr>
            <a:endParaRPr lang="en-US" dirty="0"/>
          </a:p>
        </p:txBody>
      </p:sp>
      <p:sp>
        <p:nvSpPr>
          <p:cNvPr id="5125"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b="0" i="0">
                <a:latin typeface="Helvetica Neue Regular" charset="0"/>
              </a:defRPr>
            </a:lvl1pPr>
          </a:lstStyle>
          <a:p>
            <a:pPr>
              <a:defRPr/>
            </a:pPr>
            <a:endParaRPr lang="en-US" dirty="0"/>
          </a:p>
        </p:txBody>
      </p:sp>
      <p:sp>
        <p:nvSpPr>
          <p:cNvPr id="5126" name="Rectangle 6"/>
          <p:cNvSpPr>
            <a:spLocks noGrp="1" noChangeArrowheads="1"/>
          </p:cNvSpPr>
          <p:nvPr>
            <p:ph type="sldNum" sz="quarter" idx="4"/>
          </p:nvPr>
        </p:nvSpPr>
        <p:spPr bwMode="auto">
          <a:xfrm>
            <a:off x="7010400" y="6477000"/>
            <a:ext cx="2133600" cy="2286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b="0" i="0">
                <a:latin typeface="Helvetica Neue Regular" charset="0"/>
              </a:defRPr>
            </a:lvl1pPr>
          </a:lstStyle>
          <a:p>
            <a:pPr>
              <a:defRPr/>
            </a:pPr>
            <a:fld id="{6BC8C012-C1F6-184D-9B14-78577182036A}" type="slidenum">
              <a:rPr lang="en-US" smtClean="0"/>
              <a:pPr>
                <a:defRPr/>
              </a:pPr>
              <a:t>‹#›</a:t>
            </a:fld>
            <a:endParaRPr lang="en-US" dirty="0"/>
          </a:p>
        </p:txBody>
      </p:sp>
    </p:spTree>
    <p:extLst>
      <p:ext uri="{BB962C8B-B14F-4D97-AF65-F5344CB8AC3E}">
        <p14:creationId xmlns:p14="http://schemas.microsoft.com/office/powerpoint/2010/main" val="3917954243"/>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Lst>
  <p:hf hdr="0" ftr="0" dt="0"/>
  <p:txStyles>
    <p:titleStyle>
      <a:lvl1pPr algn="l" rtl="0" eaLnBrk="0" fontAlgn="base" hangingPunct="0">
        <a:spcBef>
          <a:spcPct val="0"/>
        </a:spcBef>
        <a:spcAft>
          <a:spcPct val="0"/>
        </a:spcAft>
        <a:defRPr sz="4000" b="0" i="0">
          <a:solidFill>
            <a:srgbClr val="800000"/>
          </a:solidFill>
          <a:latin typeface="Helvetica Neue Regular" charset="0"/>
          <a:ea typeface="ＭＳ Ｐゴシック" charset="-128"/>
          <a:cs typeface="ＭＳ Ｐゴシック" charset="-128"/>
        </a:defRPr>
      </a:lvl1pPr>
      <a:lvl2pPr algn="l" rtl="0" eaLnBrk="0" fontAlgn="base" hangingPunct="0">
        <a:spcBef>
          <a:spcPct val="0"/>
        </a:spcBef>
        <a:spcAft>
          <a:spcPct val="0"/>
        </a:spcAft>
        <a:defRPr sz="4000" b="1">
          <a:solidFill>
            <a:srgbClr val="FF0000"/>
          </a:solidFill>
          <a:latin typeface="Arial" charset="0"/>
          <a:ea typeface="ＭＳ Ｐゴシック" charset="-128"/>
          <a:cs typeface="ＭＳ Ｐゴシック" charset="-128"/>
        </a:defRPr>
      </a:lvl2pPr>
      <a:lvl3pPr algn="l" rtl="0" eaLnBrk="0" fontAlgn="base" hangingPunct="0">
        <a:spcBef>
          <a:spcPct val="0"/>
        </a:spcBef>
        <a:spcAft>
          <a:spcPct val="0"/>
        </a:spcAft>
        <a:defRPr sz="4000" b="1">
          <a:solidFill>
            <a:srgbClr val="FF0000"/>
          </a:solidFill>
          <a:latin typeface="Arial" charset="0"/>
          <a:ea typeface="ＭＳ Ｐゴシック" charset="-128"/>
          <a:cs typeface="ＭＳ Ｐゴシック" charset="-128"/>
        </a:defRPr>
      </a:lvl3pPr>
      <a:lvl4pPr algn="l" rtl="0" eaLnBrk="0" fontAlgn="base" hangingPunct="0">
        <a:spcBef>
          <a:spcPct val="0"/>
        </a:spcBef>
        <a:spcAft>
          <a:spcPct val="0"/>
        </a:spcAft>
        <a:defRPr sz="4000" b="1">
          <a:solidFill>
            <a:srgbClr val="FF0000"/>
          </a:solidFill>
          <a:latin typeface="Arial" charset="0"/>
          <a:ea typeface="ＭＳ Ｐゴシック" charset="-128"/>
          <a:cs typeface="ＭＳ Ｐゴシック" charset="-128"/>
        </a:defRPr>
      </a:lvl4pPr>
      <a:lvl5pPr algn="l" rtl="0" eaLnBrk="0" fontAlgn="base" hangingPunct="0">
        <a:spcBef>
          <a:spcPct val="0"/>
        </a:spcBef>
        <a:spcAft>
          <a:spcPct val="0"/>
        </a:spcAft>
        <a:defRPr sz="4000" b="1">
          <a:solidFill>
            <a:srgbClr val="FF0000"/>
          </a:solidFill>
          <a:latin typeface="Arial" charset="0"/>
          <a:ea typeface="ＭＳ Ｐゴシック" charset="-128"/>
          <a:cs typeface="ＭＳ Ｐゴシック" charset="-128"/>
        </a:defRPr>
      </a:lvl5pPr>
      <a:lvl6pPr marL="457200" algn="l" rtl="0" fontAlgn="base">
        <a:spcBef>
          <a:spcPct val="0"/>
        </a:spcBef>
        <a:spcAft>
          <a:spcPct val="0"/>
        </a:spcAft>
        <a:defRPr sz="4000" b="1">
          <a:solidFill>
            <a:srgbClr val="FF0000"/>
          </a:solidFill>
          <a:latin typeface="Arial" charset="0"/>
        </a:defRPr>
      </a:lvl6pPr>
      <a:lvl7pPr marL="914400" algn="l" rtl="0" fontAlgn="base">
        <a:spcBef>
          <a:spcPct val="0"/>
        </a:spcBef>
        <a:spcAft>
          <a:spcPct val="0"/>
        </a:spcAft>
        <a:defRPr sz="4000" b="1">
          <a:solidFill>
            <a:srgbClr val="FF0000"/>
          </a:solidFill>
          <a:latin typeface="Arial" charset="0"/>
        </a:defRPr>
      </a:lvl7pPr>
      <a:lvl8pPr marL="1371600" algn="l" rtl="0" fontAlgn="base">
        <a:spcBef>
          <a:spcPct val="0"/>
        </a:spcBef>
        <a:spcAft>
          <a:spcPct val="0"/>
        </a:spcAft>
        <a:defRPr sz="4000" b="1">
          <a:solidFill>
            <a:srgbClr val="FF0000"/>
          </a:solidFill>
          <a:latin typeface="Arial" charset="0"/>
        </a:defRPr>
      </a:lvl8pPr>
      <a:lvl9pPr marL="1828800" algn="l" rtl="0" fontAlgn="base">
        <a:spcBef>
          <a:spcPct val="0"/>
        </a:spcBef>
        <a:spcAft>
          <a:spcPct val="0"/>
        </a:spcAft>
        <a:defRPr sz="4000" b="1">
          <a:solidFill>
            <a:srgbClr val="FF0000"/>
          </a:solidFill>
          <a:latin typeface="Arial" charset="0"/>
        </a:defRPr>
      </a:lvl9pPr>
    </p:titleStyle>
    <p:bodyStyle>
      <a:lvl1pPr marL="342900" indent="-342900" algn="l" rtl="0" eaLnBrk="0" fontAlgn="base" hangingPunct="0">
        <a:spcBef>
          <a:spcPct val="20000"/>
        </a:spcBef>
        <a:spcAft>
          <a:spcPct val="0"/>
        </a:spcAft>
        <a:buChar char="•"/>
        <a:defRPr sz="2800" b="0" i="0">
          <a:solidFill>
            <a:schemeClr val="tx1"/>
          </a:solidFill>
          <a:latin typeface="Helvetica Neue Regular" charset="0"/>
          <a:ea typeface="ＭＳ Ｐゴシック" charset="-128"/>
          <a:cs typeface="ＭＳ Ｐゴシック" charset="-128"/>
        </a:defRPr>
      </a:lvl1pPr>
      <a:lvl2pPr marL="742950" indent="-285750" algn="l" rtl="0" eaLnBrk="0" fontAlgn="base" hangingPunct="0">
        <a:spcBef>
          <a:spcPct val="20000"/>
        </a:spcBef>
        <a:spcAft>
          <a:spcPct val="0"/>
        </a:spcAft>
        <a:buChar char="–"/>
        <a:defRPr sz="2400" b="0" i="0">
          <a:solidFill>
            <a:schemeClr val="tx1"/>
          </a:solidFill>
          <a:latin typeface="Helvetica Neue Regular" charset="0"/>
          <a:ea typeface="ＭＳ Ｐゴシック" charset="-128"/>
        </a:defRPr>
      </a:lvl2pPr>
      <a:lvl3pPr marL="1143000" indent="-228600" algn="l" rtl="0" eaLnBrk="0" fontAlgn="base" hangingPunct="0">
        <a:spcBef>
          <a:spcPct val="20000"/>
        </a:spcBef>
        <a:spcAft>
          <a:spcPct val="0"/>
        </a:spcAft>
        <a:buChar char="•"/>
        <a:defRPr sz="2400" b="0" i="0">
          <a:solidFill>
            <a:schemeClr val="tx1"/>
          </a:solidFill>
          <a:latin typeface="Helvetica Neue Regular" charset="0"/>
          <a:ea typeface="ＭＳ Ｐゴシック" charset="-128"/>
        </a:defRPr>
      </a:lvl3pPr>
      <a:lvl4pPr marL="1600200" indent="-228600" algn="l" rtl="0" eaLnBrk="0" fontAlgn="base" hangingPunct="0">
        <a:spcBef>
          <a:spcPct val="20000"/>
        </a:spcBef>
        <a:spcAft>
          <a:spcPct val="0"/>
        </a:spcAft>
        <a:buChar char="–"/>
        <a:defRPr sz="2000" b="0" i="0">
          <a:solidFill>
            <a:schemeClr val="tx1"/>
          </a:solidFill>
          <a:latin typeface="Helvetica Neue Regular" charset="0"/>
          <a:ea typeface="ＭＳ Ｐゴシック" charset="-128"/>
        </a:defRPr>
      </a:lvl4pPr>
      <a:lvl5pPr marL="2057400" indent="-228600" algn="l" rtl="0" eaLnBrk="0" fontAlgn="base" hangingPunct="0">
        <a:spcBef>
          <a:spcPct val="20000"/>
        </a:spcBef>
        <a:spcAft>
          <a:spcPct val="0"/>
        </a:spcAft>
        <a:buChar char="»"/>
        <a:defRPr sz="2000" b="0" i="0">
          <a:solidFill>
            <a:schemeClr val="tx1"/>
          </a:solidFill>
          <a:latin typeface="Helvetica Neue Regular" charset="0"/>
          <a:ea typeface="ＭＳ Ｐゴシック" charset="-128"/>
        </a:defRPr>
      </a:lvl5pPr>
      <a:lvl6pPr marL="2514600" indent="-228600" algn="l" rtl="0" fontAlgn="base">
        <a:spcBef>
          <a:spcPct val="20000"/>
        </a:spcBef>
        <a:spcAft>
          <a:spcPct val="0"/>
        </a:spcAft>
        <a:buChar char="»"/>
        <a:defRPr sz="2000">
          <a:solidFill>
            <a:schemeClr val="tx1"/>
          </a:solidFill>
          <a:latin typeface="+mn-lt"/>
          <a:ea typeface="ＭＳ Ｐゴシック" charset="-128"/>
        </a:defRPr>
      </a:lvl6pPr>
      <a:lvl7pPr marL="2971800" indent="-228600" algn="l" rtl="0" fontAlgn="base">
        <a:spcBef>
          <a:spcPct val="20000"/>
        </a:spcBef>
        <a:spcAft>
          <a:spcPct val="0"/>
        </a:spcAft>
        <a:buChar char="»"/>
        <a:defRPr sz="2000">
          <a:solidFill>
            <a:schemeClr val="tx1"/>
          </a:solidFill>
          <a:latin typeface="+mn-lt"/>
          <a:ea typeface="ＭＳ Ｐゴシック" charset="-128"/>
        </a:defRPr>
      </a:lvl7pPr>
      <a:lvl8pPr marL="3429000" indent="-228600" algn="l" rtl="0" fontAlgn="base">
        <a:spcBef>
          <a:spcPct val="20000"/>
        </a:spcBef>
        <a:spcAft>
          <a:spcPct val="0"/>
        </a:spcAft>
        <a:buChar char="»"/>
        <a:defRPr sz="2000">
          <a:solidFill>
            <a:schemeClr val="tx1"/>
          </a:solidFill>
          <a:latin typeface="+mn-lt"/>
          <a:ea typeface="ＭＳ Ｐゴシック" charset="-128"/>
        </a:defRPr>
      </a:lvl8pPr>
      <a:lvl9pPr marL="3886200" indent="-228600" algn="l" rtl="0" fontAlgn="base">
        <a:spcBef>
          <a:spcPct val="20000"/>
        </a:spcBef>
        <a:spcAft>
          <a:spcPct val="0"/>
        </a:spcAft>
        <a:buChar char="»"/>
        <a:defRPr sz="2000">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image" Target="../media/image13.tiff"/><Relationship Id="rId5" Type="http://schemas.openxmlformats.org/officeDocument/2006/relationships/image" Target="../media/image12.tiff"/><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7.xml"/><Relationship Id="rId1" Type="http://schemas.openxmlformats.org/officeDocument/2006/relationships/slideLayout" Target="../slideLayouts/slideLayout6.xml"/><Relationship Id="rId4" Type="http://schemas.openxmlformats.org/officeDocument/2006/relationships/image" Target="../media/image8.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4.tiff"/><Relationship Id="rId5" Type="http://schemas.openxmlformats.org/officeDocument/2006/relationships/image" Target="../media/image3.tiff"/><Relationship Id="rId4" Type="http://schemas.openxmlformats.org/officeDocument/2006/relationships/image" Target="../media/image2.tiff"/></Relationships>
</file>

<file path=ppt/slides/_rels/slide20.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25.xml"/><Relationship Id="rId1" Type="http://schemas.openxmlformats.org/officeDocument/2006/relationships/slideLayout" Target="../slideLayouts/slideLayout6.xml"/><Relationship Id="rId4" Type="http://schemas.openxmlformats.org/officeDocument/2006/relationships/image" Target="../media/image16.tiff"/></Relationships>
</file>

<file path=ppt/slides/_rels/slide27.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26.xml"/><Relationship Id="rId1" Type="http://schemas.openxmlformats.org/officeDocument/2006/relationships/slideLayout" Target="../slideLayouts/slideLayout6.xml"/><Relationship Id="rId4" Type="http://schemas.openxmlformats.org/officeDocument/2006/relationships/image" Target="../media/image15.tiff"/></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3.xml"/><Relationship Id="rId1" Type="http://schemas.openxmlformats.org/officeDocument/2006/relationships/slideLayout" Target="../slideLayouts/slideLayout6.xml"/><Relationship Id="rId5" Type="http://schemas.openxmlformats.org/officeDocument/2006/relationships/image" Target="../media/image7.emf"/><Relationship Id="rId4" Type="http://schemas.openxmlformats.org/officeDocument/2006/relationships/image" Target="../media/image6.emf"/></Relationships>
</file>

<file path=ppt/slides/_rels/slide30.xml.rels><?xml version="1.0" encoding="UTF-8" standalone="yes"?>
<Relationships xmlns="http://schemas.openxmlformats.org/package/2006/relationships"><Relationship Id="rId3" Type="http://schemas.openxmlformats.org/officeDocument/2006/relationships/hyperlink" Target="http://sdx.cs.princeton.edu/" TargetMode="External"/><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1.xml"/><Relationship Id="rId6" Type="http://schemas.openxmlformats.org/officeDocument/2006/relationships/image" Target="../media/image10.tiff"/><Relationship Id="rId5" Type="http://schemas.openxmlformats.org/officeDocument/2006/relationships/image" Target="../media/image9.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6199" y="619431"/>
            <a:ext cx="8991599" cy="2486585"/>
          </a:xfrm>
        </p:spPr>
        <p:txBody>
          <a:bodyPr/>
          <a:lstStyle/>
          <a:p>
            <a:pPr algn="ctr"/>
            <a:r>
              <a:rPr lang="en-US" sz="5400" b="1" dirty="0">
                <a:solidFill>
                  <a:schemeClr val="tx1"/>
                </a:solidFill>
                <a:latin typeface="Helvetica Neue Condensed" charset="0"/>
                <a:ea typeface="Helvetica Neue Condensed" charset="0"/>
                <a:cs typeface="Helvetica Neue Condensed" charset="0"/>
              </a:rPr>
              <a:t>Sonata</a:t>
            </a:r>
            <a:br>
              <a:rPr lang="en-US" sz="4800" b="1" dirty="0">
                <a:solidFill>
                  <a:srgbClr val="FF0000"/>
                </a:solidFill>
                <a:latin typeface="Helvetica Neue Condensed" charset="0"/>
                <a:ea typeface="Helvetica Neue Condensed" charset="0"/>
                <a:cs typeface="Helvetica Neue Condensed" charset="0"/>
              </a:rPr>
            </a:br>
            <a:r>
              <a:rPr lang="en-US" b="1" dirty="0">
                <a:solidFill>
                  <a:schemeClr val="tx1"/>
                </a:solidFill>
                <a:latin typeface="Helvetica Neue Condensed" charset="0"/>
                <a:ea typeface="Helvetica Neue Condensed" charset="0"/>
                <a:cs typeface="Helvetica Neue Condensed" charset="0"/>
              </a:rPr>
              <a:t>Query-driven Streaming Network Telemetry </a:t>
            </a:r>
          </a:p>
        </p:txBody>
      </p:sp>
      <p:sp>
        <p:nvSpPr>
          <p:cNvPr id="5" name="Subtitle 2"/>
          <p:cNvSpPr>
            <a:spLocks noGrp="1"/>
          </p:cNvSpPr>
          <p:nvPr>
            <p:ph type="subTitle" idx="1"/>
          </p:nvPr>
        </p:nvSpPr>
        <p:spPr>
          <a:xfrm>
            <a:off x="152400" y="3321934"/>
            <a:ext cx="8839200" cy="3383666"/>
          </a:xfrm>
        </p:spPr>
        <p:txBody>
          <a:bodyPr>
            <a:normAutofit fontScale="92500" lnSpcReduction="10000"/>
          </a:bodyPr>
          <a:lstStyle/>
          <a:p>
            <a:r>
              <a:rPr lang="en-US" sz="5400" b="1" dirty="0">
                <a:solidFill>
                  <a:srgbClr val="FF8000"/>
                </a:solidFill>
                <a:latin typeface="Helvetica Neue" charset="0"/>
                <a:ea typeface="Helvetica Neue" charset="0"/>
                <a:cs typeface="Helvetica Neue" charset="0"/>
              </a:rPr>
              <a:t>Arpit Gupta</a:t>
            </a:r>
          </a:p>
          <a:p>
            <a:r>
              <a:rPr lang="en-US" sz="4400" dirty="0">
                <a:latin typeface="Helvetica Neue" charset="0"/>
                <a:ea typeface="Helvetica Neue" charset="0"/>
                <a:cs typeface="Helvetica Neue" charset="0"/>
              </a:rPr>
              <a:t>Princeton University</a:t>
            </a:r>
          </a:p>
          <a:p>
            <a:pPr>
              <a:lnSpc>
                <a:spcPct val="120000"/>
              </a:lnSpc>
            </a:pPr>
            <a:endParaRPr lang="en-US" sz="3100" dirty="0">
              <a:latin typeface="Helvetica Neue" charset="0"/>
              <a:ea typeface="Helvetica Neue" charset="0"/>
              <a:cs typeface="Helvetica Neue" charset="0"/>
            </a:endParaRPr>
          </a:p>
          <a:p>
            <a:pPr>
              <a:lnSpc>
                <a:spcPct val="120000"/>
              </a:lnSpc>
            </a:pPr>
            <a:r>
              <a:rPr lang="en-US" sz="3100" dirty="0">
                <a:latin typeface="Helvetica Neue" charset="0"/>
                <a:ea typeface="Helvetica Neue" charset="0"/>
                <a:cs typeface="Helvetica Neue" charset="0"/>
              </a:rPr>
              <a:t>Rob Harrison, Marco </a:t>
            </a:r>
            <a:r>
              <a:rPr lang="en-US" sz="3100" dirty="0" err="1">
                <a:latin typeface="Helvetica Neue" charset="0"/>
                <a:ea typeface="Helvetica Neue" charset="0"/>
                <a:cs typeface="Helvetica Neue" charset="0"/>
              </a:rPr>
              <a:t>Canini</a:t>
            </a:r>
            <a:r>
              <a:rPr lang="en-US" sz="3100" dirty="0">
                <a:latin typeface="Helvetica Neue" charset="0"/>
                <a:ea typeface="Helvetica Neue" charset="0"/>
                <a:cs typeface="Helvetica Neue" charset="0"/>
              </a:rPr>
              <a:t>, Nick </a:t>
            </a:r>
            <a:r>
              <a:rPr lang="en-US" sz="3100" dirty="0" err="1">
                <a:latin typeface="Helvetica Neue" charset="0"/>
                <a:ea typeface="Helvetica Neue" charset="0"/>
                <a:cs typeface="Helvetica Neue" charset="0"/>
              </a:rPr>
              <a:t>Feamster</a:t>
            </a:r>
            <a:r>
              <a:rPr lang="en-US" sz="3100" dirty="0">
                <a:latin typeface="Helvetica Neue" charset="0"/>
                <a:ea typeface="Helvetica Neue" charset="0"/>
                <a:cs typeface="Helvetica Neue" charset="0"/>
              </a:rPr>
              <a:t>, </a:t>
            </a:r>
          </a:p>
          <a:p>
            <a:pPr>
              <a:lnSpc>
                <a:spcPct val="120000"/>
              </a:lnSpc>
            </a:pPr>
            <a:r>
              <a:rPr lang="en-US" sz="3100" dirty="0">
                <a:latin typeface="Helvetica Neue" charset="0"/>
                <a:ea typeface="Helvetica Neue" charset="0"/>
                <a:cs typeface="Helvetica Neue" charset="0"/>
              </a:rPr>
              <a:t>Jennifer Rexford, Walter </a:t>
            </a:r>
            <a:r>
              <a:rPr lang="en-US" sz="3100" dirty="0" err="1">
                <a:latin typeface="Helvetica Neue" charset="0"/>
                <a:ea typeface="Helvetica Neue" charset="0"/>
                <a:cs typeface="Helvetica Neue" charset="0"/>
              </a:rPr>
              <a:t>Willinger</a:t>
            </a:r>
            <a:endParaRPr lang="en-US" sz="3100" dirty="0">
              <a:latin typeface="Helvetica Neue" charset="0"/>
              <a:ea typeface="Helvetica Neue" charset="0"/>
              <a:cs typeface="Helvetica Neue" charset="0"/>
            </a:endParaRPr>
          </a:p>
        </p:txBody>
      </p:sp>
      <p:sp>
        <p:nvSpPr>
          <p:cNvPr id="3" name="文本框 2">
            <a:extLst>
              <a:ext uri="{FF2B5EF4-FFF2-40B4-BE49-F238E27FC236}">
                <a16:creationId xmlns:a16="http://schemas.microsoft.com/office/drawing/2014/main" id="{507B65E7-22FD-41A6-9186-1C4AF04063E7}"/>
              </a:ext>
            </a:extLst>
          </p:cNvPr>
          <p:cNvSpPr txBox="1"/>
          <p:nvPr/>
        </p:nvSpPr>
        <p:spPr>
          <a:xfrm>
            <a:off x="3419062" y="4949689"/>
            <a:ext cx="2531462" cy="369332"/>
          </a:xfrm>
          <a:prstGeom prst="rect">
            <a:avLst/>
          </a:prstGeom>
          <a:noFill/>
        </p:spPr>
        <p:txBody>
          <a:bodyPr wrap="none" rtlCol="0">
            <a:spAutoFit/>
          </a:bodyPr>
          <a:lstStyle/>
          <a:p>
            <a:r>
              <a:rPr lang="en-US" altLang="zh-CN" dirty="0"/>
              <a:t>Presented by Kai Fang</a:t>
            </a:r>
            <a:endParaRPr lang="zh-CN" altLang="en-US" dirty="0"/>
          </a:p>
        </p:txBody>
      </p:sp>
    </p:spTree>
    <p:extLst>
      <p:ext uri="{BB962C8B-B14F-4D97-AF65-F5344CB8AC3E}">
        <p14:creationId xmlns:p14="http://schemas.microsoft.com/office/powerpoint/2010/main" val="837845501"/>
      </p:ext>
    </p:extLst>
  </p:cSld>
  <p:clrMapOvr>
    <a:masterClrMapping/>
  </p:clrMapOvr>
  <mc:AlternateContent xmlns:mc="http://schemas.openxmlformats.org/markup-compatibility/2006" xmlns:p14="http://schemas.microsoft.com/office/powerpoint/2010/main">
    <mc:Choice Requires="p14">
      <p:transition spd="slow" p14:dur="2000" advTm="8145"/>
    </mc:Choice>
    <mc:Fallback xmlns="">
      <p:transition spd="slow" advTm="8145"/>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lvl="0"/>
            <a:r>
              <a:rPr lang="en-US" b="1" dirty="0">
                <a:solidFill>
                  <a:schemeClr val="tx1"/>
                </a:solidFill>
                <a:latin typeface="Helvetica Neue Condensed" panose="02000503000000020004" pitchFamily="2" charset="0"/>
                <a:ea typeface="Helvetica Neue Condensed" panose="02000503000000020004" pitchFamily="2" charset="0"/>
                <a:cs typeface="Helvetica Neue Condensed" panose="02000503000000020004" pitchFamily="2" charset="0"/>
                <a:sym typeface="Lucida Sans Regular"/>
              </a:rPr>
              <a:t>Building Sonata is Challenging</a:t>
            </a:r>
            <a:endParaRPr lang="en-US" b="1" dirty="0">
              <a:solidFill>
                <a:schemeClr val="tx1"/>
              </a:solidFill>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p:sp>
        <p:nvSpPr>
          <p:cNvPr id="4" name="Content Placeholder 3"/>
          <p:cNvSpPr>
            <a:spLocks noGrp="1"/>
          </p:cNvSpPr>
          <p:nvPr>
            <p:ph idx="1"/>
          </p:nvPr>
        </p:nvSpPr>
        <p:spPr>
          <a:xfrm>
            <a:off x="442434" y="1585403"/>
            <a:ext cx="8472966" cy="4525963"/>
          </a:xfrm>
        </p:spPr>
        <p:txBody>
          <a:bodyPr/>
          <a:lstStyle/>
          <a:p>
            <a:pPr>
              <a:lnSpc>
                <a:spcPct val="120000"/>
              </a:lnSpc>
            </a:pPr>
            <a:r>
              <a:rPr lang="en-US" sz="3200" dirty="0">
                <a:solidFill>
                  <a:schemeClr val="bg2"/>
                </a:solidFill>
                <a:latin typeface="Helvetica Neue" charset="0"/>
                <a:ea typeface="Helvetica Neue" charset="0"/>
                <a:cs typeface="Helvetica Neue" charset="0"/>
              </a:rPr>
              <a:t>Programming</a:t>
            </a:r>
            <a:r>
              <a:rPr lang="en-US" sz="3200" b="1" dirty="0">
                <a:solidFill>
                  <a:schemeClr val="bg2"/>
                </a:solidFill>
                <a:latin typeface="Helvetica Neue" charset="0"/>
                <a:ea typeface="Helvetica Neue" charset="0"/>
                <a:cs typeface="Helvetica Neue" charset="0"/>
              </a:rPr>
              <a:t> abstractions</a:t>
            </a:r>
          </a:p>
          <a:p>
            <a:pPr marL="457200" lvl="1" indent="0">
              <a:lnSpc>
                <a:spcPct val="120000"/>
              </a:lnSpc>
              <a:buNone/>
            </a:pPr>
            <a:r>
              <a:rPr lang="en-US" sz="2800" dirty="0">
                <a:solidFill>
                  <a:schemeClr val="bg2"/>
                </a:solidFill>
                <a:latin typeface="Helvetica Neue" charset="0"/>
                <a:ea typeface="Helvetica Neue" charset="0"/>
                <a:cs typeface="Helvetica Neue" charset="0"/>
              </a:rPr>
              <a:t>How to let network operators express queries for a wide-range of monitoring tasks?</a:t>
            </a:r>
            <a:endParaRPr lang="en-US" sz="2800" b="1" dirty="0">
              <a:solidFill>
                <a:schemeClr val="bg2"/>
              </a:solidFill>
              <a:latin typeface="Helvetica Neue" charset="0"/>
              <a:ea typeface="Helvetica Neue" charset="0"/>
              <a:cs typeface="Helvetica Neue" charset="0"/>
            </a:endParaRPr>
          </a:p>
          <a:p>
            <a:pPr>
              <a:lnSpc>
                <a:spcPct val="120000"/>
              </a:lnSpc>
            </a:pPr>
            <a:endParaRPr lang="en-US" b="1" dirty="0">
              <a:solidFill>
                <a:srgbClr val="333399"/>
              </a:solidFill>
              <a:latin typeface="Helvetica Neue" charset="0"/>
              <a:ea typeface="Helvetica Neue" charset="0"/>
              <a:cs typeface="Helvetica Neue" charset="0"/>
            </a:endParaRPr>
          </a:p>
          <a:p>
            <a:pPr>
              <a:lnSpc>
                <a:spcPct val="120000"/>
              </a:lnSpc>
            </a:pPr>
            <a:r>
              <a:rPr lang="en-US" sz="3200" b="1" dirty="0">
                <a:solidFill>
                  <a:srgbClr val="333399"/>
                </a:solidFill>
                <a:latin typeface="Helvetica Neue" charset="0"/>
                <a:ea typeface="Helvetica Neue" charset="0"/>
                <a:cs typeface="Helvetica Neue" charset="0"/>
              </a:rPr>
              <a:t>Scalability</a:t>
            </a:r>
          </a:p>
          <a:p>
            <a:pPr marL="457200" lvl="1" indent="0">
              <a:lnSpc>
                <a:spcPct val="120000"/>
              </a:lnSpc>
              <a:buNone/>
            </a:pPr>
            <a:r>
              <a:rPr lang="en-US" sz="2800" dirty="0">
                <a:latin typeface="Helvetica Neue" charset="0"/>
                <a:ea typeface="Helvetica Neue" charset="0"/>
                <a:cs typeface="Helvetica Neue" charset="0"/>
              </a:rPr>
              <a:t>How to execute </a:t>
            </a:r>
            <a:r>
              <a:rPr lang="en-US" sz="2800" b="1" dirty="0">
                <a:latin typeface="Helvetica Neue" charset="0"/>
                <a:ea typeface="Helvetica Neue" charset="0"/>
                <a:cs typeface="Helvetica Neue" charset="0"/>
              </a:rPr>
              <a:t>multiple queries </a:t>
            </a:r>
            <a:r>
              <a:rPr lang="en-US" sz="2800" dirty="0">
                <a:latin typeface="Helvetica Neue" charset="0"/>
                <a:ea typeface="Helvetica Neue" charset="0"/>
                <a:cs typeface="Helvetica Neue" charset="0"/>
              </a:rPr>
              <a:t>for </a:t>
            </a:r>
            <a:r>
              <a:rPr lang="en-US" sz="2800" b="1" dirty="0">
                <a:latin typeface="Helvetica Neue" charset="0"/>
                <a:ea typeface="Helvetica Neue" charset="0"/>
                <a:cs typeface="Helvetica Neue" charset="0"/>
              </a:rPr>
              <a:t>high-volume</a:t>
            </a:r>
            <a:r>
              <a:rPr lang="en-US" sz="2800" dirty="0">
                <a:latin typeface="Helvetica Neue" charset="0"/>
                <a:ea typeface="Helvetica Neue" charset="0"/>
                <a:cs typeface="Helvetica Neue" charset="0"/>
              </a:rPr>
              <a:t> traffic in real time?</a:t>
            </a:r>
          </a:p>
          <a:p>
            <a:pPr marL="0" indent="0">
              <a:lnSpc>
                <a:spcPct val="120000"/>
              </a:lnSpc>
              <a:buNone/>
            </a:pPr>
            <a:endParaRPr lang="en-US" dirty="0"/>
          </a:p>
        </p:txBody>
      </p:sp>
      <p:sp>
        <p:nvSpPr>
          <p:cNvPr id="2" name="Slide Number Placeholder 1"/>
          <p:cNvSpPr>
            <a:spLocks noGrp="1"/>
          </p:cNvSpPr>
          <p:nvPr>
            <p:ph type="sldNum" sz="quarter" idx="12"/>
          </p:nvPr>
        </p:nvSpPr>
        <p:spPr/>
        <p:txBody>
          <a:bodyPr/>
          <a:lstStyle/>
          <a:p>
            <a:pPr>
              <a:defRPr/>
            </a:pPr>
            <a:fld id="{495ADB0F-E9F2-1D42-9E15-ECDE97EFB0F8}" type="slidenum">
              <a:rPr lang="en-US" smtClean="0"/>
              <a:pPr>
                <a:defRPr/>
              </a:pPr>
              <a:t>10</a:t>
            </a:fld>
            <a:endParaRPr lang="en-US"/>
          </a:p>
        </p:txBody>
      </p:sp>
    </p:spTree>
    <p:extLst>
      <p:ext uri="{BB962C8B-B14F-4D97-AF65-F5344CB8AC3E}">
        <p14:creationId xmlns:p14="http://schemas.microsoft.com/office/powerpoint/2010/main" val="9698420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1452D421-5A75-C843-B282-4B108AE84B53}"/>
              </a:ext>
            </a:extLst>
          </p:cNvPr>
          <p:cNvSpPr/>
          <p:nvPr/>
        </p:nvSpPr>
        <p:spPr>
          <a:xfrm>
            <a:off x="5245261" y="5911441"/>
            <a:ext cx="3530278" cy="707886"/>
          </a:xfrm>
          <a:prstGeom prst="rect">
            <a:avLst/>
          </a:prstGeom>
        </p:spPr>
        <p:txBody>
          <a:bodyPr wrap="square">
            <a:spAutoFit/>
          </a:bodyPr>
          <a:lstStyle/>
          <a:p>
            <a:pPr lvl="1"/>
            <a:r>
              <a:rPr lang="en-US" sz="2000" b="1" dirty="0" err="1">
                <a:latin typeface="Helvetica Neue" charset="0"/>
                <a:ea typeface="Helvetica Neue" charset="0"/>
                <a:cs typeface="Helvetica Neue" charset="0"/>
              </a:rPr>
              <a:t>Univmon</a:t>
            </a:r>
            <a:r>
              <a:rPr lang="en-US" sz="2000" dirty="0">
                <a:latin typeface="Helvetica Neue" charset="0"/>
                <a:ea typeface="Helvetica Neue" charset="0"/>
                <a:cs typeface="Helvetica Neue" charset="0"/>
              </a:rPr>
              <a:t> [SIGCOMM’16]</a:t>
            </a:r>
          </a:p>
          <a:p>
            <a:pPr lvl="1"/>
            <a:r>
              <a:rPr lang="en-US" sz="2000" b="1" dirty="0" err="1">
                <a:latin typeface="Helvetica Neue" charset="0"/>
                <a:ea typeface="Helvetica Neue" charset="0"/>
                <a:cs typeface="Helvetica Neue" charset="0"/>
              </a:rPr>
              <a:t>Marple</a:t>
            </a:r>
            <a:r>
              <a:rPr lang="en-US" sz="2000" dirty="0">
                <a:latin typeface="Helvetica Neue" charset="0"/>
                <a:ea typeface="Helvetica Neue" charset="0"/>
                <a:cs typeface="Helvetica Neue" charset="0"/>
              </a:rPr>
              <a:t> [SIGCOMM’17]</a:t>
            </a:r>
          </a:p>
        </p:txBody>
      </p:sp>
      <p:sp>
        <p:nvSpPr>
          <p:cNvPr id="16" name="Rectangle 15">
            <a:extLst>
              <a:ext uri="{FF2B5EF4-FFF2-40B4-BE49-F238E27FC236}">
                <a16:creationId xmlns:a16="http://schemas.microsoft.com/office/drawing/2014/main" id="{1452D421-5A75-C843-B282-4B108AE84B53}"/>
              </a:ext>
            </a:extLst>
          </p:cNvPr>
          <p:cNvSpPr/>
          <p:nvPr/>
        </p:nvSpPr>
        <p:spPr>
          <a:xfrm>
            <a:off x="918318" y="5868917"/>
            <a:ext cx="3627980" cy="707886"/>
          </a:xfrm>
          <a:prstGeom prst="rect">
            <a:avLst/>
          </a:prstGeom>
        </p:spPr>
        <p:txBody>
          <a:bodyPr wrap="square">
            <a:spAutoFit/>
          </a:bodyPr>
          <a:lstStyle/>
          <a:p>
            <a:pPr lvl="1"/>
            <a:r>
              <a:rPr lang="en-US" sz="2000" b="1" dirty="0" err="1">
                <a:latin typeface="Helvetica Neue" charset="0"/>
                <a:ea typeface="Helvetica Neue" charset="0"/>
                <a:cs typeface="Helvetica Neue" charset="0"/>
              </a:rPr>
              <a:t>Gigascope</a:t>
            </a:r>
            <a:r>
              <a:rPr lang="en-US" sz="2000" b="1" dirty="0">
                <a:latin typeface="Helvetica Neue" charset="0"/>
                <a:ea typeface="Helvetica Neue" charset="0"/>
                <a:cs typeface="Helvetica Neue" charset="0"/>
              </a:rPr>
              <a:t> </a:t>
            </a:r>
            <a:r>
              <a:rPr lang="en-US" sz="2000" dirty="0">
                <a:latin typeface="Helvetica Neue" charset="0"/>
                <a:ea typeface="Helvetica Neue" charset="0"/>
                <a:cs typeface="Helvetica Neue" charset="0"/>
              </a:rPr>
              <a:t>[SIGMOD’03]</a:t>
            </a:r>
          </a:p>
          <a:p>
            <a:pPr lvl="1"/>
            <a:r>
              <a:rPr lang="en-US" sz="2000" b="1" dirty="0" err="1">
                <a:latin typeface="Helvetica Neue" charset="0"/>
                <a:ea typeface="Helvetica Neue" charset="0"/>
                <a:cs typeface="Helvetica Neue" charset="0"/>
              </a:rPr>
              <a:t>NetQRE</a:t>
            </a:r>
            <a:r>
              <a:rPr lang="en-US" sz="2000" dirty="0">
                <a:latin typeface="Helvetica Neue" charset="0"/>
                <a:ea typeface="Helvetica Neue" charset="0"/>
                <a:cs typeface="Helvetica Neue" charset="0"/>
              </a:rPr>
              <a:t> [SIGCOMM’17]</a:t>
            </a:r>
          </a:p>
        </p:txBody>
      </p:sp>
      <p:graphicFrame>
        <p:nvGraphicFramePr>
          <p:cNvPr id="21" name="Content Placeholder 4">
            <a:extLst>
              <a:ext uri="{FF2B5EF4-FFF2-40B4-BE49-F238E27FC236}">
                <a16:creationId xmlns:a16="http://schemas.microsoft.com/office/drawing/2014/main" id="{4BC814DE-AA4C-144C-95C5-087DA8DEE2CA}"/>
              </a:ext>
            </a:extLst>
          </p:cNvPr>
          <p:cNvGraphicFramePr>
            <a:graphicFrameLocks/>
          </p:cNvGraphicFramePr>
          <p:nvPr>
            <p:extLst>
              <p:ext uri="{D42A27DB-BD31-4B8C-83A1-F6EECF244321}">
                <p14:modId xmlns:p14="http://schemas.microsoft.com/office/powerpoint/2010/main" val="1375123176"/>
              </p:ext>
            </p:extLst>
          </p:nvPr>
        </p:nvGraphicFramePr>
        <p:xfrm>
          <a:off x="537977" y="2769153"/>
          <a:ext cx="4432389" cy="3005601"/>
        </p:xfrm>
        <a:graphic>
          <a:graphicData uri="http://schemas.openxmlformats.org/drawingml/2006/table">
            <a:tbl>
              <a:tblPr firstRow="1">
                <a:tableStyleId>{00A15C55-8517-42AA-B614-E9B94910E393}</a:tableStyleId>
              </a:tblPr>
              <a:tblGrid>
                <a:gridCol w="1414561">
                  <a:extLst>
                    <a:ext uri="{9D8B030D-6E8A-4147-A177-3AD203B41FA5}">
                      <a16:colId xmlns:a16="http://schemas.microsoft.com/office/drawing/2014/main" val="20000"/>
                    </a:ext>
                  </a:extLst>
                </a:gridCol>
                <a:gridCol w="3017828">
                  <a:extLst>
                    <a:ext uri="{9D8B030D-6E8A-4147-A177-3AD203B41FA5}">
                      <a16:colId xmlns:a16="http://schemas.microsoft.com/office/drawing/2014/main" val="20001"/>
                    </a:ext>
                  </a:extLst>
                </a:gridCol>
              </a:tblGrid>
              <a:tr h="879062">
                <a:tc>
                  <a:txBody>
                    <a:bodyPr/>
                    <a:lstStyle/>
                    <a:p>
                      <a:pPr algn="ctr"/>
                      <a:endParaRPr lang="en-US"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533364">
                <a:tc>
                  <a:txBody>
                    <a:bodyPr/>
                    <a:lstStyle/>
                    <a:p>
                      <a:pPr algn="ctr"/>
                      <a:r>
                        <a:rPr lang="en-US" sz="2000" b="1" dirty="0">
                          <a:solidFill>
                            <a:schemeClr val="accent2"/>
                          </a:solidFill>
                          <a:latin typeface="Helvetica Neue" charset="0"/>
                          <a:ea typeface="Helvetica Neue" charset="0"/>
                          <a:cs typeface="Helvetica Neue" charset="0"/>
                        </a:rPr>
                        <a:t>Match</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1" dirty="0">
                          <a:solidFill>
                            <a:srgbClr val="00B050"/>
                          </a:solidFill>
                          <a:latin typeface="Helvetica Neue" charset="0"/>
                          <a:ea typeface="Helvetica Neue" charset="0"/>
                          <a:cs typeface="Helvetica Neue" charset="0"/>
                        </a:rPr>
                        <a:t>Headers + Payload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704237">
                <a:tc>
                  <a:txBody>
                    <a:bodyPr/>
                    <a:lstStyle/>
                    <a:p>
                      <a:pPr algn="ctr"/>
                      <a:r>
                        <a:rPr lang="en-US" sz="2000" b="1" dirty="0">
                          <a:solidFill>
                            <a:schemeClr val="accent2"/>
                          </a:solidFill>
                          <a:latin typeface="Helvetica Neue" charset="0"/>
                          <a:ea typeface="Helvetica Neue" charset="0"/>
                          <a:cs typeface="Helvetica Neue" charset="0"/>
                        </a:rPr>
                        <a:t>Actions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1" dirty="0">
                          <a:solidFill>
                            <a:srgbClr val="00B050"/>
                          </a:solidFill>
                          <a:latin typeface="Helvetica Neue" charset="0"/>
                          <a:ea typeface="Helvetica Neue" charset="0"/>
                          <a:cs typeface="Helvetica Neue" charset="0"/>
                        </a:rPr>
                        <a:t>Any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444469">
                <a:tc>
                  <a:txBody>
                    <a:bodyPr/>
                    <a:lstStyle/>
                    <a:p>
                      <a:pPr algn="ctr"/>
                      <a:r>
                        <a:rPr lang="en-US" sz="2000" b="1" dirty="0">
                          <a:solidFill>
                            <a:schemeClr val="accent2"/>
                          </a:solidFill>
                          <a:latin typeface="Helvetica Neue" charset="0"/>
                          <a:ea typeface="Helvetica Neue" charset="0"/>
                          <a:cs typeface="Helvetica Neue" charset="0"/>
                        </a:rPr>
                        <a:t>State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1" i="1" dirty="0">
                          <a:solidFill>
                            <a:srgbClr val="00B050"/>
                          </a:solidFill>
                          <a:latin typeface="Helvetica Neue" charset="0"/>
                          <a:ea typeface="Helvetica Neue" charset="0"/>
                          <a:cs typeface="Helvetica Neue" charset="0"/>
                        </a:rPr>
                        <a:t>O(</a:t>
                      </a:r>
                      <a:r>
                        <a:rPr lang="en-US" sz="2000" b="1" i="0" dirty="0">
                          <a:solidFill>
                            <a:srgbClr val="00B050"/>
                          </a:solidFill>
                          <a:latin typeface="Helvetica Neue" charset="0"/>
                          <a:ea typeface="Helvetica Neue" charset="0"/>
                          <a:cs typeface="Helvetica Neue" charset="0"/>
                        </a:rPr>
                        <a:t>Gb</a:t>
                      </a:r>
                      <a:r>
                        <a:rPr lang="en-US" sz="2000" b="1" i="1" dirty="0">
                          <a:solidFill>
                            <a:srgbClr val="00B050"/>
                          </a:solidFill>
                          <a:latin typeface="Helvetica Neue" charset="0"/>
                          <a:ea typeface="Helvetica Neue" charset="0"/>
                          <a:cs typeface="Helvetica Neue" charset="0"/>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15846585"/>
                  </a:ext>
                </a:extLst>
              </a:tr>
              <a:tr h="444469">
                <a:tc>
                  <a:txBody>
                    <a:bodyPr/>
                    <a:lstStyle/>
                    <a:p>
                      <a:pPr algn="ctr"/>
                      <a:r>
                        <a:rPr lang="en-US" sz="2000" b="1" dirty="0">
                          <a:solidFill>
                            <a:schemeClr val="accent2"/>
                          </a:solidFill>
                          <a:latin typeface="Helvetica Neue" charset="0"/>
                          <a:ea typeface="Helvetica Neue" charset="0"/>
                          <a:cs typeface="Helvetica Neue" charset="0"/>
                        </a:rPr>
                        <a:t>Speed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1" i="1" dirty="0">
                          <a:solidFill>
                            <a:srgbClr val="FF0000"/>
                          </a:solidFill>
                          <a:latin typeface="Helvetica Neue" charset="0"/>
                          <a:ea typeface="Helvetica Neue" charset="0"/>
                          <a:cs typeface="Helvetica Neue" charset="0"/>
                        </a:rPr>
                        <a:t>O(</a:t>
                      </a:r>
                      <a:r>
                        <a:rPr lang="en-US" sz="2000" b="1" i="1" dirty="0" err="1">
                          <a:solidFill>
                            <a:srgbClr val="FF0000"/>
                          </a:solidFill>
                          <a:latin typeface="Helvetica Neue" charset="0"/>
                          <a:ea typeface="Helvetica Neue" charset="0"/>
                          <a:cs typeface="Helvetica Neue" charset="0"/>
                        </a:rPr>
                        <a:t>μ</a:t>
                      </a:r>
                      <a:r>
                        <a:rPr lang="en-US" sz="2000" b="1" i="0" dirty="0" err="1">
                          <a:solidFill>
                            <a:srgbClr val="FF0000"/>
                          </a:solidFill>
                          <a:latin typeface="Helvetica Neue" charset="0"/>
                          <a:ea typeface="Helvetica Neue" charset="0"/>
                          <a:cs typeface="Helvetica Neue" charset="0"/>
                        </a:rPr>
                        <a:t>s</a:t>
                      </a:r>
                      <a:r>
                        <a:rPr lang="en-US" sz="2000" b="1" i="1" dirty="0">
                          <a:solidFill>
                            <a:srgbClr val="FF0000"/>
                          </a:solidFill>
                          <a:latin typeface="Helvetica Neue" charset="0"/>
                          <a:ea typeface="Helvetica Neue" charset="0"/>
                          <a:cs typeface="Helvetica Neue" charset="0"/>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89145493"/>
                  </a:ext>
                </a:extLst>
              </a:tr>
            </a:tbl>
          </a:graphicData>
        </a:graphic>
      </p:graphicFrame>
      <p:graphicFrame>
        <p:nvGraphicFramePr>
          <p:cNvPr id="22" name="Content Placeholder 4">
            <a:extLst>
              <a:ext uri="{FF2B5EF4-FFF2-40B4-BE49-F238E27FC236}">
                <a16:creationId xmlns:a16="http://schemas.microsoft.com/office/drawing/2014/main" id="{CA05D0CC-BA98-9543-9719-3EB2C723918C}"/>
              </a:ext>
            </a:extLst>
          </p:cNvPr>
          <p:cNvGraphicFramePr>
            <a:graphicFrameLocks/>
          </p:cNvGraphicFramePr>
          <p:nvPr>
            <p:extLst>
              <p:ext uri="{D42A27DB-BD31-4B8C-83A1-F6EECF244321}">
                <p14:modId xmlns:p14="http://schemas.microsoft.com/office/powerpoint/2010/main" val="1028586829"/>
              </p:ext>
            </p:extLst>
          </p:nvPr>
        </p:nvGraphicFramePr>
        <p:xfrm>
          <a:off x="4970366" y="2769153"/>
          <a:ext cx="3901383" cy="3005601"/>
        </p:xfrm>
        <a:graphic>
          <a:graphicData uri="http://schemas.openxmlformats.org/drawingml/2006/table">
            <a:tbl>
              <a:tblPr firstRow="1" bandRow="1">
                <a:tableStyleId>{00A15C55-8517-42AA-B614-E9B94910E393}</a:tableStyleId>
              </a:tblPr>
              <a:tblGrid>
                <a:gridCol w="3901383">
                  <a:extLst>
                    <a:ext uri="{9D8B030D-6E8A-4147-A177-3AD203B41FA5}">
                      <a16:colId xmlns:a16="http://schemas.microsoft.com/office/drawing/2014/main" val="2691448505"/>
                    </a:ext>
                  </a:extLst>
                </a:gridCol>
              </a:tblGrid>
              <a:tr h="879062">
                <a:tc>
                  <a:txBody>
                    <a:bodyPr/>
                    <a:lstStyle/>
                    <a:p>
                      <a:pPr algn="ctr"/>
                      <a:endParaRPr lang="en-US"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533363">
                <a:tc>
                  <a:txBody>
                    <a:bodyPr/>
                    <a:lstStyle/>
                    <a:p>
                      <a:pPr algn="ctr"/>
                      <a:r>
                        <a:rPr lang="en-US" sz="2000" b="1" dirty="0">
                          <a:solidFill>
                            <a:srgbClr val="FF0000"/>
                          </a:solidFill>
                          <a:latin typeface="Helvetica Neue" charset="0"/>
                          <a:ea typeface="Helvetica Neue" charset="0"/>
                          <a:cs typeface="Helvetica Neue" charset="0"/>
                        </a:rPr>
                        <a:t>Headers++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704238">
                <a:tc>
                  <a:txBody>
                    <a:bodyPr/>
                    <a:lstStyle/>
                    <a:p>
                      <a:pPr algn="ctr"/>
                      <a:r>
                        <a:rPr lang="en-US" sz="2000" b="1" dirty="0">
                          <a:solidFill>
                            <a:srgbClr val="FF0000"/>
                          </a:solidFill>
                          <a:latin typeface="Helvetica Neue" charset="0"/>
                          <a:ea typeface="Helvetica Neue" charset="0"/>
                          <a:cs typeface="Helvetica Neue" charset="0"/>
                        </a:rPr>
                        <a:t>add, subtract, bit</a:t>
                      </a:r>
                      <a:r>
                        <a:rPr lang="en-US" sz="2000" b="1" baseline="0" dirty="0">
                          <a:solidFill>
                            <a:srgbClr val="FF0000"/>
                          </a:solidFill>
                          <a:latin typeface="Helvetica Neue" charset="0"/>
                          <a:ea typeface="Helvetica Neue" charset="0"/>
                          <a:cs typeface="Helvetica Neue" charset="0"/>
                        </a:rPr>
                        <a:t> </a:t>
                      </a:r>
                      <a:r>
                        <a:rPr lang="en-US" sz="2000" b="1" dirty="0">
                          <a:solidFill>
                            <a:srgbClr val="FF0000"/>
                          </a:solidFill>
                          <a:latin typeface="Helvetica Neue" charset="0"/>
                          <a:ea typeface="Helvetica Neue" charset="0"/>
                          <a:cs typeface="Helvetica Neue" charset="0"/>
                        </a:rPr>
                        <a:t>operations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444469">
                <a:tc>
                  <a:txBody>
                    <a:bodyPr/>
                    <a:lstStyle/>
                    <a:p>
                      <a:pPr algn="ctr"/>
                      <a:r>
                        <a:rPr lang="en-US" sz="2000" b="1" i="1" dirty="0">
                          <a:solidFill>
                            <a:srgbClr val="FF0000"/>
                          </a:solidFill>
                          <a:latin typeface="Helvetica Neue" charset="0"/>
                          <a:ea typeface="Helvetica Neue" charset="0"/>
                          <a:cs typeface="Helvetica Neue" charset="0"/>
                        </a:rPr>
                        <a:t>O(</a:t>
                      </a:r>
                      <a:r>
                        <a:rPr lang="en-US" sz="2000" b="1" i="0" dirty="0">
                          <a:solidFill>
                            <a:srgbClr val="FF0000"/>
                          </a:solidFill>
                          <a:latin typeface="Helvetica Neue" charset="0"/>
                          <a:ea typeface="Helvetica Neue" charset="0"/>
                          <a:cs typeface="Helvetica Neue" charset="0"/>
                        </a:rPr>
                        <a:t>Mb</a:t>
                      </a:r>
                      <a:r>
                        <a:rPr lang="en-US" sz="2000" b="1" i="1" dirty="0">
                          <a:solidFill>
                            <a:srgbClr val="FF0000"/>
                          </a:solidFill>
                          <a:latin typeface="Helvetica Neue" charset="0"/>
                          <a:ea typeface="Helvetica Neue" charset="0"/>
                          <a:cs typeface="Helvetica Neue" charset="0"/>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15846585"/>
                  </a:ext>
                </a:extLst>
              </a:tr>
              <a:tr h="444469">
                <a:tc>
                  <a:txBody>
                    <a:bodyPr/>
                    <a:lstStyle/>
                    <a:p>
                      <a:pPr algn="ctr"/>
                      <a:r>
                        <a:rPr lang="en-US" sz="2000" b="1" i="1" dirty="0">
                          <a:solidFill>
                            <a:srgbClr val="00B050"/>
                          </a:solidFill>
                          <a:latin typeface="Helvetica Neue" charset="0"/>
                          <a:ea typeface="Helvetica Neue" charset="0"/>
                          <a:cs typeface="Helvetica Neue" charset="0"/>
                        </a:rPr>
                        <a:t>O(</a:t>
                      </a:r>
                      <a:r>
                        <a:rPr lang="en-US" sz="2000" b="1" i="0" dirty="0">
                          <a:solidFill>
                            <a:srgbClr val="00B050"/>
                          </a:solidFill>
                          <a:latin typeface="Helvetica Neue" charset="0"/>
                          <a:ea typeface="Helvetica Neue" charset="0"/>
                          <a:cs typeface="Helvetica Neue" charset="0"/>
                        </a:rPr>
                        <a:t>ns</a:t>
                      </a:r>
                      <a:r>
                        <a:rPr lang="en-US" sz="2000" b="1" i="1" dirty="0">
                          <a:solidFill>
                            <a:srgbClr val="00B050"/>
                          </a:solidFill>
                          <a:latin typeface="Helvetica Neue" charset="0"/>
                          <a:ea typeface="Helvetica Neue" charset="0"/>
                          <a:cs typeface="Helvetica Neue" charset="0"/>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89145493"/>
                  </a:ext>
                </a:extLst>
              </a:tr>
            </a:tbl>
          </a:graphicData>
        </a:graphic>
      </p:graphicFrame>
      <p:pic>
        <p:nvPicPr>
          <p:cNvPr id="15" name="Picture 14">
            <a:extLst>
              <a:ext uri="{FF2B5EF4-FFF2-40B4-BE49-F238E27FC236}">
                <a16:creationId xmlns:a16="http://schemas.microsoft.com/office/drawing/2014/main" id="{9CAC8370-7A16-2E43-8118-D9876FC20810}"/>
              </a:ext>
            </a:extLst>
          </p:cNvPr>
          <p:cNvPicPr>
            <a:picLocks noChangeAspect="1"/>
          </p:cNvPicPr>
          <p:nvPr/>
        </p:nvPicPr>
        <p:blipFill>
          <a:blip r:embed="rId3"/>
          <a:stretch>
            <a:fillRect/>
          </a:stretch>
        </p:blipFill>
        <p:spPr>
          <a:xfrm>
            <a:off x="3060224" y="2822739"/>
            <a:ext cx="810991" cy="713622"/>
          </a:xfrm>
          <a:prstGeom prst="rect">
            <a:avLst/>
          </a:prstGeom>
        </p:spPr>
      </p:pic>
      <p:sp>
        <p:nvSpPr>
          <p:cNvPr id="3" name="Slide Number Placeholder 2">
            <a:extLst>
              <a:ext uri="{FF2B5EF4-FFF2-40B4-BE49-F238E27FC236}">
                <a16:creationId xmlns:a16="http://schemas.microsoft.com/office/drawing/2014/main" id="{E98AB003-FDB9-BB42-A092-EAE7A37B4264}"/>
              </a:ext>
            </a:extLst>
          </p:cNvPr>
          <p:cNvSpPr>
            <a:spLocks noGrp="1"/>
          </p:cNvSpPr>
          <p:nvPr>
            <p:ph type="sldNum" sz="quarter" idx="12"/>
          </p:nvPr>
        </p:nvSpPr>
        <p:spPr/>
        <p:txBody>
          <a:bodyPr/>
          <a:lstStyle/>
          <a:p>
            <a:fld id="{4748F3B0-5290-A241-88FF-F03DD1126586}" type="slidenum">
              <a:rPr lang="en-US" smtClean="0"/>
              <a:t>11</a:t>
            </a:fld>
            <a:endParaRPr lang="en-US"/>
          </a:p>
        </p:txBody>
      </p:sp>
      <p:sp>
        <p:nvSpPr>
          <p:cNvPr id="4" name="Title 3"/>
          <p:cNvSpPr>
            <a:spLocks noGrp="1"/>
          </p:cNvSpPr>
          <p:nvPr>
            <p:ph type="title"/>
          </p:nvPr>
        </p:nvSpPr>
        <p:spPr>
          <a:xfrm>
            <a:off x="104172" y="287737"/>
            <a:ext cx="9039828" cy="1143000"/>
          </a:xfrm>
        </p:spPr>
        <p:txBody>
          <a:bodyPr/>
          <a:lstStyle/>
          <a:p>
            <a:r>
              <a:rPr lang="en-US" b="1" dirty="0">
                <a:solidFill>
                  <a:schemeClr val="tx1"/>
                </a:solidFill>
                <a:latin typeface="Helvetica Neue Condensed" charset="0"/>
                <a:ea typeface="Helvetica Neue Condensed" charset="0"/>
                <a:cs typeface="Helvetica Neue Condensed" charset="0"/>
              </a:rPr>
              <a:t>Where to Execute Monitoring Queries?</a:t>
            </a:r>
          </a:p>
        </p:txBody>
      </p:sp>
      <p:pic>
        <p:nvPicPr>
          <p:cNvPr id="11" name="droppedImage.pdf">
            <a:extLst>
              <a:ext uri="{FF2B5EF4-FFF2-40B4-BE49-F238E27FC236}">
                <a16:creationId xmlns:a16="http://schemas.microsoft.com/office/drawing/2014/main" id="{6D3F23B1-5B08-0448-B9AF-87E87675CC47}"/>
              </a:ext>
            </a:extLst>
          </p:cNvPr>
          <p:cNvPicPr/>
          <p:nvPr/>
        </p:nvPicPr>
        <p:blipFill>
          <a:blip r:embed="rId4">
            <a:extLst/>
          </a:blip>
          <a:stretch>
            <a:fillRect/>
          </a:stretch>
        </p:blipFill>
        <p:spPr>
          <a:xfrm>
            <a:off x="6348786" y="2934855"/>
            <a:ext cx="1144543" cy="489391"/>
          </a:xfrm>
          <a:prstGeom prst="rect">
            <a:avLst/>
          </a:prstGeom>
          <a:ln w="12700">
            <a:miter lim="400000"/>
          </a:ln>
        </p:spPr>
      </p:pic>
      <p:sp>
        <p:nvSpPr>
          <p:cNvPr id="17" name="Shape 459">
            <a:extLst>
              <a:ext uri="{FF2B5EF4-FFF2-40B4-BE49-F238E27FC236}">
                <a16:creationId xmlns:a16="http://schemas.microsoft.com/office/drawing/2014/main" id="{7A16551E-3CB5-2342-BB30-6774D33CB428}"/>
              </a:ext>
            </a:extLst>
          </p:cNvPr>
          <p:cNvSpPr/>
          <p:nvPr/>
        </p:nvSpPr>
        <p:spPr>
          <a:xfrm>
            <a:off x="5751393" y="2192722"/>
            <a:ext cx="2369574" cy="371961"/>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nchor="ctr">
            <a:spAutoFit/>
          </a:bodyPr>
          <a:lstStyle/>
          <a:p>
            <a:pPr lvl="0" algn="ctr">
              <a:lnSpc>
                <a:spcPct val="110000"/>
              </a:lnSpc>
              <a:defRPr sz="1800"/>
            </a:pPr>
            <a:r>
              <a:rPr lang="en-US" sz="2400" b="1" dirty="0">
                <a:solidFill>
                  <a:schemeClr val="tx1">
                    <a:lumMod val="95000"/>
                    <a:lumOff val="5000"/>
                  </a:schemeClr>
                </a:solidFill>
                <a:latin typeface="Helvetica Neue" charset="0"/>
                <a:ea typeface="Helvetica Neue" charset="0"/>
                <a:cs typeface="Helvetica Neue" charset="0"/>
                <a:sym typeface="Lucida Sans Regular"/>
              </a:rPr>
              <a:t> Switches</a:t>
            </a:r>
          </a:p>
        </p:txBody>
      </p:sp>
      <p:sp>
        <p:nvSpPr>
          <p:cNvPr id="18" name="Shape 459">
            <a:extLst>
              <a:ext uri="{FF2B5EF4-FFF2-40B4-BE49-F238E27FC236}">
                <a16:creationId xmlns:a16="http://schemas.microsoft.com/office/drawing/2014/main" id="{A586D0FD-5D71-674C-AD59-4C16611A16E3}"/>
              </a:ext>
            </a:extLst>
          </p:cNvPr>
          <p:cNvSpPr/>
          <p:nvPr/>
        </p:nvSpPr>
        <p:spPr>
          <a:xfrm>
            <a:off x="2506889" y="2192721"/>
            <a:ext cx="1867360" cy="371961"/>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nchor="ctr">
            <a:spAutoFit/>
          </a:bodyPr>
          <a:lstStyle/>
          <a:p>
            <a:pPr lvl="0" algn="ctr">
              <a:lnSpc>
                <a:spcPct val="110000"/>
              </a:lnSpc>
              <a:defRPr sz="1800"/>
            </a:pPr>
            <a:r>
              <a:rPr lang="en-US" sz="2400" b="1" dirty="0">
                <a:solidFill>
                  <a:schemeClr val="tx1">
                    <a:lumMod val="95000"/>
                    <a:lumOff val="5000"/>
                  </a:schemeClr>
                </a:solidFill>
                <a:latin typeface="Helvetica Neue" charset="0"/>
                <a:ea typeface="Helvetica Neue" charset="0"/>
                <a:cs typeface="Helvetica Neue" charset="0"/>
                <a:sym typeface="Lucida Sans Regular"/>
              </a:rPr>
              <a:t>CPUs</a:t>
            </a:r>
          </a:p>
        </p:txBody>
      </p:sp>
      <p:pic>
        <p:nvPicPr>
          <p:cNvPr id="23" name="Picture 22">
            <a:extLst>
              <a:ext uri="{FF2B5EF4-FFF2-40B4-BE49-F238E27FC236}">
                <a16:creationId xmlns:a16="http://schemas.microsoft.com/office/drawing/2014/main" id="{7AE05A2E-91A6-9144-9013-8AACBFDE9BF1}"/>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2732308" y="1338140"/>
            <a:ext cx="1416519" cy="737033"/>
          </a:xfrm>
          <a:prstGeom prst="rect">
            <a:avLst/>
          </a:prstGeom>
        </p:spPr>
      </p:pic>
      <p:pic>
        <p:nvPicPr>
          <p:cNvPr id="24" name="Picture 23"/>
          <p:cNvPicPr>
            <a:picLocks noChangeAspect="1"/>
          </p:cNvPicPr>
          <p:nvPr/>
        </p:nvPicPr>
        <p:blipFill>
          <a:blip r:embed="rId6"/>
          <a:stretch>
            <a:fillRect/>
          </a:stretch>
        </p:blipFill>
        <p:spPr>
          <a:xfrm>
            <a:off x="6258156" y="1356401"/>
            <a:ext cx="1515569" cy="718772"/>
          </a:xfrm>
          <a:prstGeom prst="rect">
            <a:avLst/>
          </a:prstGeom>
        </p:spPr>
      </p:pic>
    </p:spTree>
    <p:extLst>
      <p:ext uri="{BB962C8B-B14F-4D97-AF65-F5344CB8AC3E}">
        <p14:creationId xmlns:p14="http://schemas.microsoft.com/office/powerpoint/2010/main" val="2094150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7"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0D211BDD-81F6-44A9-BFF1-A0FAF0050AEF}"/>
              </a:ext>
            </a:extLst>
          </p:cNvPr>
          <p:cNvSpPr>
            <a:spLocks noGrp="1"/>
          </p:cNvSpPr>
          <p:nvPr>
            <p:ph type="sldNum" sz="quarter" idx="12"/>
          </p:nvPr>
        </p:nvSpPr>
        <p:spPr/>
        <p:txBody>
          <a:bodyPr/>
          <a:lstStyle/>
          <a:p>
            <a:pPr>
              <a:defRPr/>
            </a:pPr>
            <a:fld id="{DADB1C28-92B6-8B47-9073-75D5621F4DE8}" type="slidenum">
              <a:rPr lang="en-US" smtClean="0"/>
              <a:pPr>
                <a:defRPr/>
              </a:pPr>
              <a:t>12</a:t>
            </a:fld>
            <a:endParaRPr lang="en-US"/>
          </a:p>
        </p:txBody>
      </p:sp>
      <p:sp>
        <p:nvSpPr>
          <p:cNvPr id="4" name="Title 3">
            <a:extLst>
              <a:ext uri="{FF2B5EF4-FFF2-40B4-BE49-F238E27FC236}">
                <a16:creationId xmlns:a16="http://schemas.microsoft.com/office/drawing/2014/main" id="{BCECD47E-203D-4F51-AFDE-95D1075A0A39}"/>
              </a:ext>
            </a:extLst>
          </p:cNvPr>
          <p:cNvSpPr>
            <a:spLocks noGrp="1"/>
          </p:cNvSpPr>
          <p:nvPr>
            <p:ph type="title"/>
          </p:nvPr>
        </p:nvSpPr>
        <p:spPr>
          <a:xfrm>
            <a:off x="104172" y="287737"/>
            <a:ext cx="9039828" cy="1143000"/>
          </a:xfrm>
        </p:spPr>
        <p:txBody>
          <a:bodyPr/>
          <a:lstStyle/>
          <a:p>
            <a:r>
              <a:rPr lang="en-US" b="1" dirty="0">
                <a:solidFill>
                  <a:schemeClr val="tx1"/>
                </a:solidFill>
                <a:latin typeface="Helvetica Neue Condensed" charset="0"/>
                <a:ea typeface="Helvetica Neue Condensed" charset="0"/>
                <a:cs typeface="Helvetica Neue Condensed" charset="0"/>
              </a:rPr>
              <a:t>Where to Execute Monitoring Queries?</a:t>
            </a:r>
          </a:p>
        </p:txBody>
      </p:sp>
      <p:sp>
        <p:nvSpPr>
          <p:cNvPr id="5" name="Rounded Rectangle 12">
            <a:extLst>
              <a:ext uri="{FF2B5EF4-FFF2-40B4-BE49-F238E27FC236}">
                <a16:creationId xmlns:a16="http://schemas.microsoft.com/office/drawing/2014/main" id="{2D825C07-A66A-4EC6-B250-55B1CE589B5F}"/>
              </a:ext>
            </a:extLst>
          </p:cNvPr>
          <p:cNvSpPr/>
          <p:nvPr/>
        </p:nvSpPr>
        <p:spPr>
          <a:xfrm>
            <a:off x="104172" y="3000707"/>
            <a:ext cx="8877782" cy="1043082"/>
          </a:xfrm>
          <a:prstGeom prst="round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latin typeface="Helvetica Neue" charset="0"/>
                <a:ea typeface="Helvetica Neue" charset="0"/>
                <a:cs typeface="Helvetica Neue" charset="0"/>
              </a:rPr>
              <a:t>Can we use both </a:t>
            </a:r>
            <a:r>
              <a:rPr lang="en-US" sz="3600" b="1" dirty="0">
                <a:solidFill>
                  <a:srgbClr val="FF0000"/>
                </a:solidFill>
                <a:latin typeface="Helvetica Neue" charset="0"/>
                <a:ea typeface="Helvetica Neue" charset="0"/>
                <a:cs typeface="Helvetica Neue" charset="0"/>
              </a:rPr>
              <a:t>switches</a:t>
            </a:r>
            <a:r>
              <a:rPr lang="en-US" sz="3600" b="1" dirty="0">
                <a:solidFill>
                  <a:schemeClr val="tx1"/>
                </a:solidFill>
                <a:latin typeface="Helvetica Neue" charset="0"/>
                <a:ea typeface="Helvetica Neue" charset="0"/>
                <a:cs typeface="Helvetica Neue" charset="0"/>
              </a:rPr>
              <a:t> and </a:t>
            </a:r>
            <a:r>
              <a:rPr lang="en-US" sz="3600" b="1" dirty="0">
                <a:solidFill>
                  <a:srgbClr val="FF0000"/>
                </a:solidFill>
                <a:latin typeface="Helvetica Neue" charset="0"/>
                <a:ea typeface="Helvetica Neue" charset="0"/>
                <a:cs typeface="Helvetica Neue" charset="0"/>
              </a:rPr>
              <a:t>CPUs</a:t>
            </a:r>
            <a:r>
              <a:rPr lang="en-US" sz="3600" b="1" dirty="0">
                <a:solidFill>
                  <a:schemeClr val="tx1"/>
                </a:solidFill>
                <a:latin typeface="Helvetica Neue" charset="0"/>
                <a:ea typeface="Helvetica Neue" charset="0"/>
                <a:cs typeface="Helvetica Neue" charset="0"/>
              </a:rPr>
              <a:t>?</a:t>
            </a:r>
            <a:endParaRPr lang="en-US" sz="3600" dirty="0">
              <a:solidFill>
                <a:schemeClr val="tx1"/>
              </a:solidFill>
              <a:latin typeface="Helvetica Neue" charset="0"/>
              <a:ea typeface="Helvetica Neue" charset="0"/>
              <a:cs typeface="Helvetica Neue" charset="0"/>
            </a:endParaRPr>
          </a:p>
        </p:txBody>
      </p:sp>
    </p:spTree>
    <p:extLst>
      <p:ext uri="{BB962C8B-B14F-4D97-AF65-F5344CB8AC3E}">
        <p14:creationId xmlns:p14="http://schemas.microsoft.com/office/powerpoint/2010/main" val="3983980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 name="Rounded Rectangle 109"/>
          <p:cNvSpPr/>
          <p:nvPr/>
        </p:nvSpPr>
        <p:spPr>
          <a:xfrm>
            <a:off x="7154001" y="1737043"/>
            <a:ext cx="1463693" cy="3498081"/>
          </a:xfrm>
          <a:prstGeom prst="roundRect">
            <a:avLst>
              <a:gd name="adj" fmla="val 6295"/>
            </a:avLst>
          </a:prstGeom>
          <a:solidFill>
            <a:schemeClr val="bg1">
              <a:lumMod val="50000"/>
            </a:schemeClr>
          </a:solidFill>
          <a:ln w="12700">
            <a:solidFill>
              <a:schemeClr val="bg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latin typeface="Helvetica Neue" charset="0"/>
                <a:ea typeface="Helvetica Neue" charset="0"/>
                <a:cs typeface="Helvetica Neue" charset="0"/>
              </a:rPr>
              <a:t>Programmable </a:t>
            </a:r>
            <a:r>
              <a:rPr lang="en-US" sz="1350" b="1" dirty="0" err="1">
                <a:latin typeface="Helvetica Neue" charset="0"/>
                <a:ea typeface="Helvetica Neue" charset="0"/>
                <a:cs typeface="Helvetica Neue" charset="0"/>
              </a:rPr>
              <a:t>Deparser</a:t>
            </a:r>
            <a:endParaRPr lang="en-US" sz="1350" b="1" dirty="0">
              <a:latin typeface="Helvetica Neue" charset="0"/>
              <a:ea typeface="Helvetica Neue" charset="0"/>
              <a:cs typeface="Helvetica Neue" charset="0"/>
            </a:endParaRPr>
          </a:p>
          <a:p>
            <a:pPr algn="ctr"/>
            <a:endParaRPr lang="en-US" sz="1200" b="1" dirty="0">
              <a:latin typeface="Helvetica Neue" charset="0"/>
              <a:ea typeface="Helvetica Neue" charset="0"/>
              <a:cs typeface="Helvetica Neue" charset="0"/>
            </a:endParaRPr>
          </a:p>
          <a:p>
            <a:pPr algn="ctr"/>
            <a:endParaRPr lang="en-US" sz="1200" b="1" dirty="0">
              <a:latin typeface="Helvetica Neue" charset="0"/>
              <a:ea typeface="Helvetica Neue" charset="0"/>
              <a:cs typeface="Helvetica Neue" charset="0"/>
            </a:endParaRPr>
          </a:p>
          <a:p>
            <a:pPr algn="ctr"/>
            <a:endParaRPr lang="en-US" sz="1200" dirty="0">
              <a:latin typeface="Helvetica Neue" charset="0"/>
              <a:ea typeface="Helvetica Neue" charset="0"/>
              <a:cs typeface="Helvetica Neue" charset="0"/>
            </a:endParaRPr>
          </a:p>
          <a:p>
            <a:pPr algn="ctr"/>
            <a:endParaRPr lang="en-US" dirty="0">
              <a:latin typeface="Helvetica Neue" charset="0"/>
              <a:ea typeface="Helvetica Neue" charset="0"/>
              <a:cs typeface="Helvetica Neue" charset="0"/>
            </a:endParaRPr>
          </a:p>
          <a:p>
            <a:pPr algn="ctr"/>
            <a:endParaRPr lang="en-US" dirty="0">
              <a:latin typeface="Helvetica Neue" charset="0"/>
              <a:ea typeface="Helvetica Neue" charset="0"/>
              <a:cs typeface="Helvetica Neue" charset="0"/>
            </a:endParaRPr>
          </a:p>
          <a:p>
            <a:pPr algn="ctr"/>
            <a:endParaRPr lang="en-US" dirty="0">
              <a:latin typeface="Helvetica Neue" charset="0"/>
              <a:ea typeface="Helvetica Neue" charset="0"/>
              <a:cs typeface="Helvetica Neue" charset="0"/>
            </a:endParaRPr>
          </a:p>
          <a:p>
            <a:pPr algn="ctr"/>
            <a:endParaRPr lang="en-US" dirty="0">
              <a:latin typeface="Helvetica Neue" charset="0"/>
              <a:ea typeface="Helvetica Neue" charset="0"/>
              <a:cs typeface="Helvetica Neue" charset="0"/>
            </a:endParaRPr>
          </a:p>
          <a:p>
            <a:pPr algn="ctr"/>
            <a:endParaRPr lang="en-US" dirty="0">
              <a:latin typeface="Helvetica Neue" charset="0"/>
              <a:ea typeface="Helvetica Neue" charset="0"/>
              <a:cs typeface="Helvetica Neue" charset="0"/>
            </a:endParaRPr>
          </a:p>
          <a:p>
            <a:pPr algn="ctr"/>
            <a:endParaRPr lang="en-US" dirty="0">
              <a:latin typeface="Helvetica Neue" charset="0"/>
              <a:ea typeface="Helvetica Neue" charset="0"/>
              <a:cs typeface="Helvetica Neue" charset="0"/>
            </a:endParaRPr>
          </a:p>
          <a:p>
            <a:pPr algn="ctr"/>
            <a:endParaRPr lang="en-US" dirty="0">
              <a:latin typeface="Helvetica Neue" charset="0"/>
              <a:ea typeface="Helvetica Neue" charset="0"/>
              <a:cs typeface="Helvetica Neue" charset="0"/>
            </a:endParaRPr>
          </a:p>
          <a:p>
            <a:pPr algn="ctr"/>
            <a:endParaRPr lang="en-US" dirty="0">
              <a:latin typeface="Helvetica Neue" charset="0"/>
              <a:ea typeface="Helvetica Neue" charset="0"/>
              <a:cs typeface="Helvetica Neue" charset="0"/>
            </a:endParaRPr>
          </a:p>
          <a:p>
            <a:pPr algn="ctr"/>
            <a:endParaRPr lang="en-US" dirty="0">
              <a:latin typeface="Helvetica Neue" charset="0"/>
              <a:ea typeface="Helvetica Neue" charset="0"/>
              <a:cs typeface="Helvetica Neue" charset="0"/>
            </a:endParaRPr>
          </a:p>
        </p:txBody>
      </p:sp>
      <p:grpSp>
        <p:nvGrpSpPr>
          <p:cNvPr id="264" name="Group 263"/>
          <p:cNvGrpSpPr/>
          <p:nvPr/>
        </p:nvGrpSpPr>
        <p:grpSpPr>
          <a:xfrm>
            <a:off x="7498829" y="2400352"/>
            <a:ext cx="784325" cy="2678062"/>
            <a:chOff x="7498829" y="2510581"/>
            <a:chExt cx="784325" cy="2678062"/>
          </a:xfrm>
        </p:grpSpPr>
        <p:grpSp>
          <p:nvGrpSpPr>
            <p:cNvPr id="190" name="Group 189"/>
            <p:cNvGrpSpPr/>
            <p:nvPr/>
          </p:nvGrpSpPr>
          <p:grpSpPr>
            <a:xfrm>
              <a:off x="7502388" y="2510581"/>
              <a:ext cx="780766" cy="427769"/>
              <a:chOff x="6858000" y="3200400"/>
              <a:chExt cx="685800" cy="375739"/>
            </a:xfrm>
          </p:grpSpPr>
          <p:sp>
            <p:nvSpPr>
              <p:cNvPr id="134" name="Rectangle 133"/>
              <p:cNvSpPr/>
              <p:nvPr/>
            </p:nvSpPr>
            <p:spPr>
              <a:xfrm>
                <a:off x="7129519" y="3200400"/>
                <a:ext cx="109482" cy="356559"/>
              </a:xfrm>
              <a:prstGeom prst="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188" name="Rectangle 187"/>
              <p:cNvSpPr/>
              <p:nvPr/>
            </p:nvSpPr>
            <p:spPr>
              <a:xfrm>
                <a:off x="7267408" y="3200400"/>
                <a:ext cx="109482" cy="356559"/>
              </a:xfrm>
              <a:prstGeom prst="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189" name="Rectangle 188"/>
              <p:cNvSpPr/>
              <p:nvPr/>
            </p:nvSpPr>
            <p:spPr>
              <a:xfrm>
                <a:off x="7409516" y="3200400"/>
                <a:ext cx="109482" cy="356559"/>
              </a:xfrm>
              <a:prstGeom prst="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cxnSp>
            <p:nvCxnSpPr>
              <p:cNvPr id="163" name="Straight Connector 162"/>
              <p:cNvCxnSpPr/>
              <p:nvPr/>
            </p:nvCxnSpPr>
            <p:spPr>
              <a:xfrm flipH="1" flipV="1">
                <a:off x="6858000" y="3200400"/>
                <a:ext cx="685800" cy="778"/>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p:nvPr/>
            </p:nvCxnSpPr>
            <p:spPr>
              <a:xfrm flipH="1" flipV="1">
                <a:off x="6858000" y="3566160"/>
                <a:ext cx="685800" cy="1391"/>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p:cNvCxnSpPr/>
              <p:nvPr/>
            </p:nvCxnSpPr>
            <p:spPr>
              <a:xfrm flipH="1" flipV="1">
                <a:off x="7531100" y="3200400"/>
                <a:ext cx="0" cy="365760"/>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p:cNvCxnSpPr/>
              <p:nvPr/>
            </p:nvCxnSpPr>
            <p:spPr>
              <a:xfrm flipH="1" flipV="1">
                <a:off x="7391400" y="3200400"/>
                <a:ext cx="0" cy="365760"/>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p:nvCxnSpPr>
            <p:spPr>
              <a:xfrm flipH="1" flipV="1">
                <a:off x="7251700" y="3210379"/>
                <a:ext cx="0" cy="365760"/>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p:cNvCxnSpPr/>
              <p:nvPr/>
            </p:nvCxnSpPr>
            <p:spPr>
              <a:xfrm flipH="1" flipV="1">
                <a:off x="7112000" y="3200400"/>
                <a:ext cx="0" cy="365760"/>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pSp>
        <p:grpSp>
          <p:nvGrpSpPr>
            <p:cNvPr id="191" name="Group 190"/>
            <p:cNvGrpSpPr/>
            <p:nvPr/>
          </p:nvGrpSpPr>
          <p:grpSpPr>
            <a:xfrm>
              <a:off x="7498829" y="3260679"/>
              <a:ext cx="780766" cy="427769"/>
              <a:chOff x="6858000" y="3200400"/>
              <a:chExt cx="685800" cy="375739"/>
            </a:xfrm>
          </p:grpSpPr>
          <p:sp>
            <p:nvSpPr>
              <p:cNvPr id="192" name="Rectangle 191"/>
              <p:cNvSpPr/>
              <p:nvPr/>
            </p:nvSpPr>
            <p:spPr>
              <a:xfrm>
                <a:off x="7129519" y="3200400"/>
                <a:ext cx="109482" cy="356559"/>
              </a:xfrm>
              <a:prstGeom prst="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193" name="Rectangle 192"/>
              <p:cNvSpPr/>
              <p:nvPr/>
            </p:nvSpPr>
            <p:spPr>
              <a:xfrm>
                <a:off x="7267408" y="3200400"/>
                <a:ext cx="109482" cy="356559"/>
              </a:xfrm>
              <a:prstGeom prst="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194" name="Rectangle 193"/>
              <p:cNvSpPr/>
              <p:nvPr/>
            </p:nvSpPr>
            <p:spPr>
              <a:xfrm>
                <a:off x="7409516" y="3200400"/>
                <a:ext cx="109482" cy="356559"/>
              </a:xfrm>
              <a:prstGeom prst="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cxnSp>
            <p:nvCxnSpPr>
              <p:cNvPr id="195" name="Straight Connector 194"/>
              <p:cNvCxnSpPr/>
              <p:nvPr/>
            </p:nvCxnSpPr>
            <p:spPr>
              <a:xfrm flipH="1" flipV="1">
                <a:off x="6858000" y="3200400"/>
                <a:ext cx="685800" cy="778"/>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p:cNvCxnSpPr/>
              <p:nvPr/>
            </p:nvCxnSpPr>
            <p:spPr>
              <a:xfrm flipH="1" flipV="1">
                <a:off x="6858000" y="3566160"/>
                <a:ext cx="685800" cy="1391"/>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p:cNvCxnSpPr/>
              <p:nvPr/>
            </p:nvCxnSpPr>
            <p:spPr>
              <a:xfrm flipH="1" flipV="1">
                <a:off x="7531100" y="3200400"/>
                <a:ext cx="0" cy="365760"/>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p:cNvCxnSpPr/>
              <p:nvPr/>
            </p:nvCxnSpPr>
            <p:spPr>
              <a:xfrm flipH="1" flipV="1">
                <a:off x="7391400" y="3200400"/>
                <a:ext cx="0" cy="365760"/>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p:cNvCxnSpPr/>
              <p:nvPr/>
            </p:nvCxnSpPr>
            <p:spPr>
              <a:xfrm flipH="1" flipV="1">
                <a:off x="7251700" y="3210379"/>
                <a:ext cx="0" cy="365760"/>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p:cNvCxnSpPr/>
              <p:nvPr/>
            </p:nvCxnSpPr>
            <p:spPr>
              <a:xfrm flipH="1" flipV="1">
                <a:off x="7112000" y="3200400"/>
                <a:ext cx="0" cy="365760"/>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pSp>
        <p:grpSp>
          <p:nvGrpSpPr>
            <p:cNvPr id="201" name="Group 200"/>
            <p:cNvGrpSpPr/>
            <p:nvPr/>
          </p:nvGrpSpPr>
          <p:grpSpPr>
            <a:xfrm>
              <a:off x="7498829" y="4010777"/>
              <a:ext cx="780766" cy="427769"/>
              <a:chOff x="6858000" y="3200400"/>
              <a:chExt cx="685800" cy="375739"/>
            </a:xfrm>
          </p:grpSpPr>
          <p:sp>
            <p:nvSpPr>
              <p:cNvPr id="202" name="Rectangle 201"/>
              <p:cNvSpPr/>
              <p:nvPr/>
            </p:nvSpPr>
            <p:spPr>
              <a:xfrm>
                <a:off x="7129519" y="3200400"/>
                <a:ext cx="109482" cy="356559"/>
              </a:xfrm>
              <a:prstGeom prst="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203" name="Rectangle 202"/>
              <p:cNvSpPr/>
              <p:nvPr/>
            </p:nvSpPr>
            <p:spPr>
              <a:xfrm>
                <a:off x="7267408" y="3200400"/>
                <a:ext cx="109482" cy="356559"/>
              </a:xfrm>
              <a:prstGeom prst="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204" name="Rectangle 203"/>
              <p:cNvSpPr/>
              <p:nvPr/>
            </p:nvSpPr>
            <p:spPr>
              <a:xfrm>
                <a:off x="7409516" y="3200400"/>
                <a:ext cx="109482" cy="356559"/>
              </a:xfrm>
              <a:prstGeom prst="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cxnSp>
            <p:nvCxnSpPr>
              <p:cNvPr id="205" name="Straight Connector 204"/>
              <p:cNvCxnSpPr/>
              <p:nvPr/>
            </p:nvCxnSpPr>
            <p:spPr>
              <a:xfrm flipH="1" flipV="1">
                <a:off x="6858000" y="3200400"/>
                <a:ext cx="685800" cy="778"/>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p:cNvCxnSpPr/>
              <p:nvPr/>
            </p:nvCxnSpPr>
            <p:spPr>
              <a:xfrm flipH="1" flipV="1">
                <a:off x="6858000" y="3566160"/>
                <a:ext cx="685800" cy="1391"/>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207" name="Straight Connector 206"/>
              <p:cNvCxnSpPr/>
              <p:nvPr/>
            </p:nvCxnSpPr>
            <p:spPr>
              <a:xfrm flipH="1" flipV="1">
                <a:off x="7531100" y="3200400"/>
                <a:ext cx="0" cy="365760"/>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208" name="Straight Connector 207"/>
              <p:cNvCxnSpPr/>
              <p:nvPr/>
            </p:nvCxnSpPr>
            <p:spPr>
              <a:xfrm flipH="1" flipV="1">
                <a:off x="7391400" y="3200400"/>
                <a:ext cx="0" cy="365760"/>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209" name="Straight Connector 208"/>
              <p:cNvCxnSpPr/>
              <p:nvPr/>
            </p:nvCxnSpPr>
            <p:spPr>
              <a:xfrm flipH="1" flipV="1">
                <a:off x="7251700" y="3210379"/>
                <a:ext cx="0" cy="365760"/>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p:cNvCxnSpPr/>
              <p:nvPr/>
            </p:nvCxnSpPr>
            <p:spPr>
              <a:xfrm flipH="1" flipV="1">
                <a:off x="7112000" y="3200400"/>
                <a:ext cx="0" cy="365760"/>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pSp>
        <p:grpSp>
          <p:nvGrpSpPr>
            <p:cNvPr id="211" name="Group 210"/>
            <p:cNvGrpSpPr/>
            <p:nvPr/>
          </p:nvGrpSpPr>
          <p:grpSpPr>
            <a:xfrm>
              <a:off x="7498829" y="4760874"/>
              <a:ext cx="780766" cy="427769"/>
              <a:chOff x="6858000" y="3200400"/>
              <a:chExt cx="685800" cy="375739"/>
            </a:xfrm>
          </p:grpSpPr>
          <p:sp>
            <p:nvSpPr>
              <p:cNvPr id="212" name="Rectangle 211"/>
              <p:cNvSpPr/>
              <p:nvPr/>
            </p:nvSpPr>
            <p:spPr>
              <a:xfrm>
                <a:off x="7129519" y="3200400"/>
                <a:ext cx="109482" cy="356559"/>
              </a:xfrm>
              <a:prstGeom prst="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213" name="Rectangle 212"/>
              <p:cNvSpPr/>
              <p:nvPr/>
            </p:nvSpPr>
            <p:spPr>
              <a:xfrm>
                <a:off x="7267408" y="3200400"/>
                <a:ext cx="109482" cy="356559"/>
              </a:xfrm>
              <a:prstGeom prst="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214" name="Rectangle 213"/>
              <p:cNvSpPr/>
              <p:nvPr/>
            </p:nvSpPr>
            <p:spPr>
              <a:xfrm>
                <a:off x="7409516" y="3200400"/>
                <a:ext cx="109482" cy="356559"/>
              </a:xfrm>
              <a:prstGeom prst="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cxnSp>
            <p:nvCxnSpPr>
              <p:cNvPr id="215" name="Straight Connector 214"/>
              <p:cNvCxnSpPr/>
              <p:nvPr/>
            </p:nvCxnSpPr>
            <p:spPr>
              <a:xfrm flipH="1" flipV="1">
                <a:off x="6858000" y="3200400"/>
                <a:ext cx="685800" cy="778"/>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216" name="Straight Connector 215"/>
              <p:cNvCxnSpPr/>
              <p:nvPr/>
            </p:nvCxnSpPr>
            <p:spPr>
              <a:xfrm flipH="1" flipV="1">
                <a:off x="6858000" y="3566160"/>
                <a:ext cx="685800" cy="1391"/>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p:cNvCxnSpPr/>
              <p:nvPr/>
            </p:nvCxnSpPr>
            <p:spPr>
              <a:xfrm flipH="1" flipV="1">
                <a:off x="7531100" y="3200400"/>
                <a:ext cx="0" cy="365760"/>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218" name="Straight Connector 217"/>
              <p:cNvCxnSpPr/>
              <p:nvPr/>
            </p:nvCxnSpPr>
            <p:spPr>
              <a:xfrm flipH="1" flipV="1">
                <a:off x="7391400" y="3200400"/>
                <a:ext cx="0" cy="365760"/>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p:cNvCxnSpPr/>
              <p:nvPr/>
            </p:nvCxnSpPr>
            <p:spPr>
              <a:xfrm flipH="1" flipV="1">
                <a:off x="7251700" y="3210379"/>
                <a:ext cx="0" cy="365760"/>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p:cNvCxnSpPr/>
              <p:nvPr/>
            </p:nvCxnSpPr>
            <p:spPr>
              <a:xfrm flipH="1" flipV="1">
                <a:off x="7112000" y="3200400"/>
                <a:ext cx="0" cy="365760"/>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pSp>
      </p:grpSp>
      <p:sp>
        <p:nvSpPr>
          <p:cNvPr id="224" name="TextBox 223"/>
          <p:cNvSpPr txBox="1"/>
          <p:nvPr/>
        </p:nvSpPr>
        <p:spPr>
          <a:xfrm>
            <a:off x="4104431" y="5280498"/>
            <a:ext cx="946093" cy="369332"/>
          </a:xfrm>
          <a:prstGeom prst="rect">
            <a:avLst/>
          </a:prstGeom>
          <a:noFill/>
        </p:spPr>
        <p:txBody>
          <a:bodyPr wrap="none" rtlCol="0">
            <a:spAutoFit/>
          </a:bodyPr>
          <a:lstStyle/>
          <a:p>
            <a:pPr algn="ctr"/>
            <a:r>
              <a:rPr lang="en-US" b="1" dirty="0">
                <a:latin typeface="Helvetica Neue" charset="0"/>
                <a:ea typeface="Helvetica Neue" charset="0"/>
                <a:cs typeface="Helvetica Neue" charset="0"/>
              </a:rPr>
              <a:t>Stages</a:t>
            </a:r>
          </a:p>
        </p:txBody>
      </p:sp>
      <p:sp>
        <p:nvSpPr>
          <p:cNvPr id="251" name="Rounded Rectangle 250"/>
          <p:cNvSpPr/>
          <p:nvPr/>
        </p:nvSpPr>
        <p:spPr>
          <a:xfrm>
            <a:off x="530352" y="5312664"/>
            <a:ext cx="1463693" cy="535107"/>
          </a:xfrm>
          <a:prstGeom prst="roundRect">
            <a:avLst>
              <a:gd name="adj" fmla="val 7210"/>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err="1">
                <a:latin typeface="Helvetica Neue" charset="0"/>
                <a:ea typeface="Helvetica Neue" charset="0"/>
                <a:cs typeface="Helvetica Neue" charset="0"/>
              </a:rPr>
              <a:t>ip.src</a:t>
            </a:r>
            <a:r>
              <a:rPr lang="en-US" sz="1050" b="1" dirty="0">
                <a:latin typeface="Helvetica Neue" charset="0"/>
                <a:ea typeface="Helvetica Neue" charset="0"/>
                <a:cs typeface="Helvetica Neue" charset="0"/>
              </a:rPr>
              <a:t>=1.1.1.1</a:t>
            </a:r>
          </a:p>
          <a:p>
            <a:pPr algn="ctr"/>
            <a:r>
              <a:rPr lang="en-US" sz="1050" b="1" dirty="0" err="1">
                <a:latin typeface="Helvetica Neue" charset="0"/>
                <a:ea typeface="Helvetica Neue" charset="0"/>
                <a:cs typeface="Helvetica Neue" charset="0"/>
              </a:rPr>
              <a:t>ip.dst</a:t>
            </a:r>
            <a:r>
              <a:rPr lang="en-US" sz="1050" b="1" dirty="0">
                <a:latin typeface="Helvetica Neue" charset="0"/>
                <a:ea typeface="Helvetica Neue" charset="0"/>
                <a:cs typeface="Helvetica Neue" charset="0"/>
              </a:rPr>
              <a:t>=2.2.2.2</a:t>
            </a:r>
          </a:p>
          <a:p>
            <a:pPr algn="ctr"/>
            <a:r>
              <a:rPr lang="en-US" sz="1050" b="1" dirty="0">
                <a:latin typeface="Helvetica Neue" charset="0"/>
                <a:ea typeface="Helvetica Neue" charset="0"/>
                <a:cs typeface="Helvetica Neue" charset="0"/>
              </a:rPr>
              <a:t>...</a:t>
            </a:r>
          </a:p>
        </p:txBody>
      </p:sp>
      <p:sp>
        <p:nvSpPr>
          <p:cNvPr id="2" name="Title 1">
            <a:extLst>
              <a:ext uri="{FF2B5EF4-FFF2-40B4-BE49-F238E27FC236}">
                <a16:creationId xmlns:a16="http://schemas.microsoft.com/office/drawing/2014/main" id="{60031FAC-0404-BD46-8985-7CFC8AB9C6D3}"/>
              </a:ext>
            </a:extLst>
          </p:cNvPr>
          <p:cNvSpPr>
            <a:spLocks noGrp="1"/>
          </p:cNvSpPr>
          <p:nvPr>
            <p:ph type="title"/>
          </p:nvPr>
        </p:nvSpPr>
        <p:spPr/>
        <p:txBody>
          <a:bodyPr/>
          <a:lstStyle/>
          <a:p>
            <a:r>
              <a:rPr lang="en-US" b="1" dirty="0">
                <a:solidFill>
                  <a:schemeClr val="tx1"/>
                </a:solidFill>
                <a:latin typeface="Helvetica Neue Condensed" charset="0"/>
                <a:ea typeface="Helvetica Neue Condensed" charset="0"/>
                <a:cs typeface="Helvetica Neue Condensed" charset="0"/>
              </a:rPr>
              <a:t>PISA* Processing Model</a:t>
            </a:r>
          </a:p>
        </p:txBody>
      </p:sp>
      <p:sp>
        <p:nvSpPr>
          <p:cNvPr id="3" name="Slide Number Placeholder 2">
            <a:extLst>
              <a:ext uri="{FF2B5EF4-FFF2-40B4-BE49-F238E27FC236}">
                <a16:creationId xmlns:a16="http://schemas.microsoft.com/office/drawing/2014/main" id="{E7A92EAD-0E9D-6443-9A4C-435B3187E4D7}"/>
              </a:ext>
            </a:extLst>
          </p:cNvPr>
          <p:cNvSpPr>
            <a:spLocks noGrp="1"/>
          </p:cNvSpPr>
          <p:nvPr>
            <p:ph type="sldNum" sz="quarter" idx="12"/>
          </p:nvPr>
        </p:nvSpPr>
        <p:spPr/>
        <p:txBody>
          <a:bodyPr/>
          <a:lstStyle/>
          <a:p>
            <a:fld id="{4748F3B0-5290-A241-88FF-F03DD1126586}" type="slidenum">
              <a:rPr lang="en-US" smtClean="0"/>
              <a:t>13</a:t>
            </a:fld>
            <a:endParaRPr lang="en-US"/>
          </a:p>
        </p:txBody>
      </p:sp>
      <p:grpSp>
        <p:nvGrpSpPr>
          <p:cNvPr id="237" name="Group 236"/>
          <p:cNvGrpSpPr/>
          <p:nvPr/>
        </p:nvGrpSpPr>
        <p:grpSpPr>
          <a:xfrm>
            <a:off x="174682" y="2388203"/>
            <a:ext cx="332788" cy="2702361"/>
            <a:chOff x="526649" y="1992150"/>
            <a:chExt cx="292310" cy="2373667"/>
          </a:xfrm>
        </p:grpSpPr>
        <p:sp>
          <p:nvSpPr>
            <p:cNvPr id="225" name="Right Arrow 224"/>
            <p:cNvSpPr/>
            <p:nvPr/>
          </p:nvSpPr>
          <p:spPr>
            <a:xfrm>
              <a:off x="526649" y="1992150"/>
              <a:ext cx="292310" cy="377825"/>
            </a:xfrm>
            <a:prstGeom prst="rightArrow">
              <a:avLst>
                <a:gd name="adj1" fmla="val 40810"/>
                <a:gd name="adj2" fmla="val 7547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226" name="Right Arrow 225"/>
            <p:cNvSpPr/>
            <p:nvPr/>
          </p:nvSpPr>
          <p:spPr>
            <a:xfrm>
              <a:off x="526649" y="2389874"/>
              <a:ext cx="292310" cy="377825"/>
            </a:xfrm>
            <a:prstGeom prst="rightArrow">
              <a:avLst>
                <a:gd name="adj1" fmla="val 40810"/>
                <a:gd name="adj2" fmla="val 7547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227" name="Right Arrow 226"/>
            <p:cNvSpPr/>
            <p:nvPr/>
          </p:nvSpPr>
          <p:spPr>
            <a:xfrm>
              <a:off x="526649" y="2790624"/>
              <a:ext cx="292310" cy="377825"/>
            </a:xfrm>
            <a:prstGeom prst="rightArrow">
              <a:avLst>
                <a:gd name="adj1" fmla="val 40810"/>
                <a:gd name="adj2" fmla="val 7547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228" name="Right Arrow 227"/>
            <p:cNvSpPr/>
            <p:nvPr/>
          </p:nvSpPr>
          <p:spPr>
            <a:xfrm>
              <a:off x="526649" y="3188348"/>
              <a:ext cx="292310" cy="377825"/>
            </a:xfrm>
            <a:prstGeom prst="rightArrow">
              <a:avLst>
                <a:gd name="adj1" fmla="val 40810"/>
                <a:gd name="adj2" fmla="val 7547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229" name="Right Arrow 228"/>
            <p:cNvSpPr/>
            <p:nvPr/>
          </p:nvSpPr>
          <p:spPr>
            <a:xfrm>
              <a:off x="526649" y="3590268"/>
              <a:ext cx="292310" cy="377825"/>
            </a:xfrm>
            <a:prstGeom prst="rightArrow">
              <a:avLst>
                <a:gd name="adj1" fmla="val 40810"/>
                <a:gd name="adj2" fmla="val 7547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230" name="Right Arrow 229"/>
            <p:cNvSpPr/>
            <p:nvPr/>
          </p:nvSpPr>
          <p:spPr>
            <a:xfrm>
              <a:off x="526649" y="3987992"/>
              <a:ext cx="292310" cy="377825"/>
            </a:xfrm>
            <a:prstGeom prst="rightArrow">
              <a:avLst>
                <a:gd name="adj1" fmla="val 40810"/>
                <a:gd name="adj2" fmla="val 7547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grpSp>
      <p:grpSp>
        <p:nvGrpSpPr>
          <p:cNvPr id="238" name="Group 237"/>
          <p:cNvGrpSpPr/>
          <p:nvPr/>
        </p:nvGrpSpPr>
        <p:grpSpPr>
          <a:xfrm>
            <a:off x="8636529" y="2388203"/>
            <a:ext cx="332788" cy="2702361"/>
            <a:chOff x="526649" y="1992150"/>
            <a:chExt cx="292310" cy="2373667"/>
          </a:xfrm>
        </p:grpSpPr>
        <p:sp>
          <p:nvSpPr>
            <p:cNvPr id="239" name="Right Arrow 238"/>
            <p:cNvSpPr/>
            <p:nvPr/>
          </p:nvSpPr>
          <p:spPr>
            <a:xfrm>
              <a:off x="526649" y="1992150"/>
              <a:ext cx="292310" cy="377825"/>
            </a:xfrm>
            <a:prstGeom prst="rightArrow">
              <a:avLst>
                <a:gd name="adj1" fmla="val 40810"/>
                <a:gd name="adj2" fmla="val 7547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240" name="Right Arrow 239"/>
            <p:cNvSpPr/>
            <p:nvPr/>
          </p:nvSpPr>
          <p:spPr>
            <a:xfrm>
              <a:off x="526649" y="2389874"/>
              <a:ext cx="292310" cy="377825"/>
            </a:xfrm>
            <a:prstGeom prst="rightArrow">
              <a:avLst>
                <a:gd name="adj1" fmla="val 40810"/>
                <a:gd name="adj2" fmla="val 7547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241" name="Right Arrow 240"/>
            <p:cNvSpPr/>
            <p:nvPr/>
          </p:nvSpPr>
          <p:spPr>
            <a:xfrm>
              <a:off x="526649" y="2790624"/>
              <a:ext cx="292310" cy="377825"/>
            </a:xfrm>
            <a:prstGeom prst="rightArrow">
              <a:avLst>
                <a:gd name="adj1" fmla="val 40810"/>
                <a:gd name="adj2" fmla="val 7547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242" name="Right Arrow 241"/>
            <p:cNvSpPr/>
            <p:nvPr/>
          </p:nvSpPr>
          <p:spPr>
            <a:xfrm>
              <a:off x="526649" y="3188348"/>
              <a:ext cx="292310" cy="377825"/>
            </a:xfrm>
            <a:prstGeom prst="rightArrow">
              <a:avLst>
                <a:gd name="adj1" fmla="val 40810"/>
                <a:gd name="adj2" fmla="val 7547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243" name="Right Arrow 242"/>
            <p:cNvSpPr/>
            <p:nvPr/>
          </p:nvSpPr>
          <p:spPr>
            <a:xfrm>
              <a:off x="526649" y="3590268"/>
              <a:ext cx="292310" cy="377825"/>
            </a:xfrm>
            <a:prstGeom prst="rightArrow">
              <a:avLst>
                <a:gd name="adj1" fmla="val 40810"/>
                <a:gd name="adj2" fmla="val 7547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244" name="Right Arrow 243"/>
            <p:cNvSpPr/>
            <p:nvPr/>
          </p:nvSpPr>
          <p:spPr>
            <a:xfrm>
              <a:off x="526649" y="3987992"/>
              <a:ext cx="292310" cy="377825"/>
            </a:xfrm>
            <a:prstGeom prst="rightArrow">
              <a:avLst>
                <a:gd name="adj1" fmla="val 40810"/>
                <a:gd name="adj2" fmla="val 7547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grpSp>
      <p:sp>
        <p:nvSpPr>
          <p:cNvPr id="4" name="Rounded Rectangle 3"/>
          <p:cNvSpPr/>
          <p:nvPr/>
        </p:nvSpPr>
        <p:spPr>
          <a:xfrm>
            <a:off x="531168" y="5312664"/>
            <a:ext cx="1463693" cy="535107"/>
          </a:xfrm>
          <a:prstGeom prst="roundRect">
            <a:avLst>
              <a:gd name="adj" fmla="val 7210"/>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latin typeface="Helvetica Neue" charset="0"/>
                <a:ea typeface="Helvetica Neue" charset="0"/>
                <a:cs typeface="Helvetica Neue" charset="0"/>
              </a:rPr>
              <a:t>Packet Header Vector</a:t>
            </a:r>
          </a:p>
        </p:txBody>
      </p:sp>
      <p:sp>
        <p:nvSpPr>
          <p:cNvPr id="8" name="Rounded Rectangle 7"/>
          <p:cNvSpPr/>
          <p:nvPr/>
        </p:nvSpPr>
        <p:spPr>
          <a:xfrm>
            <a:off x="531168" y="1727805"/>
            <a:ext cx="1463693" cy="3498081"/>
          </a:xfrm>
          <a:prstGeom prst="roundRect">
            <a:avLst>
              <a:gd name="adj" fmla="val 6295"/>
            </a:avLst>
          </a:prstGeom>
          <a:solidFill>
            <a:schemeClr val="bg1">
              <a:lumMod val="50000"/>
            </a:schemeClr>
          </a:solidFill>
          <a:ln>
            <a:solidFill>
              <a:schemeClr val="bg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latin typeface="Helvetica Neue" charset="0"/>
                <a:ea typeface="Helvetica Neue" charset="0"/>
                <a:cs typeface="Helvetica Neue" charset="0"/>
              </a:rPr>
              <a:t>Programmable Parser</a:t>
            </a:r>
          </a:p>
          <a:p>
            <a:pPr algn="ctr"/>
            <a:endParaRPr lang="en-US" sz="1200" b="1" dirty="0">
              <a:latin typeface="Helvetica Neue" charset="0"/>
              <a:ea typeface="Helvetica Neue" charset="0"/>
              <a:cs typeface="Helvetica Neue" charset="0"/>
            </a:endParaRPr>
          </a:p>
          <a:p>
            <a:pPr algn="ctr"/>
            <a:endParaRPr lang="en-US" sz="1200" b="1" dirty="0">
              <a:latin typeface="Helvetica Neue" charset="0"/>
              <a:ea typeface="Helvetica Neue" charset="0"/>
              <a:cs typeface="Helvetica Neue" charset="0"/>
            </a:endParaRPr>
          </a:p>
          <a:p>
            <a:pPr algn="ctr"/>
            <a:endParaRPr lang="en-US" sz="1200" b="1" dirty="0">
              <a:latin typeface="Helvetica Neue" charset="0"/>
              <a:ea typeface="Helvetica Neue" charset="0"/>
              <a:cs typeface="Helvetica Neue" charset="0"/>
            </a:endParaRPr>
          </a:p>
          <a:p>
            <a:pPr algn="ctr"/>
            <a:endParaRPr lang="en-US" dirty="0">
              <a:latin typeface="Helvetica Neue" charset="0"/>
              <a:ea typeface="Helvetica Neue" charset="0"/>
              <a:cs typeface="Helvetica Neue" charset="0"/>
            </a:endParaRPr>
          </a:p>
          <a:p>
            <a:pPr algn="ctr"/>
            <a:endParaRPr lang="en-US" dirty="0">
              <a:latin typeface="Helvetica Neue" charset="0"/>
              <a:ea typeface="Helvetica Neue" charset="0"/>
              <a:cs typeface="Helvetica Neue" charset="0"/>
            </a:endParaRPr>
          </a:p>
          <a:p>
            <a:pPr algn="ctr"/>
            <a:endParaRPr lang="en-US" dirty="0">
              <a:latin typeface="Helvetica Neue" charset="0"/>
              <a:ea typeface="Helvetica Neue" charset="0"/>
              <a:cs typeface="Helvetica Neue" charset="0"/>
            </a:endParaRPr>
          </a:p>
          <a:p>
            <a:pPr algn="ctr"/>
            <a:endParaRPr lang="en-US" dirty="0">
              <a:latin typeface="Helvetica Neue" charset="0"/>
              <a:ea typeface="Helvetica Neue" charset="0"/>
              <a:cs typeface="Helvetica Neue" charset="0"/>
            </a:endParaRPr>
          </a:p>
          <a:p>
            <a:pPr algn="ctr"/>
            <a:endParaRPr lang="en-US" dirty="0">
              <a:latin typeface="Helvetica Neue" charset="0"/>
              <a:ea typeface="Helvetica Neue" charset="0"/>
              <a:cs typeface="Helvetica Neue" charset="0"/>
            </a:endParaRPr>
          </a:p>
          <a:p>
            <a:pPr algn="ctr"/>
            <a:endParaRPr lang="en-US" dirty="0">
              <a:latin typeface="Helvetica Neue" charset="0"/>
              <a:ea typeface="Helvetica Neue" charset="0"/>
              <a:cs typeface="Helvetica Neue" charset="0"/>
            </a:endParaRPr>
          </a:p>
          <a:p>
            <a:pPr algn="ctr"/>
            <a:endParaRPr lang="en-US" dirty="0">
              <a:latin typeface="Helvetica Neue" charset="0"/>
              <a:ea typeface="Helvetica Neue" charset="0"/>
              <a:cs typeface="Helvetica Neue" charset="0"/>
            </a:endParaRPr>
          </a:p>
          <a:p>
            <a:pPr algn="ctr"/>
            <a:endParaRPr lang="en-US" dirty="0">
              <a:latin typeface="Helvetica Neue" charset="0"/>
              <a:ea typeface="Helvetica Neue" charset="0"/>
              <a:cs typeface="Helvetica Neue" charset="0"/>
            </a:endParaRPr>
          </a:p>
          <a:p>
            <a:pPr algn="ctr"/>
            <a:endParaRPr lang="en-US" dirty="0">
              <a:latin typeface="Helvetica Neue" charset="0"/>
              <a:ea typeface="Helvetica Neue" charset="0"/>
              <a:cs typeface="Helvetica Neue" charset="0"/>
            </a:endParaRPr>
          </a:p>
        </p:txBody>
      </p:sp>
      <p:grpSp>
        <p:nvGrpSpPr>
          <p:cNvPr id="19" name="Group 18"/>
          <p:cNvGrpSpPr/>
          <p:nvPr/>
        </p:nvGrpSpPr>
        <p:grpSpPr>
          <a:xfrm>
            <a:off x="2189825" y="2331846"/>
            <a:ext cx="1041889" cy="2894040"/>
            <a:chOff x="2468135" y="2086320"/>
            <a:chExt cx="915162" cy="2542032"/>
          </a:xfrm>
          <a:effectLst>
            <a:outerShdw blurRad="50800" dist="38100" dir="2700000" algn="tl" rotWithShape="0">
              <a:prstClr val="black">
                <a:alpha val="40000"/>
              </a:prstClr>
            </a:outerShdw>
          </a:effectLst>
        </p:grpSpPr>
        <p:sp>
          <p:nvSpPr>
            <p:cNvPr id="10" name="Rectangle 9"/>
            <p:cNvSpPr/>
            <p:nvPr/>
          </p:nvSpPr>
          <p:spPr>
            <a:xfrm>
              <a:off x="2468135" y="2086320"/>
              <a:ext cx="915162" cy="2542032"/>
            </a:xfrm>
            <a:prstGeom prst="rect">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12" name="Trapezoid 11"/>
            <p:cNvSpPr/>
            <p:nvPr/>
          </p:nvSpPr>
          <p:spPr>
            <a:xfrm rot="5400000">
              <a:off x="2985466" y="2250627"/>
              <a:ext cx="376117" cy="271913"/>
            </a:xfrm>
            <a:prstGeom prst="trapezoid">
              <a:avLst>
                <a:gd name="adj" fmla="val 21637"/>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latin typeface="Helvetica Neue" charset="0"/>
                <a:ea typeface="Helvetica Neue" charset="0"/>
                <a:cs typeface="Helvetica Neue" charset="0"/>
              </a:endParaRPr>
            </a:p>
          </p:txBody>
        </p:sp>
        <p:sp>
          <p:nvSpPr>
            <p:cNvPr id="14" name="Trapezoid 13"/>
            <p:cNvSpPr/>
            <p:nvPr/>
          </p:nvSpPr>
          <p:spPr>
            <a:xfrm rot="5400000">
              <a:off x="2982418" y="2734329"/>
              <a:ext cx="376117" cy="271913"/>
            </a:xfrm>
            <a:prstGeom prst="trapezoid">
              <a:avLst>
                <a:gd name="adj" fmla="val 21637"/>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15" name="Trapezoid 14"/>
            <p:cNvSpPr/>
            <p:nvPr/>
          </p:nvSpPr>
          <p:spPr>
            <a:xfrm rot="5400000">
              <a:off x="2982418" y="3218031"/>
              <a:ext cx="376117" cy="271913"/>
            </a:xfrm>
            <a:prstGeom prst="trapezoid">
              <a:avLst>
                <a:gd name="adj" fmla="val 21637"/>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16" name="Trapezoid 15"/>
            <p:cNvSpPr/>
            <p:nvPr/>
          </p:nvSpPr>
          <p:spPr>
            <a:xfrm rot="5400000">
              <a:off x="2982418" y="3701733"/>
              <a:ext cx="376117" cy="271913"/>
            </a:xfrm>
            <a:prstGeom prst="trapezoid">
              <a:avLst>
                <a:gd name="adj" fmla="val 21637"/>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17" name="Trapezoid 16"/>
            <p:cNvSpPr/>
            <p:nvPr/>
          </p:nvSpPr>
          <p:spPr>
            <a:xfrm rot="5400000">
              <a:off x="2982418" y="4185434"/>
              <a:ext cx="376117" cy="271913"/>
            </a:xfrm>
            <a:prstGeom prst="trapezoid">
              <a:avLst>
                <a:gd name="adj" fmla="val 21637"/>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18" name="Rectangle 17"/>
            <p:cNvSpPr/>
            <p:nvPr/>
          </p:nvSpPr>
          <p:spPr>
            <a:xfrm>
              <a:off x="2566600" y="2198526"/>
              <a:ext cx="373409" cy="2310924"/>
            </a:xfrm>
            <a:prstGeom prst="rect">
              <a:avLst/>
            </a:prstGeom>
            <a:solidFill>
              <a:schemeClr val="bg2">
                <a:lumMod val="25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400" b="1" dirty="0">
                  <a:latin typeface="Helvetica Neue" charset="0"/>
                  <a:ea typeface="Helvetica Neue" charset="0"/>
                  <a:cs typeface="Helvetica Neue" charset="0"/>
                </a:rPr>
                <a:t>Memory</a:t>
              </a:r>
            </a:p>
          </p:txBody>
        </p:sp>
      </p:grpSp>
      <p:sp>
        <p:nvSpPr>
          <p:cNvPr id="20" name="Rounded Rectangle 19"/>
          <p:cNvSpPr/>
          <p:nvPr/>
        </p:nvSpPr>
        <p:spPr>
          <a:xfrm>
            <a:off x="2189825" y="1727806"/>
            <a:ext cx="1041889" cy="549427"/>
          </a:xfrm>
          <a:prstGeom prst="roundRect">
            <a:avLst>
              <a:gd name="adj" fmla="val 4825"/>
            </a:avLst>
          </a:prstGeom>
          <a:solidFill>
            <a:srgbClr val="00B050"/>
          </a:solidFill>
          <a:ln>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latin typeface="Helvetica Neue" charset="0"/>
                <a:ea typeface="Helvetica Neue" charset="0"/>
                <a:cs typeface="Helvetica Neue" charset="0"/>
              </a:rPr>
              <a:t>Persistent State</a:t>
            </a:r>
          </a:p>
        </p:txBody>
      </p:sp>
      <p:grpSp>
        <p:nvGrpSpPr>
          <p:cNvPr id="245" name="Group 244"/>
          <p:cNvGrpSpPr/>
          <p:nvPr/>
        </p:nvGrpSpPr>
        <p:grpSpPr>
          <a:xfrm>
            <a:off x="650621" y="2375698"/>
            <a:ext cx="1214525" cy="2727370"/>
            <a:chOff x="944698" y="2284250"/>
            <a:chExt cx="1066800" cy="2395634"/>
          </a:xfrm>
        </p:grpSpPr>
        <p:sp>
          <p:nvSpPr>
            <p:cNvPr id="21" name="Oval 20"/>
            <p:cNvSpPr/>
            <p:nvPr/>
          </p:nvSpPr>
          <p:spPr>
            <a:xfrm>
              <a:off x="1189173" y="2284250"/>
              <a:ext cx="412750" cy="412750"/>
            </a:xfrm>
            <a:prstGeom prst="ellipse">
              <a:avLst/>
            </a:prstGeom>
            <a:solidFill>
              <a:schemeClr val="bg1">
                <a:lumMod val="85000"/>
              </a:schemeClr>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22" name="Oval 21"/>
            <p:cNvSpPr/>
            <p:nvPr/>
          </p:nvSpPr>
          <p:spPr>
            <a:xfrm>
              <a:off x="1598748" y="2740370"/>
              <a:ext cx="412750" cy="412750"/>
            </a:xfrm>
            <a:prstGeom prst="ellipse">
              <a:avLst/>
            </a:prstGeom>
            <a:solidFill>
              <a:schemeClr val="bg1">
                <a:lumMod val="85000"/>
              </a:schemeClr>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23" name="Oval 22"/>
            <p:cNvSpPr/>
            <p:nvPr/>
          </p:nvSpPr>
          <p:spPr>
            <a:xfrm>
              <a:off x="944698" y="3118195"/>
              <a:ext cx="412750" cy="412750"/>
            </a:xfrm>
            <a:prstGeom prst="ellipse">
              <a:avLst/>
            </a:prstGeom>
            <a:solidFill>
              <a:schemeClr val="bg1">
                <a:lumMod val="85000"/>
              </a:schemeClr>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24" name="Oval 23"/>
            <p:cNvSpPr/>
            <p:nvPr/>
          </p:nvSpPr>
          <p:spPr>
            <a:xfrm>
              <a:off x="1509848" y="3848501"/>
              <a:ext cx="412750" cy="412750"/>
            </a:xfrm>
            <a:prstGeom prst="ellipse">
              <a:avLst/>
            </a:prstGeom>
            <a:solidFill>
              <a:schemeClr val="bg1">
                <a:lumMod val="85000"/>
              </a:schemeClr>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25" name="Oval 24"/>
            <p:cNvSpPr/>
            <p:nvPr/>
          </p:nvSpPr>
          <p:spPr>
            <a:xfrm>
              <a:off x="1065348" y="4267134"/>
              <a:ext cx="412750" cy="412750"/>
            </a:xfrm>
            <a:prstGeom prst="ellipse">
              <a:avLst/>
            </a:prstGeom>
            <a:solidFill>
              <a:schemeClr val="bg1">
                <a:lumMod val="85000"/>
              </a:schemeClr>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cxnSp>
          <p:nvCxnSpPr>
            <p:cNvPr id="53" name="Curved Connector 52"/>
            <p:cNvCxnSpPr>
              <a:stCxn id="23" idx="6"/>
              <a:endCxn id="24" idx="7"/>
            </p:cNvCxnSpPr>
            <p:nvPr/>
          </p:nvCxnSpPr>
          <p:spPr>
            <a:xfrm>
              <a:off x="1357448" y="3324570"/>
              <a:ext cx="504704" cy="584377"/>
            </a:xfrm>
            <a:prstGeom prst="curvedConnector2">
              <a:avLst/>
            </a:prstGeom>
            <a:ln w="19050">
              <a:solidFill>
                <a:schemeClr val="bg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55" name="Curved Connector 54"/>
            <p:cNvCxnSpPr>
              <a:stCxn id="24" idx="2"/>
              <a:endCxn id="23" idx="3"/>
            </p:cNvCxnSpPr>
            <p:nvPr/>
          </p:nvCxnSpPr>
          <p:spPr>
            <a:xfrm rot="10800000">
              <a:off x="1005144" y="3470500"/>
              <a:ext cx="504704" cy="584377"/>
            </a:xfrm>
            <a:prstGeom prst="curvedConnector2">
              <a:avLst/>
            </a:prstGeom>
            <a:ln w="19050">
              <a:solidFill>
                <a:schemeClr val="bg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57" name="Curved Connector 56"/>
            <p:cNvCxnSpPr>
              <a:stCxn id="21" idx="6"/>
              <a:endCxn id="22" idx="0"/>
            </p:cNvCxnSpPr>
            <p:nvPr/>
          </p:nvCxnSpPr>
          <p:spPr>
            <a:xfrm>
              <a:off x="1601923" y="2490625"/>
              <a:ext cx="203200" cy="249745"/>
            </a:xfrm>
            <a:prstGeom prst="curvedConnector2">
              <a:avLst/>
            </a:prstGeom>
            <a:ln w="19050">
              <a:solidFill>
                <a:schemeClr val="bg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63" name="Curved Connector 62"/>
            <p:cNvCxnSpPr>
              <a:stCxn id="22" idx="4"/>
              <a:endCxn id="25" idx="0"/>
            </p:cNvCxnSpPr>
            <p:nvPr/>
          </p:nvCxnSpPr>
          <p:spPr>
            <a:xfrm rot="5400000">
              <a:off x="981416" y="3443427"/>
              <a:ext cx="1114014" cy="533400"/>
            </a:xfrm>
            <a:prstGeom prst="curvedConnector3">
              <a:avLst>
                <a:gd name="adj1" fmla="val 44300"/>
              </a:avLst>
            </a:prstGeom>
            <a:ln w="19050">
              <a:solidFill>
                <a:schemeClr val="bg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68" name="Curved Connector 67"/>
            <p:cNvCxnSpPr>
              <a:stCxn id="24" idx="5"/>
              <a:endCxn id="25" idx="5"/>
            </p:cNvCxnSpPr>
            <p:nvPr/>
          </p:nvCxnSpPr>
          <p:spPr>
            <a:xfrm rot="5400000">
              <a:off x="1430586" y="4187871"/>
              <a:ext cx="418633" cy="444500"/>
            </a:xfrm>
            <a:prstGeom prst="curvedConnector3">
              <a:avLst>
                <a:gd name="adj1" fmla="val 117474"/>
              </a:avLst>
            </a:prstGeom>
            <a:ln w="19050">
              <a:solidFill>
                <a:schemeClr val="bg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72" name="Curved Connector 71"/>
            <p:cNvCxnSpPr>
              <a:stCxn id="21" idx="2"/>
              <a:endCxn id="23" idx="1"/>
            </p:cNvCxnSpPr>
            <p:nvPr/>
          </p:nvCxnSpPr>
          <p:spPr>
            <a:xfrm rot="10800000" flipV="1">
              <a:off x="1005145" y="2490625"/>
              <a:ext cx="184029" cy="688016"/>
            </a:xfrm>
            <a:prstGeom prst="curvedConnector2">
              <a:avLst/>
            </a:prstGeom>
            <a:ln w="19050">
              <a:solidFill>
                <a:schemeClr val="bg1"/>
              </a:solidFill>
              <a:tailEnd type="triangle" w="med" len="lg"/>
            </a:ln>
          </p:spPr>
          <p:style>
            <a:lnRef idx="1">
              <a:schemeClr val="accent1"/>
            </a:lnRef>
            <a:fillRef idx="0">
              <a:schemeClr val="accent1"/>
            </a:fillRef>
            <a:effectRef idx="0">
              <a:schemeClr val="accent1"/>
            </a:effectRef>
            <a:fontRef idx="minor">
              <a:schemeClr val="tx1"/>
            </a:fontRef>
          </p:style>
        </p:cxnSp>
      </p:grpSp>
      <p:sp>
        <p:nvSpPr>
          <p:cNvPr id="79" name="Right Arrow 78"/>
          <p:cNvSpPr/>
          <p:nvPr/>
        </p:nvSpPr>
        <p:spPr>
          <a:xfrm>
            <a:off x="2009901" y="3524311"/>
            <a:ext cx="258690" cy="4301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grpSp>
        <p:nvGrpSpPr>
          <p:cNvPr id="5" name="Group 4"/>
          <p:cNvGrpSpPr/>
          <p:nvPr/>
        </p:nvGrpSpPr>
        <p:grpSpPr>
          <a:xfrm>
            <a:off x="3433267" y="1727806"/>
            <a:ext cx="1041889" cy="3498080"/>
            <a:chOff x="3433267" y="1727806"/>
            <a:chExt cx="1041889" cy="3498080"/>
          </a:xfrm>
        </p:grpSpPr>
        <p:sp>
          <p:nvSpPr>
            <p:cNvPr id="81" name="Rectangle 80"/>
            <p:cNvSpPr/>
            <p:nvPr/>
          </p:nvSpPr>
          <p:spPr>
            <a:xfrm>
              <a:off x="3433267" y="2331846"/>
              <a:ext cx="1041889" cy="2894040"/>
            </a:xfrm>
            <a:prstGeom prst="rect">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82" name="Trapezoid 81"/>
            <p:cNvSpPr/>
            <p:nvPr/>
          </p:nvSpPr>
          <p:spPr>
            <a:xfrm rot="5400000">
              <a:off x="4022235" y="2518905"/>
              <a:ext cx="428200" cy="309566"/>
            </a:xfrm>
            <a:prstGeom prst="trapezoid">
              <a:avLst>
                <a:gd name="adj" fmla="val 21637"/>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83" name="Trapezoid 82"/>
            <p:cNvSpPr/>
            <p:nvPr/>
          </p:nvSpPr>
          <p:spPr>
            <a:xfrm rot="5400000">
              <a:off x="4018765" y="3069588"/>
              <a:ext cx="428200" cy="309566"/>
            </a:xfrm>
            <a:prstGeom prst="trapezoid">
              <a:avLst>
                <a:gd name="adj" fmla="val 21637"/>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84" name="Trapezoid 83"/>
            <p:cNvSpPr/>
            <p:nvPr/>
          </p:nvSpPr>
          <p:spPr>
            <a:xfrm rot="5400000">
              <a:off x="4018765" y="3620271"/>
              <a:ext cx="428200" cy="309566"/>
            </a:xfrm>
            <a:prstGeom prst="trapezoid">
              <a:avLst>
                <a:gd name="adj" fmla="val 21637"/>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85" name="Trapezoid 84"/>
            <p:cNvSpPr/>
            <p:nvPr/>
          </p:nvSpPr>
          <p:spPr>
            <a:xfrm rot="5400000">
              <a:off x="4018765" y="4170953"/>
              <a:ext cx="428200" cy="309566"/>
            </a:xfrm>
            <a:prstGeom prst="trapezoid">
              <a:avLst>
                <a:gd name="adj" fmla="val 21637"/>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86" name="Trapezoid 85"/>
            <p:cNvSpPr/>
            <p:nvPr/>
          </p:nvSpPr>
          <p:spPr>
            <a:xfrm rot="5400000">
              <a:off x="4018765" y="4721635"/>
              <a:ext cx="428200" cy="309566"/>
            </a:xfrm>
            <a:prstGeom prst="trapezoid">
              <a:avLst>
                <a:gd name="adj" fmla="val 21637"/>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87" name="Rectangle 86"/>
            <p:cNvSpPr/>
            <p:nvPr/>
          </p:nvSpPr>
          <p:spPr>
            <a:xfrm>
              <a:off x="3545367" y="2459590"/>
              <a:ext cx="425117" cy="2630929"/>
            </a:xfrm>
            <a:prstGeom prst="rect">
              <a:avLst/>
            </a:prstGeom>
            <a:solidFill>
              <a:schemeClr val="bg2">
                <a:lumMod val="25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88" name="Rounded Rectangle 87"/>
            <p:cNvSpPr/>
            <p:nvPr/>
          </p:nvSpPr>
          <p:spPr>
            <a:xfrm>
              <a:off x="3433267" y="1727806"/>
              <a:ext cx="1041889" cy="549427"/>
            </a:xfrm>
            <a:prstGeom prst="roundRect">
              <a:avLst>
                <a:gd name="adj" fmla="val 4825"/>
              </a:avLst>
            </a:prstGeom>
            <a:solidFill>
              <a:srgbClr val="00B050"/>
            </a:solidFill>
            <a:ln>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Helvetica Neue" charset="0"/>
                <a:ea typeface="Helvetica Neue" charset="0"/>
                <a:cs typeface="Helvetica Neue" charset="0"/>
              </a:endParaRPr>
            </a:p>
          </p:txBody>
        </p:sp>
        <p:grpSp>
          <p:nvGrpSpPr>
            <p:cNvPr id="267" name="Group 266"/>
            <p:cNvGrpSpPr/>
            <p:nvPr/>
          </p:nvGrpSpPr>
          <p:grpSpPr>
            <a:xfrm>
              <a:off x="3472273" y="1770636"/>
              <a:ext cx="965664" cy="463767"/>
              <a:chOff x="3472273" y="1770636"/>
              <a:chExt cx="965664" cy="463767"/>
            </a:xfrm>
          </p:grpSpPr>
          <p:sp>
            <p:nvSpPr>
              <p:cNvPr id="111" name="Rectangle 110"/>
              <p:cNvSpPr/>
              <p:nvPr/>
            </p:nvSpPr>
            <p:spPr>
              <a:xfrm>
                <a:off x="3472273" y="1770636"/>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112" name="Rectangle 111"/>
              <p:cNvSpPr/>
              <p:nvPr/>
            </p:nvSpPr>
            <p:spPr>
              <a:xfrm>
                <a:off x="3633723" y="1770636"/>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113" name="Rectangle 112"/>
              <p:cNvSpPr/>
              <p:nvPr/>
            </p:nvSpPr>
            <p:spPr>
              <a:xfrm>
                <a:off x="3795174" y="1770636"/>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114" name="Rectangle 113"/>
              <p:cNvSpPr/>
              <p:nvPr/>
            </p:nvSpPr>
            <p:spPr>
              <a:xfrm>
                <a:off x="3956624" y="1770636"/>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115" name="Rectangle 114"/>
              <p:cNvSpPr/>
              <p:nvPr/>
            </p:nvSpPr>
            <p:spPr>
              <a:xfrm>
                <a:off x="4118075" y="1770636"/>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116" name="Rectangle 115"/>
              <p:cNvSpPr/>
              <p:nvPr/>
            </p:nvSpPr>
            <p:spPr>
              <a:xfrm>
                <a:off x="4279525" y="1770636"/>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grpSp>
      </p:grpSp>
      <p:grpSp>
        <p:nvGrpSpPr>
          <p:cNvPr id="271" name="Group 270"/>
          <p:cNvGrpSpPr/>
          <p:nvPr/>
        </p:nvGrpSpPr>
        <p:grpSpPr>
          <a:xfrm>
            <a:off x="4676710" y="1722839"/>
            <a:ext cx="1055748" cy="3503047"/>
            <a:chOff x="4676710" y="1722839"/>
            <a:chExt cx="1055748" cy="3503047"/>
          </a:xfrm>
        </p:grpSpPr>
        <p:grpSp>
          <p:nvGrpSpPr>
            <p:cNvPr id="90" name="Group 89"/>
            <p:cNvGrpSpPr/>
            <p:nvPr/>
          </p:nvGrpSpPr>
          <p:grpSpPr>
            <a:xfrm>
              <a:off x="4676710" y="2331846"/>
              <a:ext cx="1041889" cy="2894040"/>
              <a:chOff x="2468135" y="2086320"/>
              <a:chExt cx="915162" cy="2542032"/>
            </a:xfrm>
            <a:effectLst>
              <a:outerShdw blurRad="50800" dist="38100" dir="2700000" algn="tl" rotWithShape="0">
                <a:prstClr val="black">
                  <a:alpha val="40000"/>
                </a:prstClr>
              </a:outerShdw>
            </a:effectLst>
          </p:grpSpPr>
          <p:sp>
            <p:nvSpPr>
              <p:cNvPr id="91" name="Rectangle 90"/>
              <p:cNvSpPr/>
              <p:nvPr/>
            </p:nvSpPr>
            <p:spPr>
              <a:xfrm>
                <a:off x="2468135" y="2086320"/>
                <a:ext cx="915162" cy="2542032"/>
              </a:xfrm>
              <a:prstGeom prst="rect">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92" name="Trapezoid 91"/>
              <p:cNvSpPr/>
              <p:nvPr/>
            </p:nvSpPr>
            <p:spPr>
              <a:xfrm rot="5400000">
                <a:off x="2985466" y="2250627"/>
                <a:ext cx="376117" cy="271913"/>
              </a:xfrm>
              <a:prstGeom prst="trapezoid">
                <a:avLst>
                  <a:gd name="adj" fmla="val 21637"/>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93" name="Trapezoid 92"/>
              <p:cNvSpPr/>
              <p:nvPr/>
            </p:nvSpPr>
            <p:spPr>
              <a:xfrm rot="5400000">
                <a:off x="2982418" y="2734329"/>
                <a:ext cx="376117" cy="271913"/>
              </a:xfrm>
              <a:prstGeom prst="trapezoid">
                <a:avLst>
                  <a:gd name="adj" fmla="val 21637"/>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94" name="Trapezoid 93"/>
              <p:cNvSpPr/>
              <p:nvPr/>
            </p:nvSpPr>
            <p:spPr>
              <a:xfrm rot="5400000">
                <a:off x="2982418" y="3218031"/>
                <a:ext cx="376117" cy="271913"/>
              </a:xfrm>
              <a:prstGeom prst="trapezoid">
                <a:avLst>
                  <a:gd name="adj" fmla="val 21637"/>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95" name="Trapezoid 94"/>
              <p:cNvSpPr/>
              <p:nvPr/>
            </p:nvSpPr>
            <p:spPr>
              <a:xfrm rot="5400000">
                <a:off x="2982418" y="3701733"/>
                <a:ext cx="376117" cy="271913"/>
              </a:xfrm>
              <a:prstGeom prst="trapezoid">
                <a:avLst>
                  <a:gd name="adj" fmla="val 21637"/>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96" name="Trapezoid 95"/>
              <p:cNvSpPr/>
              <p:nvPr/>
            </p:nvSpPr>
            <p:spPr>
              <a:xfrm rot="5400000">
                <a:off x="2982418" y="4185434"/>
                <a:ext cx="376117" cy="271913"/>
              </a:xfrm>
              <a:prstGeom prst="trapezoid">
                <a:avLst>
                  <a:gd name="adj" fmla="val 21637"/>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97" name="Rectangle 96"/>
              <p:cNvSpPr/>
              <p:nvPr/>
            </p:nvSpPr>
            <p:spPr>
              <a:xfrm>
                <a:off x="2566600" y="2198526"/>
                <a:ext cx="373409" cy="2310924"/>
              </a:xfrm>
              <a:prstGeom prst="rect">
                <a:avLst/>
              </a:prstGeom>
              <a:solidFill>
                <a:schemeClr val="bg2">
                  <a:lumMod val="25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grpSp>
        <p:sp>
          <p:nvSpPr>
            <p:cNvPr id="98" name="Rounded Rectangle 97"/>
            <p:cNvSpPr/>
            <p:nvPr/>
          </p:nvSpPr>
          <p:spPr>
            <a:xfrm>
              <a:off x="4676710" y="1727806"/>
              <a:ext cx="1041889" cy="549427"/>
            </a:xfrm>
            <a:prstGeom prst="roundRect">
              <a:avLst>
                <a:gd name="adj" fmla="val 4825"/>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Helvetica Neue" charset="0"/>
                <a:ea typeface="Helvetica Neue" charset="0"/>
                <a:cs typeface="Helvetica Neue" charset="0"/>
              </a:endParaRPr>
            </a:p>
          </p:txBody>
        </p:sp>
        <p:sp>
          <p:nvSpPr>
            <p:cNvPr id="117" name="Rounded Rectangle 116"/>
            <p:cNvSpPr/>
            <p:nvPr/>
          </p:nvSpPr>
          <p:spPr>
            <a:xfrm>
              <a:off x="4690569" y="1722839"/>
              <a:ext cx="1041889" cy="549427"/>
            </a:xfrm>
            <a:prstGeom prst="roundRect">
              <a:avLst>
                <a:gd name="adj" fmla="val 4825"/>
              </a:avLst>
            </a:prstGeom>
            <a:solidFill>
              <a:srgbClr val="00B050"/>
            </a:solidFill>
            <a:ln>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Helvetica Neue" charset="0"/>
                <a:ea typeface="Helvetica Neue" charset="0"/>
                <a:cs typeface="Helvetica Neue" charset="0"/>
              </a:endParaRPr>
            </a:p>
          </p:txBody>
        </p:sp>
        <p:grpSp>
          <p:nvGrpSpPr>
            <p:cNvPr id="268" name="Group 267"/>
            <p:cNvGrpSpPr/>
            <p:nvPr/>
          </p:nvGrpSpPr>
          <p:grpSpPr>
            <a:xfrm>
              <a:off x="4729575" y="1765668"/>
              <a:ext cx="965664" cy="463767"/>
              <a:chOff x="4729575" y="1765668"/>
              <a:chExt cx="965664" cy="463767"/>
            </a:xfrm>
          </p:grpSpPr>
          <p:sp>
            <p:nvSpPr>
              <p:cNvPr id="118" name="Rectangle 117"/>
              <p:cNvSpPr/>
              <p:nvPr/>
            </p:nvSpPr>
            <p:spPr>
              <a:xfrm>
                <a:off x="4729575" y="1765668"/>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119" name="Rectangle 118"/>
              <p:cNvSpPr/>
              <p:nvPr/>
            </p:nvSpPr>
            <p:spPr>
              <a:xfrm>
                <a:off x="4891025" y="1765668"/>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120" name="Rectangle 119"/>
              <p:cNvSpPr/>
              <p:nvPr/>
            </p:nvSpPr>
            <p:spPr>
              <a:xfrm>
                <a:off x="5052476" y="1765668"/>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121" name="Rectangle 120"/>
              <p:cNvSpPr/>
              <p:nvPr/>
            </p:nvSpPr>
            <p:spPr>
              <a:xfrm>
                <a:off x="5213926" y="1765668"/>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122" name="Rectangle 121"/>
              <p:cNvSpPr/>
              <p:nvPr/>
            </p:nvSpPr>
            <p:spPr>
              <a:xfrm>
                <a:off x="5375377" y="1765668"/>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123" name="Rectangle 122"/>
              <p:cNvSpPr/>
              <p:nvPr/>
            </p:nvSpPr>
            <p:spPr>
              <a:xfrm>
                <a:off x="5536827" y="1765668"/>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grpSp>
      </p:grpSp>
      <p:grpSp>
        <p:nvGrpSpPr>
          <p:cNvPr id="272" name="Group 271"/>
          <p:cNvGrpSpPr/>
          <p:nvPr/>
        </p:nvGrpSpPr>
        <p:grpSpPr>
          <a:xfrm>
            <a:off x="5917148" y="1727806"/>
            <a:ext cx="1044893" cy="3498080"/>
            <a:chOff x="5917148" y="1727806"/>
            <a:chExt cx="1044893" cy="3498080"/>
          </a:xfrm>
        </p:grpSpPr>
        <p:grpSp>
          <p:nvGrpSpPr>
            <p:cNvPr id="100" name="Group 99"/>
            <p:cNvGrpSpPr/>
            <p:nvPr/>
          </p:nvGrpSpPr>
          <p:grpSpPr>
            <a:xfrm>
              <a:off x="5920152" y="2331846"/>
              <a:ext cx="1041889" cy="2894040"/>
              <a:chOff x="2468135" y="2086320"/>
              <a:chExt cx="915162" cy="2542032"/>
            </a:xfrm>
            <a:effectLst>
              <a:outerShdw blurRad="50800" dist="38100" dir="2700000" algn="tl" rotWithShape="0">
                <a:prstClr val="black">
                  <a:alpha val="40000"/>
                </a:prstClr>
              </a:outerShdw>
            </a:effectLst>
          </p:grpSpPr>
          <p:sp>
            <p:nvSpPr>
              <p:cNvPr id="101" name="Rectangle 100"/>
              <p:cNvSpPr/>
              <p:nvPr/>
            </p:nvSpPr>
            <p:spPr>
              <a:xfrm>
                <a:off x="2468135" y="2086320"/>
                <a:ext cx="915162" cy="2542032"/>
              </a:xfrm>
              <a:prstGeom prst="rect">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102" name="Trapezoid 101"/>
              <p:cNvSpPr/>
              <p:nvPr/>
            </p:nvSpPr>
            <p:spPr>
              <a:xfrm rot="5400000">
                <a:off x="2985466" y="2250627"/>
                <a:ext cx="376117" cy="271913"/>
              </a:xfrm>
              <a:prstGeom prst="trapezoid">
                <a:avLst>
                  <a:gd name="adj" fmla="val 21637"/>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103" name="Trapezoid 102"/>
              <p:cNvSpPr/>
              <p:nvPr/>
            </p:nvSpPr>
            <p:spPr>
              <a:xfrm rot="5400000">
                <a:off x="2982418" y="2734329"/>
                <a:ext cx="376117" cy="271913"/>
              </a:xfrm>
              <a:prstGeom prst="trapezoid">
                <a:avLst>
                  <a:gd name="adj" fmla="val 21637"/>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104" name="Trapezoid 103"/>
              <p:cNvSpPr/>
              <p:nvPr/>
            </p:nvSpPr>
            <p:spPr>
              <a:xfrm rot="5400000">
                <a:off x="2982418" y="3218031"/>
                <a:ext cx="376117" cy="271913"/>
              </a:xfrm>
              <a:prstGeom prst="trapezoid">
                <a:avLst>
                  <a:gd name="adj" fmla="val 21637"/>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105" name="Trapezoid 104"/>
              <p:cNvSpPr/>
              <p:nvPr/>
            </p:nvSpPr>
            <p:spPr>
              <a:xfrm rot="5400000">
                <a:off x="2982418" y="3701733"/>
                <a:ext cx="376117" cy="271913"/>
              </a:xfrm>
              <a:prstGeom prst="trapezoid">
                <a:avLst>
                  <a:gd name="adj" fmla="val 21637"/>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106" name="Trapezoid 105"/>
              <p:cNvSpPr/>
              <p:nvPr/>
            </p:nvSpPr>
            <p:spPr>
              <a:xfrm rot="5400000">
                <a:off x="2982418" y="4185434"/>
                <a:ext cx="376117" cy="271913"/>
              </a:xfrm>
              <a:prstGeom prst="trapezoid">
                <a:avLst>
                  <a:gd name="adj" fmla="val 21637"/>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107" name="Rectangle 106"/>
              <p:cNvSpPr/>
              <p:nvPr/>
            </p:nvSpPr>
            <p:spPr>
              <a:xfrm>
                <a:off x="2566600" y="2198526"/>
                <a:ext cx="373409" cy="2310924"/>
              </a:xfrm>
              <a:prstGeom prst="rect">
                <a:avLst/>
              </a:prstGeom>
              <a:solidFill>
                <a:schemeClr val="bg2">
                  <a:lumMod val="25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grpSp>
        <p:sp>
          <p:nvSpPr>
            <p:cNvPr id="108" name="Rounded Rectangle 107"/>
            <p:cNvSpPr/>
            <p:nvPr/>
          </p:nvSpPr>
          <p:spPr>
            <a:xfrm>
              <a:off x="5920152" y="1727806"/>
              <a:ext cx="1041889" cy="549427"/>
            </a:xfrm>
            <a:prstGeom prst="roundRect">
              <a:avLst>
                <a:gd name="adj" fmla="val 4825"/>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Helvetica Neue" charset="0"/>
                <a:ea typeface="Helvetica Neue" charset="0"/>
                <a:cs typeface="Helvetica Neue" charset="0"/>
              </a:endParaRPr>
            </a:p>
          </p:txBody>
        </p:sp>
        <p:sp>
          <p:nvSpPr>
            <p:cNvPr id="124" name="Rounded Rectangle 123"/>
            <p:cNvSpPr/>
            <p:nvPr/>
          </p:nvSpPr>
          <p:spPr>
            <a:xfrm>
              <a:off x="5917148" y="1729074"/>
              <a:ext cx="1041889" cy="549427"/>
            </a:xfrm>
            <a:prstGeom prst="roundRect">
              <a:avLst>
                <a:gd name="adj" fmla="val 4825"/>
              </a:avLst>
            </a:prstGeom>
            <a:solidFill>
              <a:srgbClr val="00B050"/>
            </a:solidFill>
            <a:ln>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Helvetica Neue" charset="0"/>
                <a:ea typeface="Helvetica Neue" charset="0"/>
                <a:cs typeface="Helvetica Neue" charset="0"/>
              </a:endParaRPr>
            </a:p>
          </p:txBody>
        </p:sp>
        <p:grpSp>
          <p:nvGrpSpPr>
            <p:cNvPr id="269" name="Group 268"/>
            <p:cNvGrpSpPr/>
            <p:nvPr/>
          </p:nvGrpSpPr>
          <p:grpSpPr>
            <a:xfrm>
              <a:off x="5956153" y="1771904"/>
              <a:ext cx="965665" cy="463767"/>
              <a:chOff x="5956153" y="1771904"/>
              <a:chExt cx="965665" cy="463767"/>
            </a:xfrm>
          </p:grpSpPr>
          <p:sp>
            <p:nvSpPr>
              <p:cNvPr id="125" name="Rectangle 124"/>
              <p:cNvSpPr/>
              <p:nvPr/>
            </p:nvSpPr>
            <p:spPr>
              <a:xfrm>
                <a:off x="5956153" y="1771904"/>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126" name="Rectangle 125"/>
              <p:cNvSpPr/>
              <p:nvPr/>
            </p:nvSpPr>
            <p:spPr>
              <a:xfrm>
                <a:off x="6117603" y="1771904"/>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127" name="Rectangle 126"/>
              <p:cNvSpPr/>
              <p:nvPr/>
            </p:nvSpPr>
            <p:spPr>
              <a:xfrm>
                <a:off x="6279054" y="1771904"/>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128" name="Rectangle 127"/>
              <p:cNvSpPr/>
              <p:nvPr/>
            </p:nvSpPr>
            <p:spPr>
              <a:xfrm>
                <a:off x="6440504" y="1771904"/>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129" name="Rectangle 128"/>
              <p:cNvSpPr/>
              <p:nvPr/>
            </p:nvSpPr>
            <p:spPr>
              <a:xfrm>
                <a:off x="6601955" y="1771904"/>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130" name="Rectangle 129"/>
              <p:cNvSpPr/>
              <p:nvPr/>
            </p:nvSpPr>
            <p:spPr>
              <a:xfrm>
                <a:off x="6763406" y="1771904"/>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grpSp>
      </p:grpSp>
      <p:sp>
        <p:nvSpPr>
          <p:cNvPr id="223" name="TextBox 222"/>
          <p:cNvSpPr txBox="1"/>
          <p:nvPr/>
        </p:nvSpPr>
        <p:spPr>
          <a:xfrm>
            <a:off x="2756428" y="2533516"/>
            <a:ext cx="495650" cy="276999"/>
          </a:xfrm>
          <a:prstGeom prst="rect">
            <a:avLst/>
          </a:prstGeom>
          <a:noFill/>
        </p:spPr>
        <p:txBody>
          <a:bodyPr wrap="none" rtlCol="0" anchor="ctr">
            <a:spAutoFit/>
          </a:bodyPr>
          <a:lstStyle/>
          <a:p>
            <a:pPr algn="ctr"/>
            <a:r>
              <a:rPr lang="en-US" sz="1200" b="1" dirty="0">
                <a:solidFill>
                  <a:schemeClr val="bg1"/>
                </a:solidFill>
                <a:latin typeface="Helvetica Neue" charset="0"/>
                <a:ea typeface="Helvetica Neue" charset="0"/>
                <a:cs typeface="Helvetica Neue" charset="0"/>
              </a:rPr>
              <a:t>ALU</a:t>
            </a:r>
          </a:p>
        </p:txBody>
      </p:sp>
      <p:sp>
        <p:nvSpPr>
          <p:cNvPr id="89" name="Right Arrow 88"/>
          <p:cNvSpPr/>
          <p:nvPr/>
        </p:nvSpPr>
        <p:spPr>
          <a:xfrm>
            <a:off x="3253344" y="3524311"/>
            <a:ext cx="258690" cy="4301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99" name="Right Arrow 98"/>
          <p:cNvSpPr/>
          <p:nvPr/>
        </p:nvSpPr>
        <p:spPr>
          <a:xfrm>
            <a:off x="4496786" y="3524311"/>
            <a:ext cx="258690" cy="4301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109" name="Right Arrow 108"/>
          <p:cNvSpPr/>
          <p:nvPr/>
        </p:nvSpPr>
        <p:spPr>
          <a:xfrm>
            <a:off x="5740229" y="3524311"/>
            <a:ext cx="258690" cy="4301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249" name="Right Arrow 248"/>
          <p:cNvSpPr/>
          <p:nvPr/>
        </p:nvSpPr>
        <p:spPr>
          <a:xfrm>
            <a:off x="6969141" y="3524311"/>
            <a:ext cx="258690" cy="4301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143" name="Rectangle 142">
            <a:extLst>
              <a:ext uri="{FF2B5EF4-FFF2-40B4-BE49-F238E27FC236}">
                <a16:creationId xmlns:a16="http://schemas.microsoft.com/office/drawing/2014/main" id="{1452D421-5A75-C843-B282-4B108AE84B53}"/>
              </a:ext>
            </a:extLst>
          </p:cNvPr>
          <p:cNvSpPr/>
          <p:nvPr/>
        </p:nvSpPr>
        <p:spPr>
          <a:xfrm>
            <a:off x="2860992" y="6305490"/>
            <a:ext cx="3530278" cy="400110"/>
          </a:xfrm>
          <a:prstGeom prst="rect">
            <a:avLst/>
          </a:prstGeom>
        </p:spPr>
        <p:txBody>
          <a:bodyPr wrap="square">
            <a:spAutoFit/>
          </a:bodyPr>
          <a:lstStyle/>
          <a:p>
            <a:pPr lvl="1"/>
            <a:r>
              <a:rPr lang="en-US" sz="2000" b="1" dirty="0">
                <a:latin typeface="Helvetica Neue" charset="0"/>
                <a:ea typeface="Helvetica Neue" charset="0"/>
                <a:cs typeface="Helvetica Neue" charset="0"/>
              </a:rPr>
              <a:t>*RMT</a:t>
            </a:r>
            <a:r>
              <a:rPr lang="en-US" sz="2000" dirty="0">
                <a:latin typeface="Helvetica Neue" charset="0"/>
                <a:ea typeface="Helvetica Neue" charset="0"/>
                <a:cs typeface="Helvetica Neue" charset="0"/>
              </a:rPr>
              <a:t> [SIGCOMM’13]</a:t>
            </a:r>
          </a:p>
        </p:txBody>
      </p:sp>
    </p:spTree>
    <p:extLst>
      <p:ext uri="{BB962C8B-B14F-4D97-AF65-F5344CB8AC3E}">
        <p14:creationId xmlns:p14="http://schemas.microsoft.com/office/powerpoint/2010/main" val="34937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4" nodeType="withEffect">
                                  <p:stCondLst>
                                    <p:cond delay="0"/>
                                  </p:stCondLst>
                                  <p:iterate type="lt">
                                    <p:tmAbs val="0"/>
                                  </p:iterate>
                                  <p:childTnLst>
                                    <p:set>
                                      <p:cBhvr>
                                        <p:cTn id="8" dur="1" fill="hold">
                                          <p:stCondLst>
                                            <p:cond delay="0"/>
                                          </p:stCondLst>
                                        </p:cTn>
                                        <p:tgtEl>
                                          <p:spTgt spid="25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3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4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2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7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0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7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4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2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10"/>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64"/>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 grpId="0" animBg="1"/>
      <p:bldP spid="224" grpId="0"/>
      <p:bldP spid="251" grpId="4" animBg="1"/>
      <p:bldP spid="4" grpId="0" animBg="1"/>
      <p:bldP spid="8" grpId="0" animBg="1"/>
      <p:bldP spid="20" grpId="0" animBg="1"/>
      <p:bldP spid="79" grpId="0" animBg="1"/>
      <p:bldP spid="223" grpId="0"/>
      <p:bldP spid="89" grpId="0" animBg="1"/>
      <p:bldP spid="99" grpId="0" animBg="1"/>
      <p:bldP spid="109" grpId="0" animBg="1"/>
      <p:bldP spid="249"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DE6542-8B4E-8340-BEB9-6B4618B70428}"/>
              </a:ext>
            </a:extLst>
          </p:cNvPr>
          <p:cNvSpPr>
            <a:spLocks noGrp="1"/>
          </p:cNvSpPr>
          <p:nvPr>
            <p:ph type="title"/>
          </p:nvPr>
        </p:nvSpPr>
        <p:spPr/>
        <p:txBody>
          <a:bodyPr>
            <a:noAutofit/>
          </a:bodyPr>
          <a:lstStyle/>
          <a:p>
            <a:r>
              <a:rPr lang="en-US" sz="4000" b="1" dirty="0">
                <a:solidFill>
                  <a:schemeClr val="tx1"/>
                </a:solidFill>
                <a:latin typeface="Helvetica Neue Condensed" charset="0"/>
                <a:ea typeface="Helvetica Neue Condensed" charset="0"/>
                <a:cs typeface="Helvetica Neue Condensed" charset="0"/>
              </a:rPr>
              <a:t>Mapping Dataflow to Data plane</a:t>
            </a:r>
          </a:p>
        </p:txBody>
      </p:sp>
      <p:sp>
        <p:nvSpPr>
          <p:cNvPr id="3" name="Slide Number Placeholder 2">
            <a:extLst>
              <a:ext uri="{FF2B5EF4-FFF2-40B4-BE49-F238E27FC236}">
                <a16:creationId xmlns:a16="http://schemas.microsoft.com/office/drawing/2014/main" id="{A6A7E5DE-C92A-BF45-8592-C1C9139887CE}"/>
              </a:ext>
            </a:extLst>
          </p:cNvPr>
          <p:cNvSpPr>
            <a:spLocks noGrp="1"/>
          </p:cNvSpPr>
          <p:nvPr>
            <p:ph type="sldNum" sz="quarter" idx="12"/>
          </p:nvPr>
        </p:nvSpPr>
        <p:spPr/>
        <p:txBody>
          <a:bodyPr/>
          <a:lstStyle/>
          <a:p>
            <a:fld id="{4748F3B0-5290-A241-88FF-F03DD1126586}" type="slidenum">
              <a:rPr lang="en-US" smtClean="0"/>
              <a:t>14</a:t>
            </a:fld>
            <a:endParaRPr lang="en-US"/>
          </a:p>
        </p:txBody>
      </p:sp>
      <p:sp>
        <p:nvSpPr>
          <p:cNvPr id="5" name="Rounded Rectangle 4">
            <a:extLst>
              <a:ext uri="{FF2B5EF4-FFF2-40B4-BE49-F238E27FC236}">
                <a16:creationId xmlns:a16="http://schemas.microsoft.com/office/drawing/2014/main" id="{DDB78E1C-FFA3-A746-B5BE-00F41780BD82}"/>
              </a:ext>
            </a:extLst>
          </p:cNvPr>
          <p:cNvSpPr/>
          <p:nvPr/>
        </p:nvSpPr>
        <p:spPr>
          <a:xfrm>
            <a:off x="152400" y="5113594"/>
            <a:ext cx="8762999" cy="911522"/>
          </a:xfrm>
          <a:prstGeom prst="round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Helvetica Neue" charset="0"/>
                <a:ea typeface="Helvetica Neue" charset="0"/>
                <a:cs typeface="Helvetica Neue" charset="0"/>
              </a:rPr>
              <a:t>Which dataflow operators can be compiled to match-action tables?</a:t>
            </a:r>
            <a:endParaRPr lang="en-US" sz="3200" dirty="0">
              <a:solidFill>
                <a:schemeClr val="tx1"/>
              </a:solidFill>
              <a:latin typeface="Helvetica Neue" charset="0"/>
              <a:ea typeface="Helvetica Neue" charset="0"/>
              <a:cs typeface="Helvetica Neue" charset="0"/>
            </a:endParaRPr>
          </a:p>
        </p:txBody>
      </p:sp>
      <p:graphicFrame>
        <p:nvGraphicFramePr>
          <p:cNvPr id="14" name="Content Placeholder 9">
            <a:extLst>
              <a:ext uri="{FF2B5EF4-FFF2-40B4-BE49-F238E27FC236}">
                <a16:creationId xmlns:a16="http://schemas.microsoft.com/office/drawing/2014/main" id="{3D2213CC-C417-6C40-8A0E-B11EFCB80579}"/>
              </a:ext>
            </a:extLst>
          </p:cNvPr>
          <p:cNvGraphicFramePr>
            <a:graphicFrameLocks/>
          </p:cNvGraphicFramePr>
          <p:nvPr>
            <p:extLst>
              <p:ext uri="{D42A27DB-BD31-4B8C-83A1-F6EECF244321}">
                <p14:modId xmlns:p14="http://schemas.microsoft.com/office/powerpoint/2010/main" val="359214615"/>
              </p:ext>
            </p:extLst>
          </p:nvPr>
        </p:nvGraphicFramePr>
        <p:xfrm>
          <a:off x="-340247" y="1569528"/>
          <a:ext cx="7839819" cy="3264742"/>
        </p:xfrm>
        <a:graphic>
          <a:graphicData uri="http://schemas.openxmlformats.org/drawingml/2006/table">
            <a:tbl>
              <a:tblPr/>
              <a:tblGrid>
                <a:gridCol w="2621111">
                  <a:extLst>
                    <a:ext uri="{9D8B030D-6E8A-4147-A177-3AD203B41FA5}">
                      <a16:colId xmlns:a16="http://schemas.microsoft.com/office/drawing/2014/main" val="1281764713"/>
                    </a:ext>
                  </a:extLst>
                </a:gridCol>
                <a:gridCol w="2609354">
                  <a:extLst>
                    <a:ext uri="{9D8B030D-6E8A-4147-A177-3AD203B41FA5}">
                      <a16:colId xmlns:a16="http://schemas.microsoft.com/office/drawing/2014/main" val="20001"/>
                    </a:ext>
                  </a:extLst>
                </a:gridCol>
                <a:gridCol w="2609354">
                  <a:extLst>
                    <a:ext uri="{9D8B030D-6E8A-4147-A177-3AD203B41FA5}">
                      <a16:colId xmlns:a16="http://schemas.microsoft.com/office/drawing/2014/main" val="1574975179"/>
                    </a:ext>
                  </a:extLst>
                </a:gridCol>
              </a:tblGrid>
              <a:tr h="533260">
                <a:tc>
                  <a:txBody>
                    <a:bodyPr/>
                    <a:lstStyle>
                      <a:lvl1pPr marL="0" algn="l" defTabSz="457200" rtl="0" eaLnBrk="1" latinLnBrk="0" hangingPunct="1">
                        <a:defRPr sz="1800" kern="1200">
                          <a:solidFill>
                            <a:schemeClr val="dk1"/>
                          </a:solidFill>
                          <a:latin typeface="Calibri" panose="020F0502020204030204"/>
                          <a:ea typeface=""/>
                          <a:cs typeface=""/>
                        </a:defRPr>
                      </a:lvl1pPr>
                      <a:lvl2pPr marL="457200" algn="l" defTabSz="457200" rtl="0" eaLnBrk="1" latinLnBrk="0" hangingPunct="1">
                        <a:defRPr sz="1800" kern="1200">
                          <a:solidFill>
                            <a:schemeClr val="dk1"/>
                          </a:solidFill>
                          <a:latin typeface="Calibri" panose="020F0502020204030204"/>
                          <a:ea typeface=""/>
                          <a:cs typeface=""/>
                        </a:defRPr>
                      </a:lvl2pPr>
                      <a:lvl3pPr marL="914400" algn="l" defTabSz="457200" rtl="0" eaLnBrk="1" latinLnBrk="0" hangingPunct="1">
                        <a:defRPr sz="1800" kern="1200">
                          <a:solidFill>
                            <a:schemeClr val="dk1"/>
                          </a:solidFill>
                          <a:latin typeface="Calibri" panose="020F0502020204030204"/>
                          <a:ea typeface=""/>
                          <a:cs typeface=""/>
                        </a:defRPr>
                      </a:lvl3pPr>
                      <a:lvl4pPr marL="1371600" algn="l" defTabSz="457200" rtl="0" eaLnBrk="1" latinLnBrk="0" hangingPunct="1">
                        <a:defRPr sz="1800" kern="1200">
                          <a:solidFill>
                            <a:schemeClr val="dk1"/>
                          </a:solidFill>
                          <a:latin typeface="Calibri" panose="020F0502020204030204"/>
                          <a:ea typeface=""/>
                          <a:cs typeface=""/>
                        </a:defRPr>
                      </a:lvl4pPr>
                      <a:lvl5pPr marL="1828800" algn="l" defTabSz="457200" rtl="0" eaLnBrk="1" latinLnBrk="0" hangingPunct="1">
                        <a:defRPr sz="1800" kern="1200">
                          <a:solidFill>
                            <a:schemeClr val="dk1"/>
                          </a:solidFill>
                          <a:latin typeface="Calibri" panose="020F0502020204030204"/>
                          <a:ea typeface=""/>
                          <a:cs typeface=""/>
                        </a:defRPr>
                      </a:lvl5pPr>
                      <a:lvl6pPr marL="2286000" algn="l" defTabSz="457200" rtl="0" eaLnBrk="1" latinLnBrk="0" hangingPunct="1">
                        <a:defRPr sz="1800" kern="1200">
                          <a:solidFill>
                            <a:schemeClr val="dk1"/>
                          </a:solidFill>
                          <a:latin typeface="Calibri" panose="020F0502020204030204"/>
                          <a:ea typeface=""/>
                          <a:cs typeface=""/>
                        </a:defRPr>
                      </a:lvl6pPr>
                      <a:lvl7pPr marL="2743200" algn="l" defTabSz="457200" rtl="0" eaLnBrk="1" latinLnBrk="0" hangingPunct="1">
                        <a:defRPr sz="1800" kern="1200">
                          <a:solidFill>
                            <a:schemeClr val="dk1"/>
                          </a:solidFill>
                          <a:latin typeface="Calibri" panose="020F0502020204030204"/>
                          <a:ea typeface=""/>
                          <a:cs typeface=""/>
                        </a:defRPr>
                      </a:lvl7pPr>
                      <a:lvl8pPr marL="3200400" algn="l" defTabSz="457200" rtl="0" eaLnBrk="1" latinLnBrk="0" hangingPunct="1">
                        <a:defRPr sz="1800" kern="1200">
                          <a:solidFill>
                            <a:schemeClr val="dk1"/>
                          </a:solidFill>
                          <a:latin typeface="Calibri" panose="020F0502020204030204"/>
                          <a:ea typeface=""/>
                          <a:cs typeface=""/>
                        </a:defRPr>
                      </a:lvl8pPr>
                      <a:lvl9pPr marL="3657600" algn="l" defTabSz="457200" rtl="0" eaLnBrk="1" latinLnBrk="0" hangingPunct="1">
                        <a:defRPr sz="1800" kern="1200">
                          <a:solidFill>
                            <a:schemeClr val="dk1"/>
                          </a:solidFill>
                          <a:latin typeface="Calibri" panose="020F0502020204030204"/>
                          <a:ea typeface=""/>
                          <a:cs typeface=""/>
                        </a:defRPr>
                      </a:lvl9pPr>
                    </a:lstStyle>
                    <a:p>
                      <a:endParaRPr lang="en-US" dirty="0">
                        <a:latin typeface="Myriad Pro" charset="0"/>
                        <a:ea typeface="Myriad Pro" charset="0"/>
                        <a:cs typeface="Myriad Pro" charset="0"/>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alibri" panose="020F0502020204030204"/>
                          <a:ea typeface=""/>
                          <a:cs typeface=""/>
                        </a:defRPr>
                      </a:lvl1pPr>
                      <a:lvl2pPr marL="457200" algn="l" defTabSz="457200" rtl="0" eaLnBrk="1" latinLnBrk="0" hangingPunct="1">
                        <a:defRPr sz="1800" kern="1200">
                          <a:solidFill>
                            <a:schemeClr val="dk1"/>
                          </a:solidFill>
                          <a:latin typeface="Calibri" panose="020F0502020204030204"/>
                          <a:ea typeface=""/>
                          <a:cs typeface=""/>
                        </a:defRPr>
                      </a:lvl2pPr>
                      <a:lvl3pPr marL="914400" algn="l" defTabSz="457200" rtl="0" eaLnBrk="1" latinLnBrk="0" hangingPunct="1">
                        <a:defRPr sz="1800" kern="1200">
                          <a:solidFill>
                            <a:schemeClr val="dk1"/>
                          </a:solidFill>
                          <a:latin typeface="Calibri" panose="020F0502020204030204"/>
                          <a:ea typeface=""/>
                          <a:cs typeface=""/>
                        </a:defRPr>
                      </a:lvl3pPr>
                      <a:lvl4pPr marL="1371600" algn="l" defTabSz="457200" rtl="0" eaLnBrk="1" latinLnBrk="0" hangingPunct="1">
                        <a:defRPr sz="1800" kern="1200">
                          <a:solidFill>
                            <a:schemeClr val="dk1"/>
                          </a:solidFill>
                          <a:latin typeface="Calibri" panose="020F0502020204030204"/>
                          <a:ea typeface=""/>
                          <a:cs typeface=""/>
                        </a:defRPr>
                      </a:lvl4pPr>
                      <a:lvl5pPr marL="1828800" algn="l" defTabSz="457200" rtl="0" eaLnBrk="1" latinLnBrk="0" hangingPunct="1">
                        <a:defRPr sz="1800" kern="1200">
                          <a:solidFill>
                            <a:schemeClr val="dk1"/>
                          </a:solidFill>
                          <a:latin typeface="Calibri" panose="020F0502020204030204"/>
                          <a:ea typeface=""/>
                          <a:cs typeface=""/>
                        </a:defRPr>
                      </a:lvl5pPr>
                      <a:lvl6pPr marL="2286000" algn="l" defTabSz="457200" rtl="0" eaLnBrk="1" latinLnBrk="0" hangingPunct="1">
                        <a:defRPr sz="1800" kern="1200">
                          <a:solidFill>
                            <a:schemeClr val="dk1"/>
                          </a:solidFill>
                          <a:latin typeface="Calibri" panose="020F0502020204030204"/>
                          <a:ea typeface=""/>
                          <a:cs typeface=""/>
                        </a:defRPr>
                      </a:lvl6pPr>
                      <a:lvl7pPr marL="2743200" algn="l" defTabSz="457200" rtl="0" eaLnBrk="1" latinLnBrk="0" hangingPunct="1">
                        <a:defRPr sz="1800" kern="1200">
                          <a:solidFill>
                            <a:schemeClr val="dk1"/>
                          </a:solidFill>
                          <a:latin typeface="Calibri" panose="020F0502020204030204"/>
                          <a:ea typeface=""/>
                          <a:cs typeface=""/>
                        </a:defRPr>
                      </a:lvl7pPr>
                      <a:lvl8pPr marL="3200400" algn="l" defTabSz="457200" rtl="0" eaLnBrk="1" latinLnBrk="0" hangingPunct="1">
                        <a:defRPr sz="1800" kern="1200">
                          <a:solidFill>
                            <a:schemeClr val="dk1"/>
                          </a:solidFill>
                          <a:latin typeface="Calibri" panose="020F0502020204030204"/>
                          <a:ea typeface=""/>
                          <a:cs typeface=""/>
                        </a:defRPr>
                      </a:lvl8pPr>
                      <a:lvl9pPr marL="3657600" algn="l" defTabSz="457200" rtl="0" eaLnBrk="1" latinLnBrk="0" hangingPunct="1">
                        <a:defRPr sz="1800" kern="1200">
                          <a:solidFill>
                            <a:schemeClr val="dk1"/>
                          </a:solidFill>
                          <a:latin typeface="Calibri" panose="020F0502020204030204"/>
                          <a:ea typeface=""/>
                          <a:cs typeface=""/>
                        </a:defRPr>
                      </a:lvl9pPr>
                    </a:lstStyle>
                    <a:p>
                      <a:pPr algn="ctr"/>
                      <a:r>
                        <a:rPr lang="en-US" sz="2400" b="1" dirty="0">
                          <a:solidFill>
                            <a:schemeClr val="bg1"/>
                          </a:solidFill>
                          <a:latin typeface="Helvetica Neue" charset="0"/>
                          <a:ea typeface="Helvetica Neue" charset="0"/>
                          <a:cs typeface="Helvetica Neue" charset="0"/>
                        </a:rPr>
                        <a:t>Dataflow</a:t>
                      </a: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0000">
                        <a:lumMod val="65000"/>
                        <a:lumOff val="35000"/>
                      </a:srgbClr>
                    </a:solidFill>
                  </a:tcPr>
                </a:tc>
                <a:tc>
                  <a:txBody>
                    <a:bodyPr/>
                    <a:lstStyle>
                      <a:lvl1pPr marL="0" algn="l" defTabSz="457200" rtl="0" eaLnBrk="1" latinLnBrk="0" hangingPunct="1">
                        <a:defRPr sz="1800" kern="1200">
                          <a:solidFill>
                            <a:schemeClr val="dk1"/>
                          </a:solidFill>
                          <a:latin typeface="Calibri" panose="020F0502020204030204"/>
                          <a:ea typeface=""/>
                          <a:cs typeface=""/>
                        </a:defRPr>
                      </a:lvl1pPr>
                      <a:lvl2pPr marL="457200" algn="l" defTabSz="457200" rtl="0" eaLnBrk="1" latinLnBrk="0" hangingPunct="1">
                        <a:defRPr sz="1800" kern="1200">
                          <a:solidFill>
                            <a:schemeClr val="dk1"/>
                          </a:solidFill>
                          <a:latin typeface="Calibri" panose="020F0502020204030204"/>
                          <a:ea typeface=""/>
                          <a:cs typeface=""/>
                        </a:defRPr>
                      </a:lvl2pPr>
                      <a:lvl3pPr marL="914400" algn="l" defTabSz="457200" rtl="0" eaLnBrk="1" latinLnBrk="0" hangingPunct="1">
                        <a:defRPr sz="1800" kern="1200">
                          <a:solidFill>
                            <a:schemeClr val="dk1"/>
                          </a:solidFill>
                          <a:latin typeface="Calibri" panose="020F0502020204030204"/>
                          <a:ea typeface=""/>
                          <a:cs typeface=""/>
                        </a:defRPr>
                      </a:lvl3pPr>
                      <a:lvl4pPr marL="1371600" algn="l" defTabSz="457200" rtl="0" eaLnBrk="1" latinLnBrk="0" hangingPunct="1">
                        <a:defRPr sz="1800" kern="1200">
                          <a:solidFill>
                            <a:schemeClr val="dk1"/>
                          </a:solidFill>
                          <a:latin typeface="Calibri" panose="020F0502020204030204"/>
                          <a:ea typeface=""/>
                          <a:cs typeface=""/>
                        </a:defRPr>
                      </a:lvl4pPr>
                      <a:lvl5pPr marL="1828800" algn="l" defTabSz="457200" rtl="0" eaLnBrk="1" latinLnBrk="0" hangingPunct="1">
                        <a:defRPr sz="1800" kern="1200">
                          <a:solidFill>
                            <a:schemeClr val="dk1"/>
                          </a:solidFill>
                          <a:latin typeface="Calibri" panose="020F0502020204030204"/>
                          <a:ea typeface=""/>
                          <a:cs typeface=""/>
                        </a:defRPr>
                      </a:lvl5pPr>
                      <a:lvl6pPr marL="2286000" algn="l" defTabSz="457200" rtl="0" eaLnBrk="1" latinLnBrk="0" hangingPunct="1">
                        <a:defRPr sz="1800" kern="1200">
                          <a:solidFill>
                            <a:schemeClr val="dk1"/>
                          </a:solidFill>
                          <a:latin typeface="Calibri" panose="020F0502020204030204"/>
                          <a:ea typeface=""/>
                          <a:cs typeface=""/>
                        </a:defRPr>
                      </a:lvl6pPr>
                      <a:lvl7pPr marL="2743200" algn="l" defTabSz="457200" rtl="0" eaLnBrk="1" latinLnBrk="0" hangingPunct="1">
                        <a:defRPr sz="1800" kern="1200">
                          <a:solidFill>
                            <a:schemeClr val="dk1"/>
                          </a:solidFill>
                          <a:latin typeface="Calibri" panose="020F0502020204030204"/>
                          <a:ea typeface=""/>
                          <a:cs typeface=""/>
                        </a:defRPr>
                      </a:lvl7pPr>
                      <a:lvl8pPr marL="3200400" algn="l" defTabSz="457200" rtl="0" eaLnBrk="1" latinLnBrk="0" hangingPunct="1">
                        <a:defRPr sz="1800" kern="1200">
                          <a:solidFill>
                            <a:schemeClr val="dk1"/>
                          </a:solidFill>
                          <a:latin typeface="Calibri" panose="020F0502020204030204"/>
                          <a:ea typeface=""/>
                          <a:cs typeface=""/>
                        </a:defRPr>
                      </a:lvl8pPr>
                      <a:lvl9pPr marL="3657600" algn="l" defTabSz="457200" rtl="0" eaLnBrk="1" latinLnBrk="0" hangingPunct="1">
                        <a:defRPr sz="1800" kern="1200">
                          <a:solidFill>
                            <a:schemeClr val="dk1"/>
                          </a:solidFill>
                          <a:latin typeface="Calibri" panose="020F0502020204030204"/>
                          <a:ea typeface=""/>
                          <a:cs typeface=""/>
                        </a:defRPr>
                      </a:lvl9pPr>
                    </a:lstStyle>
                    <a:p>
                      <a:pPr algn="ctr"/>
                      <a:r>
                        <a:rPr lang="en-US" sz="2400" b="1" dirty="0">
                          <a:solidFill>
                            <a:schemeClr val="bg1"/>
                          </a:solidFill>
                          <a:latin typeface="Helvetica Neue" charset="0"/>
                          <a:ea typeface="Helvetica Neue" charset="0"/>
                          <a:cs typeface="Helvetica Neue" charset="0"/>
                        </a:rPr>
                        <a:t>Data plane</a:t>
                      </a: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0000">
                        <a:lumMod val="65000"/>
                        <a:lumOff val="35000"/>
                      </a:srgbClr>
                    </a:solidFill>
                  </a:tcPr>
                </a:tc>
                <a:extLst>
                  <a:ext uri="{0D108BD9-81ED-4DB2-BD59-A6C34878D82A}">
                    <a16:rowId xmlns:a16="http://schemas.microsoft.com/office/drawing/2014/main" val="3126480573"/>
                  </a:ext>
                </a:extLst>
              </a:tr>
              <a:tr h="910494">
                <a:tc>
                  <a:txBody>
                    <a:bodyPr/>
                    <a:lstStyle>
                      <a:lvl1pPr marL="0" algn="l" defTabSz="457200" rtl="0" eaLnBrk="1" latinLnBrk="0" hangingPunct="1">
                        <a:defRPr sz="1800" kern="1200">
                          <a:solidFill>
                            <a:schemeClr val="dk1"/>
                          </a:solidFill>
                          <a:latin typeface="Calibri" panose="020F0502020204030204"/>
                          <a:ea typeface=""/>
                          <a:cs typeface=""/>
                        </a:defRPr>
                      </a:lvl1pPr>
                      <a:lvl2pPr marL="457200" algn="l" defTabSz="457200" rtl="0" eaLnBrk="1" latinLnBrk="0" hangingPunct="1">
                        <a:defRPr sz="1800" kern="1200">
                          <a:solidFill>
                            <a:schemeClr val="dk1"/>
                          </a:solidFill>
                          <a:latin typeface="Calibri" panose="020F0502020204030204"/>
                          <a:ea typeface=""/>
                          <a:cs typeface=""/>
                        </a:defRPr>
                      </a:lvl2pPr>
                      <a:lvl3pPr marL="914400" algn="l" defTabSz="457200" rtl="0" eaLnBrk="1" latinLnBrk="0" hangingPunct="1">
                        <a:defRPr sz="1800" kern="1200">
                          <a:solidFill>
                            <a:schemeClr val="dk1"/>
                          </a:solidFill>
                          <a:latin typeface="Calibri" panose="020F0502020204030204"/>
                          <a:ea typeface=""/>
                          <a:cs typeface=""/>
                        </a:defRPr>
                      </a:lvl3pPr>
                      <a:lvl4pPr marL="1371600" algn="l" defTabSz="457200" rtl="0" eaLnBrk="1" latinLnBrk="0" hangingPunct="1">
                        <a:defRPr sz="1800" kern="1200">
                          <a:solidFill>
                            <a:schemeClr val="dk1"/>
                          </a:solidFill>
                          <a:latin typeface="Calibri" panose="020F0502020204030204"/>
                          <a:ea typeface=""/>
                          <a:cs typeface=""/>
                        </a:defRPr>
                      </a:lvl4pPr>
                      <a:lvl5pPr marL="1828800" algn="l" defTabSz="457200" rtl="0" eaLnBrk="1" latinLnBrk="0" hangingPunct="1">
                        <a:defRPr sz="1800" kern="1200">
                          <a:solidFill>
                            <a:schemeClr val="dk1"/>
                          </a:solidFill>
                          <a:latin typeface="Calibri" panose="020F0502020204030204"/>
                          <a:ea typeface=""/>
                          <a:cs typeface=""/>
                        </a:defRPr>
                      </a:lvl5pPr>
                      <a:lvl6pPr marL="2286000" algn="l" defTabSz="457200" rtl="0" eaLnBrk="1" latinLnBrk="0" hangingPunct="1">
                        <a:defRPr sz="1800" kern="1200">
                          <a:solidFill>
                            <a:schemeClr val="dk1"/>
                          </a:solidFill>
                          <a:latin typeface="Calibri" panose="020F0502020204030204"/>
                          <a:ea typeface=""/>
                          <a:cs typeface=""/>
                        </a:defRPr>
                      </a:lvl6pPr>
                      <a:lvl7pPr marL="2743200" algn="l" defTabSz="457200" rtl="0" eaLnBrk="1" latinLnBrk="0" hangingPunct="1">
                        <a:defRPr sz="1800" kern="1200">
                          <a:solidFill>
                            <a:schemeClr val="dk1"/>
                          </a:solidFill>
                          <a:latin typeface="Calibri" panose="020F0502020204030204"/>
                          <a:ea typeface=""/>
                          <a:cs typeface=""/>
                        </a:defRPr>
                      </a:lvl7pPr>
                      <a:lvl8pPr marL="3200400" algn="l" defTabSz="457200" rtl="0" eaLnBrk="1" latinLnBrk="0" hangingPunct="1">
                        <a:defRPr sz="1800" kern="1200">
                          <a:solidFill>
                            <a:schemeClr val="dk1"/>
                          </a:solidFill>
                          <a:latin typeface="Calibri" panose="020F0502020204030204"/>
                          <a:ea typeface=""/>
                          <a:cs typeface=""/>
                        </a:defRPr>
                      </a:lvl8pPr>
                      <a:lvl9pPr marL="3657600" algn="l" defTabSz="457200" rtl="0" eaLnBrk="1" latinLnBrk="0" hangingPunct="1">
                        <a:defRPr sz="1800" kern="1200">
                          <a:solidFill>
                            <a:schemeClr val="dk1"/>
                          </a:solidFill>
                          <a:latin typeface="Calibri" panose="020F0502020204030204"/>
                          <a:ea typeface=""/>
                          <a:cs typeface=""/>
                        </a:defRPr>
                      </a:lvl9pPr>
                    </a:lstStyle>
                    <a:p>
                      <a:pPr algn="r"/>
                      <a:r>
                        <a:rPr lang="en-US" sz="2000" b="0" i="0" dirty="0">
                          <a:latin typeface="Helvetica Neue" charset="0"/>
                          <a:ea typeface="Helvetica Neue" charset="0"/>
                          <a:cs typeface="Helvetica Neue" charset="0"/>
                        </a:rPr>
                        <a:t>Model</a:t>
                      </a: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alibri" panose="020F0502020204030204"/>
                          <a:ea typeface=""/>
                          <a:cs typeface=""/>
                        </a:defRPr>
                      </a:lvl1pPr>
                      <a:lvl2pPr marL="457200" algn="l" defTabSz="457200" rtl="0" eaLnBrk="1" latinLnBrk="0" hangingPunct="1">
                        <a:defRPr sz="1800" kern="1200">
                          <a:solidFill>
                            <a:schemeClr val="dk1"/>
                          </a:solidFill>
                          <a:latin typeface="Calibri" panose="020F0502020204030204"/>
                          <a:ea typeface=""/>
                          <a:cs typeface=""/>
                        </a:defRPr>
                      </a:lvl2pPr>
                      <a:lvl3pPr marL="914400" algn="l" defTabSz="457200" rtl="0" eaLnBrk="1" latinLnBrk="0" hangingPunct="1">
                        <a:defRPr sz="1800" kern="1200">
                          <a:solidFill>
                            <a:schemeClr val="dk1"/>
                          </a:solidFill>
                          <a:latin typeface="Calibri" panose="020F0502020204030204"/>
                          <a:ea typeface=""/>
                          <a:cs typeface=""/>
                        </a:defRPr>
                      </a:lvl3pPr>
                      <a:lvl4pPr marL="1371600" algn="l" defTabSz="457200" rtl="0" eaLnBrk="1" latinLnBrk="0" hangingPunct="1">
                        <a:defRPr sz="1800" kern="1200">
                          <a:solidFill>
                            <a:schemeClr val="dk1"/>
                          </a:solidFill>
                          <a:latin typeface="Calibri" panose="020F0502020204030204"/>
                          <a:ea typeface=""/>
                          <a:cs typeface=""/>
                        </a:defRPr>
                      </a:lvl4pPr>
                      <a:lvl5pPr marL="1828800" algn="l" defTabSz="457200" rtl="0" eaLnBrk="1" latinLnBrk="0" hangingPunct="1">
                        <a:defRPr sz="1800" kern="1200">
                          <a:solidFill>
                            <a:schemeClr val="dk1"/>
                          </a:solidFill>
                          <a:latin typeface="Calibri" panose="020F0502020204030204"/>
                          <a:ea typeface=""/>
                          <a:cs typeface=""/>
                        </a:defRPr>
                      </a:lvl5pPr>
                      <a:lvl6pPr marL="2286000" algn="l" defTabSz="457200" rtl="0" eaLnBrk="1" latinLnBrk="0" hangingPunct="1">
                        <a:defRPr sz="1800" kern="1200">
                          <a:solidFill>
                            <a:schemeClr val="dk1"/>
                          </a:solidFill>
                          <a:latin typeface="Calibri" panose="020F0502020204030204"/>
                          <a:ea typeface=""/>
                          <a:cs typeface=""/>
                        </a:defRPr>
                      </a:lvl6pPr>
                      <a:lvl7pPr marL="2743200" algn="l" defTabSz="457200" rtl="0" eaLnBrk="1" latinLnBrk="0" hangingPunct="1">
                        <a:defRPr sz="1800" kern="1200">
                          <a:solidFill>
                            <a:schemeClr val="dk1"/>
                          </a:solidFill>
                          <a:latin typeface="Calibri" panose="020F0502020204030204"/>
                          <a:ea typeface=""/>
                          <a:cs typeface=""/>
                        </a:defRPr>
                      </a:lvl7pPr>
                      <a:lvl8pPr marL="3200400" algn="l" defTabSz="457200" rtl="0" eaLnBrk="1" latinLnBrk="0" hangingPunct="1">
                        <a:defRPr sz="1800" kern="1200">
                          <a:solidFill>
                            <a:schemeClr val="dk1"/>
                          </a:solidFill>
                          <a:latin typeface="Calibri" panose="020F0502020204030204"/>
                          <a:ea typeface=""/>
                          <a:cs typeface=""/>
                        </a:defRPr>
                      </a:lvl8pPr>
                      <a:lvl9pPr marL="3657600" algn="l" defTabSz="457200" rtl="0" eaLnBrk="1" latinLnBrk="0" hangingPunct="1">
                        <a:defRPr sz="1800" kern="1200">
                          <a:solidFill>
                            <a:schemeClr val="dk1"/>
                          </a:solidFill>
                          <a:latin typeface="Calibri" panose="020F0502020204030204"/>
                          <a:ea typeface=""/>
                          <a:cs typeface=""/>
                        </a:defRPr>
                      </a:lvl9pPr>
                    </a:lstStyle>
                    <a:p>
                      <a:pPr algn="ctr"/>
                      <a:r>
                        <a:rPr lang="en-US" sz="2000" b="0" i="0" dirty="0">
                          <a:latin typeface="Helvetica Neue" charset="0"/>
                          <a:ea typeface="Helvetica Neue" charset="0"/>
                          <a:cs typeface="Helvetica Neue" charset="0"/>
                        </a:rPr>
                        <a:t>Pipeline</a:t>
                      </a: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chemeClr val="bg1">
                        <a:lumMod val="85000"/>
                      </a:schemeClr>
                    </a:solidFill>
                  </a:tcPr>
                </a:tc>
                <a:tc>
                  <a:txBody>
                    <a:bodyPr/>
                    <a:lstStyle>
                      <a:lvl1pPr marL="0" algn="l" defTabSz="457200" rtl="0" eaLnBrk="1" latinLnBrk="0" hangingPunct="1">
                        <a:defRPr sz="1800" kern="1200">
                          <a:solidFill>
                            <a:schemeClr val="dk1"/>
                          </a:solidFill>
                          <a:latin typeface="Calibri" panose="020F0502020204030204"/>
                          <a:ea typeface=""/>
                          <a:cs typeface=""/>
                        </a:defRPr>
                      </a:lvl1pPr>
                      <a:lvl2pPr marL="457200" algn="l" defTabSz="457200" rtl="0" eaLnBrk="1" latinLnBrk="0" hangingPunct="1">
                        <a:defRPr sz="1800" kern="1200">
                          <a:solidFill>
                            <a:schemeClr val="dk1"/>
                          </a:solidFill>
                          <a:latin typeface="Calibri" panose="020F0502020204030204"/>
                          <a:ea typeface=""/>
                          <a:cs typeface=""/>
                        </a:defRPr>
                      </a:lvl2pPr>
                      <a:lvl3pPr marL="914400" algn="l" defTabSz="457200" rtl="0" eaLnBrk="1" latinLnBrk="0" hangingPunct="1">
                        <a:defRPr sz="1800" kern="1200">
                          <a:solidFill>
                            <a:schemeClr val="dk1"/>
                          </a:solidFill>
                          <a:latin typeface="Calibri" panose="020F0502020204030204"/>
                          <a:ea typeface=""/>
                          <a:cs typeface=""/>
                        </a:defRPr>
                      </a:lvl3pPr>
                      <a:lvl4pPr marL="1371600" algn="l" defTabSz="457200" rtl="0" eaLnBrk="1" latinLnBrk="0" hangingPunct="1">
                        <a:defRPr sz="1800" kern="1200">
                          <a:solidFill>
                            <a:schemeClr val="dk1"/>
                          </a:solidFill>
                          <a:latin typeface="Calibri" panose="020F0502020204030204"/>
                          <a:ea typeface=""/>
                          <a:cs typeface=""/>
                        </a:defRPr>
                      </a:lvl4pPr>
                      <a:lvl5pPr marL="1828800" algn="l" defTabSz="457200" rtl="0" eaLnBrk="1" latinLnBrk="0" hangingPunct="1">
                        <a:defRPr sz="1800" kern="1200">
                          <a:solidFill>
                            <a:schemeClr val="dk1"/>
                          </a:solidFill>
                          <a:latin typeface="Calibri" panose="020F0502020204030204"/>
                          <a:ea typeface=""/>
                          <a:cs typeface=""/>
                        </a:defRPr>
                      </a:lvl5pPr>
                      <a:lvl6pPr marL="2286000" algn="l" defTabSz="457200" rtl="0" eaLnBrk="1" latinLnBrk="0" hangingPunct="1">
                        <a:defRPr sz="1800" kern="1200">
                          <a:solidFill>
                            <a:schemeClr val="dk1"/>
                          </a:solidFill>
                          <a:latin typeface="Calibri" panose="020F0502020204030204"/>
                          <a:ea typeface=""/>
                          <a:cs typeface=""/>
                        </a:defRPr>
                      </a:lvl6pPr>
                      <a:lvl7pPr marL="2743200" algn="l" defTabSz="457200" rtl="0" eaLnBrk="1" latinLnBrk="0" hangingPunct="1">
                        <a:defRPr sz="1800" kern="1200">
                          <a:solidFill>
                            <a:schemeClr val="dk1"/>
                          </a:solidFill>
                          <a:latin typeface="Calibri" panose="020F0502020204030204"/>
                          <a:ea typeface=""/>
                          <a:cs typeface=""/>
                        </a:defRPr>
                      </a:lvl7pPr>
                      <a:lvl8pPr marL="3200400" algn="l" defTabSz="457200" rtl="0" eaLnBrk="1" latinLnBrk="0" hangingPunct="1">
                        <a:defRPr sz="1800" kern="1200">
                          <a:solidFill>
                            <a:schemeClr val="dk1"/>
                          </a:solidFill>
                          <a:latin typeface="Calibri" panose="020F0502020204030204"/>
                          <a:ea typeface=""/>
                          <a:cs typeface=""/>
                        </a:defRPr>
                      </a:lvl8pPr>
                      <a:lvl9pPr marL="3657600" algn="l" defTabSz="457200" rtl="0" eaLnBrk="1" latinLnBrk="0" hangingPunct="1">
                        <a:defRPr sz="1800" kern="1200">
                          <a:solidFill>
                            <a:schemeClr val="dk1"/>
                          </a:solidFill>
                          <a:latin typeface="Calibri" panose="020F0502020204030204"/>
                          <a:ea typeface=""/>
                          <a:cs typeface=""/>
                        </a:defRPr>
                      </a:lvl9pPr>
                    </a:lstStyle>
                    <a:p>
                      <a:pPr algn="ctr"/>
                      <a:r>
                        <a:rPr lang="en-US" sz="2000" b="0" i="0" dirty="0">
                          <a:latin typeface="Helvetica Neue" charset="0"/>
                          <a:ea typeface="Helvetica Neue" charset="0"/>
                          <a:cs typeface="Helvetica Neue" charset="0"/>
                        </a:rPr>
                        <a:t>Pipeline</a:t>
                      </a: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2639268029"/>
                  </a:ext>
                </a:extLst>
              </a:tr>
              <a:tr h="910494">
                <a:tc>
                  <a:txBody>
                    <a:bodyPr/>
                    <a:lstStyle>
                      <a:lvl1pPr marL="0" algn="l" defTabSz="457200" rtl="0" eaLnBrk="1" latinLnBrk="0" hangingPunct="1">
                        <a:defRPr sz="1800" kern="1200">
                          <a:solidFill>
                            <a:schemeClr val="dk1"/>
                          </a:solidFill>
                          <a:latin typeface="Calibri" panose="020F0502020204030204"/>
                          <a:ea typeface=""/>
                          <a:cs typeface=""/>
                        </a:defRPr>
                      </a:lvl1pPr>
                      <a:lvl2pPr marL="457200" algn="l" defTabSz="457200" rtl="0" eaLnBrk="1" latinLnBrk="0" hangingPunct="1">
                        <a:defRPr sz="1800" kern="1200">
                          <a:solidFill>
                            <a:schemeClr val="dk1"/>
                          </a:solidFill>
                          <a:latin typeface="Calibri" panose="020F0502020204030204"/>
                          <a:ea typeface=""/>
                          <a:cs typeface=""/>
                        </a:defRPr>
                      </a:lvl2pPr>
                      <a:lvl3pPr marL="914400" algn="l" defTabSz="457200" rtl="0" eaLnBrk="1" latinLnBrk="0" hangingPunct="1">
                        <a:defRPr sz="1800" kern="1200">
                          <a:solidFill>
                            <a:schemeClr val="dk1"/>
                          </a:solidFill>
                          <a:latin typeface="Calibri" panose="020F0502020204030204"/>
                          <a:ea typeface=""/>
                          <a:cs typeface=""/>
                        </a:defRPr>
                      </a:lvl3pPr>
                      <a:lvl4pPr marL="1371600" algn="l" defTabSz="457200" rtl="0" eaLnBrk="1" latinLnBrk="0" hangingPunct="1">
                        <a:defRPr sz="1800" kern="1200">
                          <a:solidFill>
                            <a:schemeClr val="dk1"/>
                          </a:solidFill>
                          <a:latin typeface="Calibri" panose="020F0502020204030204"/>
                          <a:ea typeface=""/>
                          <a:cs typeface=""/>
                        </a:defRPr>
                      </a:lvl4pPr>
                      <a:lvl5pPr marL="1828800" algn="l" defTabSz="457200" rtl="0" eaLnBrk="1" latinLnBrk="0" hangingPunct="1">
                        <a:defRPr sz="1800" kern="1200">
                          <a:solidFill>
                            <a:schemeClr val="dk1"/>
                          </a:solidFill>
                          <a:latin typeface="Calibri" panose="020F0502020204030204"/>
                          <a:ea typeface=""/>
                          <a:cs typeface=""/>
                        </a:defRPr>
                      </a:lvl5pPr>
                      <a:lvl6pPr marL="2286000" algn="l" defTabSz="457200" rtl="0" eaLnBrk="1" latinLnBrk="0" hangingPunct="1">
                        <a:defRPr sz="1800" kern="1200">
                          <a:solidFill>
                            <a:schemeClr val="dk1"/>
                          </a:solidFill>
                          <a:latin typeface="Calibri" panose="020F0502020204030204"/>
                          <a:ea typeface=""/>
                          <a:cs typeface=""/>
                        </a:defRPr>
                      </a:lvl6pPr>
                      <a:lvl7pPr marL="2743200" algn="l" defTabSz="457200" rtl="0" eaLnBrk="1" latinLnBrk="0" hangingPunct="1">
                        <a:defRPr sz="1800" kern="1200">
                          <a:solidFill>
                            <a:schemeClr val="dk1"/>
                          </a:solidFill>
                          <a:latin typeface="Calibri" panose="020F0502020204030204"/>
                          <a:ea typeface=""/>
                          <a:cs typeface=""/>
                        </a:defRPr>
                      </a:lvl7pPr>
                      <a:lvl8pPr marL="3200400" algn="l" defTabSz="457200" rtl="0" eaLnBrk="1" latinLnBrk="0" hangingPunct="1">
                        <a:defRPr sz="1800" kern="1200">
                          <a:solidFill>
                            <a:schemeClr val="dk1"/>
                          </a:solidFill>
                          <a:latin typeface="Calibri" panose="020F0502020204030204"/>
                          <a:ea typeface=""/>
                          <a:cs typeface=""/>
                        </a:defRPr>
                      </a:lvl8pPr>
                      <a:lvl9pPr marL="3657600" algn="l" defTabSz="457200" rtl="0" eaLnBrk="1" latinLnBrk="0" hangingPunct="1">
                        <a:defRPr sz="1800" kern="1200">
                          <a:solidFill>
                            <a:schemeClr val="dk1"/>
                          </a:solidFill>
                          <a:latin typeface="Calibri" panose="020F0502020204030204"/>
                          <a:ea typeface=""/>
                          <a:cs typeface=""/>
                        </a:defRPr>
                      </a:lvl9pPr>
                    </a:lstStyle>
                    <a:p>
                      <a:pPr algn="r"/>
                      <a:r>
                        <a:rPr lang="en-US" sz="2000" b="0" i="0" baseline="0" dirty="0">
                          <a:latin typeface="Helvetica Neue" charset="0"/>
                          <a:ea typeface="Helvetica Neue" charset="0"/>
                          <a:cs typeface="Helvetica Neue" charset="0"/>
                        </a:rPr>
                        <a:t>Processing Unit</a:t>
                      </a:r>
                      <a:endParaRPr lang="en-US" sz="2000" b="0" i="0" dirty="0">
                        <a:latin typeface="Helvetica Neue" charset="0"/>
                        <a:ea typeface="Helvetica Neue" charset="0"/>
                        <a:cs typeface="Helvetica Neue" charset="0"/>
                      </a:endParaRP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alibri" panose="020F0502020204030204"/>
                          <a:ea typeface=""/>
                          <a:cs typeface=""/>
                        </a:defRPr>
                      </a:lvl1pPr>
                      <a:lvl2pPr marL="457200" algn="l" defTabSz="457200" rtl="0" eaLnBrk="1" latinLnBrk="0" hangingPunct="1">
                        <a:defRPr sz="1800" kern="1200">
                          <a:solidFill>
                            <a:schemeClr val="dk1"/>
                          </a:solidFill>
                          <a:latin typeface="Calibri" panose="020F0502020204030204"/>
                          <a:ea typeface=""/>
                          <a:cs typeface=""/>
                        </a:defRPr>
                      </a:lvl2pPr>
                      <a:lvl3pPr marL="914400" algn="l" defTabSz="457200" rtl="0" eaLnBrk="1" latinLnBrk="0" hangingPunct="1">
                        <a:defRPr sz="1800" kern="1200">
                          <a:solidFill>
                            <a:schemeClr val="dk1"/>
                          </a:solidFill>
                          <a:latin typeface="Calibri" panose="020F0502020204030204"/>
                          <a:ea typeface=""/>
                          <a:cs typeface=""/>
                        </a:defRPr>
                      </a:lvl3pPr>
                      <a:lvl4pPr marL="1371600" algn="l" defTabSz="457200" rtl="0" eaLnBrk="1" latinLnBrk="0" hangingPunct="1">
                        <a:defRPr sz="1800" kern="1200">
                          <a:solidFill>
                            <a:schemeClr val="dk1"/>
                          </a:solidFill>
                          <a:latin typeface="Calibri" panose="020F0502020204030204"/>
                          <a:ea typeface=""/>
                          <a:cs typeface=""/>
                        </a:defRPr>
                      </a:lvl4pPr>
                      <a:lvl5pPr marL="1828800" algn="l" defTabSz="457200" rtl="0" eaLnBrk="1" latinLnBrk="0" hangingPunct="1">
                        <a:defRPr sz="1800" kern="1200">
                          <a:solidFill>
                            <a:schemeClr val="dk1"/>
                          </a:solidFill>
                          <a:latin typeface="Calibri" panose="020F0502020204030204"/>
                          <a:ea typeface=""/>
                          <a:cs typeface=""/>
                        </a:defRPr>
                      </a:lvl5pPr>
                      <a:lvl6pPr marL="2286000" algn="l" defTabSz="457200" rtl="0" eaLnBrk="1" latinLnBrk="0" hangingPunct="1">
                        <a:defRPr sz="1800" kern="1200">
                          <a:solidFill>
                            <a:schemeClr val="dk1"/>
                          </a:solidFill>
                          <a:latin typeface="Calibri" panose="020F0502020204030204"/>
                          <a:ea typeface=""/>
                          <a:cs typeface=""/>
                        </a:defRPr>
                      </a:lvl6pPr>
                      <a:lvl7pPr marL="2743200" algn="l" defTabSz="457200" rtl="0" eaLnBrk="1" latinLnBrk="0" hangingPunct="1">
                        <a:defRPr sz="1800" kern="1200">
                          <a:solidFill>
                            <a:schemeClr val="dk1"/>
                          </a:solidFill>
                          <a:latin typeface="Calibri" panose="020F0502020204030204"/>
                          <a:ea typeface=""/>
                          <a:cs typeface=""/>
                        </a:defRPr>
                      </a:lvl7pPr>
                      <a:lvl8pPr marL="3200400" algn="l" defTabSz="457200" rtl="0" eaLnBrk="1" latinLnBrk="0" hangingPunct="1">
                        <a:defRPr sz="1800" kern="1200">
                          <a:solidFill>
                            <a:schemeClr val="dk1"/>
                          </a:solidFill>
                          <a:latin typeface="Calibri" panose="020F0502020204030204"/>
                          <a:ea typeface=""/>
                          <a:cs typeface=""/>
                        </a:defRPr>
                      </a:lvl8pPr>
                      <a:lvl9pPr marL="3657600" algn="l" defTabSz="457200" rtl="0" eaLnBrk="1" latinLnBrk="0" hangingPunct="1">
                        <a:defRPr sz="1800" kern="1200">
                          <a:solidFill>
                            <a:schemeClr val="dk1"/>
                          </a:solidFill>
                          <a:latin typeface="Calibri" panose="020F0502020204030204"/>
                          <a:ea typeface=""/>
                          <a:cs typeface=""/>
                        </a:defRPr>
                      </a:lvl9pPr>
                    </a:lstStyle>
                    <a:p>
                      <a:pPr algn="ctr"/>
                      <a:r>
                        <a:rPr lang="en-US" sz="2000" b="0" i="0" dirty="0">
                          <a:solidFill>
                            <a:srgbClr val="C00000"/>
                          </a:solidFill>
                          <a:latin typeface="Helvetica Neue" charset="0"/>
                          <a:ea typeface="Helvetica Neue" charset="0"/>
                          <a:cs typeface="Helvetica Neue" charset="0"/>
                        </a:rPr>
                        <a:t>Operators</a:t>
                      </a: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chemeClr val="bg1">
                        <a:lumMod val="85000"/>
                      </a:schemeClr>
                    </a:solidFill>
                  </a:tcPr>
                </a:tc>
                <a:tc>
                  <a:txBody>
                    <a:bodyPr/>
                    <a:lstStyle>
                      <a:lvl1pPr marL="0" algn="l" defTabSz="457200" rtl="0" eaLnBrk="1" latinLnBrk="0" hangingPunct="1">
                        <a:defRPr sz="1800" kern="1200">
                          <a:solidFill>
                            <a:schemeClr val="dk1"/>
                          </a:solidFill>
                          <a:latin typeface="Calibri" panose="020F0502020204030204"/>
                          <a:ea typeface=""/>
                          <a:cs typeface=""/>
                        </a:defRPr>
                      </a:lvl1pPr>
                      <a:lvl2pPr marL="457200" algn="l" defTabSz="457200" rtl="0" eaLnBrk="1" latinLnBrk="0" hangingPunct="1">
                        <a:defRPr sz="1800" kern="1200">
                          <a:solidFill>
                            <a:schemeClr val="dk1"/>
                          </a:solidFill>
                          <a:latin typeface="Calibri" panose="020F0502020204030204"/>
                          <a:ea typeface=""/>
                          <a:cs typeface=""/>
                        </a:defRPr>
                      </a:lvl2pPr>
                      <a:lvl3pPr marL="914400" algn="l" defTabSz="457200" rtl="0" eaLnBrk="1" latinLnBrk="0" hangingPunct="1">
                        <a:defRPr sz="1800" kern="1200">
                          <a:solidFill>
                            <a:schemeClr val="dk1"/>
                          </a:solidFill>
                          <a:latin typeface="Calibri" panose="020F0502020204030204"/>
                          <a:ea typeface=""/>
                          <a:cs typeface=""/>
                        </a:defRPr>
                      </a:lvl3pPr>
                      <a:lvl4pPr marL="1371600" algn="l" defTabSz="457200" rtl="0" eaLnBrk="1" latinLnBrk="0" hangingPunct="1">
                        <a:defRPr sz="1800" kern="1200">
                          <a:solidFill>
                            <a:schemeClr val="dk1"/>
                          </a:solidFill>
                          <a:latin typeface="Calibri" panose="020F0502020204030204"/>
                          <a:ea typeface=""/>
                          <a:cs typeface=""/>
                        </a:defRPr>
                      </a:lvl4pPr>
                      <a:lvl5pPr marL="1828800" algn="l" defTabSz="457200" rtl="0" eaLnBrk="1" latinLnBrk="0" hangingPunct="1">
                        <a:defRPr sz="1800" kern="1200">
                          <a:solidFill>
                            <a:schemeClr val="dk1"/>
                          </a:solidFill>
                          <a:latin typeface="Calibri" panose="020F0502020204030204"/>
                          <a:ea typeface=""/>
                          <a:cs typeface=""/>
                        </a:defRPr>
                      </a:lvl5pPr>
                      <a:lvl6pPr marL="2286000" algn="l" defTabSz="457200" rtl="0" eaLnBrk="1" latinLnBrk="0" hangingPunct="1">
                        <a:defRPr sz="1800" kern="1200">
                          <a:solidFill>
                            <a:schemeClr val="dk1"/>
                          </a:solidFill>
                          <a:latin typeface="Calibri" panose="020F0502020204030204"/>
                          <a:ea typeface=""/>
                          <a:cs typeface=""/>
                        </a:defRPr>
                      </a:lvl6pPr>
                      <a:lvl7pPr marL="2743200" algn="l" defTabSz="457200" rtl="0" eaLnBrk="1" latinLnBrk="0" hangingPunct="1">
                        <a:defRPr sz="1800" kern="1200">
                          <a:solidFill>
                            <a:schemeClr val="dk1"/>
                          </a:solidFill>
                          <a:latin typeface="Calibri" panose="020F0502020204030204"/>
                          <a:ea typeface=""/>
                          <a:cs typeface=""/>
                        </a:defRPr>
                      </a:lvl7pPr>
                      <a:lvl8pPr marL="3200400" algn="l" defTabSz="457200" rtl="0" eaLnBrk="1" latinLnBrk="0" hangingPunct="1">
                        <a:defRPr sz="1800" kern="1200">
                          <a:solidFill>
                            <a:schemeClr val="dk1"/>
                          </a:solidFill>
                          <a:latin typeface="Calibri" panose="020F0502020204030204"/>
                          <a:ea typeface=""/>
                          <a:cs typeface=""/>
                        </a:defRPr>
                      </a:lvl8pPr>
                      <a:lvl9pPr marL="3657600" algn="l" defTabSz="457200" rtl="0" eaLnBrk="1" latinLnBrk="0" hangingPunct="1">
                        <a:defRPr sz="1800" kern="1200">
                          <a:solidFill>
                            <a:schemeClr val="dk1"/>
                          </a:solidFill>
                          <a:latin typeface="Calibri" panose="020F0502020204030204"/>
                          <a:ea typeface=""/>
                          <a:cs typeface=""/>
                        </a:defRPr>
                      </a:lvl9pPr>
                    </a:lstStyle>
                    <a:p>
                      <a:pPr algn="ctr"/>
                      <a:r>
                        <a:rPr lang="en-US" sz="2000" b="0" i="0" dirty="0">
                          <a:solidFill>
                            <a:srgbClr val="C00000"/>
                          </a:solidFill>
                          <a:latin typeface="Helvetica Neue" charset="0"/>
                          <a:ea typeface="Helvetica Neue" charset="0"/>
                          <a:cs typeface="Helvetica Neue" charset="0"/>
                        </a:rPr>
                        <a:t>Match-Action </a:t>
                      </a:r>
                    </a:p>
                    <a:p>
                      <a:pPr algn="ctr"/>
                      <a:r>
                        <a:rPr lang="en-US" sz="2000" b="0" i="0" dirty="0">
                          <a:solidFill>
                            <a:srgbClr val="C00000"/>
                          </a:solidFill>
                          <a:latin typeface="Helvetica Neue" charset="0"/>
                          <a:ea typeface="Helvetica Neue" charset="0"/>
                          <a:cs typeface="Helvetica Neue" charset="0"/>
                        </a:rPr>
                        <a:t>Tables</a:t>
                      </a: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0002"/>
                  </a:ext>
                </a:extLst>
              </a:tr>
              <a:tr h="910494">
                <a:tc>
                  <a:txBody>
                    <a:bodyPr/>
                    <a:lstStyle>
                      <a:lvl1pPr marL="0" algn="l" defTabSz="457200" rtl="0" eaLnBrk="1" latinLnBrk="0" hangingPunct="1">
                        <a:defRPr sz="1800" kern="1200">
                          <a:solidFill>
                            <a:schemeClr val="dk1"/>
                          </a:solidFill>
                          <a:latin typeface="Calibri" panose="020F0502020204030204"/>
                          <a:ea typeface=""/>
                          <a:cs typeface=""/>
                        </a:defRPr>
                      </a:lvl1pPr>
                      <a:lvl2pPr marL="457200" algn="l" defTabSz="457200" rtl="0" eaLnBrk="1" latinLnBrk="0" hangingPunct="1">
                        <a:defRPr sz="1800" kern="1200">
                          <a:solidFill>
                            <a:schemeClr val="dk1"/>
                          </a:solidFill>
                          <a:latin typeface="Calibri" panose="020F0502020204030204"/>
                          <a:ea typeface=""/>
                          <a:cs typeface=""/>
                        </a:defRPr>
                      </a:lvl2pPr>
                      <a:lvl3pPr marL="914400" algn="l" defTabSz="457200" rtl="0" eaLnBrk="1" latinLnBrk="0" hangingPunct="1">
                        <a:defRPr sz="1800" kern="1200">
                          <a:solidFill>
                            <a:schemeClr val="dk1"/>
                          </a:solidFill>
                          <a:latin typeface="Calibri" panose="020F0502020204030204"/>
                          <a:ea typeface=""/>
                          <a:cs typeface=""/>
                        </a:defRPr>
                      </a:lvl3pPr>
                      <a:lvl4pPr marL="1371600" algn="l" defTabSz="457200" rtl="0" eaLnBrk="1" latinLnBrk="0" hangingPunct="1">
                        <a:defRPr sz="1800" kern="1200">
                          <a:solidFill>
                            <a:schemeClr val="dk1"/>
                          </a:solidFill>
                          <a:latin typeface="Calibri" panose="020F0502020204030204"/>
                          <a:ea typeface=""/>
                          <a:cs typeface=""/>
                        </a:defRPr>
                      </a:lvl4pPr>
                      <a:lvl5pPr marL="1828800" algn="l" defTabSz="457200" rtl="0" eaLnBrk="1" latinLnBrk="0" hangingPunct="1">
                        <a:defRPr sz="1800" kern="1200">
                          <a:solidFill>
                            <a:schemeClr val="dk1"/>
                          </a:solidFill>
                          <a:latin typeface="Calibri" panose="020F0502020204030204"/>
                          <a:ea typeface=""/>
                          <a:cs typeface=""/>
                        </a:defRPr>
                      </a:lvl5pPr>
                      <a:lvl6pPr marL="2286000" algn="l" defTabSz="457200" rtl="0" eaLnBrk="1" latinLnBrk="0" hangingPunct="1">
                        <a:defRPr sz="1800" kern="1200">
                          <a:solidFill>
                            <a:schemeClr val="dk1"/>
                          </a:solidFill>
                          <a:latin typeface="Calibri" panose="020F0502020204030204"/>
                          <a:ea typeface=""/>
                          <a:cs typeface=""/>
                        </a:defRPr>
                      </a:lvl6pPr>
                      <a:lvl7pPr marL="2743200" algn="l" defTabSz="457200" rtl="0" eaLnBrk="1" latinLnBrk="0" hangingPunct="1">
                        <a:defRPr sz="1800" kern="1200">
                          <a:solidFill>
                            <a:schemeClr val="dk1"/>
                          </a:solidFill>
                          <a:latin typeface="Calibri" panose="020F0502020204030204"/>
                          <a:ea typeface=""/>
                          <a:cs typeface=""/>
                        </a:defRPr>
                      </a:lvl7pPr>
                      <a:lvl8pPr marL="3200400" algn="l" defTabSz="457200" rtl="0" eaLnBrk="1" latinLnBrk="0" hangingPunct="1">
                        <a:defRPr sz="1800" kern="1200">
                          <a:solidFill>
                            <a:schemeClr val="dk1"/>
                          </a:solidFill>
                          <a:latin typeface="Calibri" panose="020F0502020204030204"/>
                          <a:ea typeface=""/>
                          <a:cs typeface=""/>
                        </a:defRPr>
                      </a:lvl8pPr>
                      <a:lvl9pPr marL="3657600" algn="l" defTabSz="457200" rtl="0" eaLnBrk="1" latinLnBrk="0" hangingPunct="1">
                        <a:defRPr sz="1800" kern="1200">
                          <a:solidFill>
                            <a:schemeClr val="dk1"/>
                          </a:solidFill>
                          <a:latin typeface="Calibri" panose="020F0502020204030204"/>
                          <a:ea typeface=""/>
                          <a:cs typeface=""/>
                        </a:defRPr>
                      </a:lvl9pPr>
                    </a:lstStyle>
                    <a:p>
                      <a:pPr algn="r"/>
                      <a:r>
                        <a:rPr lang="en-US" sz="2000" b="0" i="0" dirty="0">
                          <a:latin typeface="Helvetica Neue" charset="0"/>
                          <a:ea typeface="Helvetica Neue" charset="0"/>
                          <a:cs typeface="Helvetica Neue" charset="0"/>
                        </a:rPr>
                        <a:t>Structured</a:t>
                      </a:r>
                      <a:r>
                        <a:rPr lang="en-US" sz="2000" b="0" i="0" baseline="0" dirty="0">
                          <a:latin typeface="Helvetica Neue" charset="0"/>
                          <a:ea typeface="Helvetica Neue" charset="0"/>
                          <a:cs typeface="Helvetica Neue" charset="0"/>
                        </a:rPr>
                        <a:t> Data</a:t>
                      </a:r>
                      <a:endParaRPr lang="en-US" sz="2000" b="0" i="0" dirty="0">
                        <a:latin typeface="Helvetica Neue" charset="0"/>
                        <a:ea typeface="Helvetica Neue" charset="0"/>
                        <a:cs typeface="Helvetica Neue" charset="0"/>
                      </a:endParaRP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alibri" panose="020F0502020204030204"/>
                          <a:ea typeface=""/>
                          <a:cs typeface=""/>
                        </a:defRPr>
                      </a:lvl1pPr>
                      <a:lvl2pPr marL="457200" algn="l" defTabSz="457200" rtl="0" eaLnBrk="1" latinLnBrk="0" hangingPunct="1">
                        <a:defRPr sz="1800" kern="1200">
                          <a:solidFill>
                            <a:schemeClr val="dk1"/>
                          </a:solidFill>
                          <a:latin typeface="Calibri" panose="020F0502020204030204"/>
                          <a:ea typeface=""/>
                          <a:cs typeface=""/>
                        </a:defRPr>
                      </a:lvl2pPr>
                      <a:lvl3pPr marL="914400" algn="l" defTabSz="457200" rtl="0" eaLnBrk="1" latinLnBrk="0" hangingPunct="1">
                        <a:defRPr sz="1800" kern="1200">
                          <a:solidFill>
                            <a:schemeClr val="dk1"/>
                          </a:solidFill>
                          <a:latin typeface="Calibri" panose="020F0502020204030204"/>
                          <a:ea typeface=""/>
                          <a:cs typeface=""/>
                        </a:defRPr>
                      </a:lvl3pPr>
                      <a:lvl4pPr marL="1371600" algn="l" defTabSz="457200" rtl="0" eaLnBrk="1" latinLnBrk="0" hangingPunct="1">
                        <a:defRPr sz="1800" kern="1200">
                          <a:solidFill>
                            <a:schemeClr val="dk1"/>
                          </a:solidFill>
                          <a:latin typeface="Calibri" panose="020F0502020204030204"/>
                          <a:ea typeface=""/>
                          <a:cs typeface=""/>
                        </a:defRPr>
                      </a:lvl4pPr>
                      <a:lvl5pPr marL="1828800" algn="l" defTabSz="457200" rtl="0" eaLnBrk="1" latinLnBrk="0" hangingPunct="1">
                        <a:defRPr sz="1800" kern="1200">
                          <a:solidFill>
                            <a:schemeClr val="dk1"/>
                          </a:solidFill>
                          <a:latin typeface="Calibri" panose="020F0502020204030204"/>
                          <a:ea typeface=""/>
                          <a:cs typeface=""/>
                        </a:defRPr>
                      </a:lvl5pPr>
                      <a:lvl6pPr marL="2286000" algn="l" defTabSz="457200" rtl="0" eaLnBrk="1" latinLnBrk="0" hangingPunct="1">
                        <a:defRPr sz="1800" kern="1200">
                          <a:solidFill>
                            <a:schemeClr val="dk1"/>
                          </a:solidFill>
                          <a:latin typeface="Calibri" panose="020F0502020204030204"/>
                          <a:ea typeface=""/>
                          <a:cs typeface=""/>
                        </a:defRPr>
                      </a:lvl6pPr>
                      <a:lvl7pPr marL="2743200" algn="l" defTabSz="457200" rtl="0" eaLnBrk="1" latinLnBrk="0" hangingPunct="1">
                        <a:defRPr sz="1800" kern="1200">
                          <a:solidFill>
                            <a:schemeClr val="dk1"/>
                          </a:solidFill>
                          <a:latin typeface="Calibri" panose="020F0502020204030204"/>
                          <a:ea typeface=""/>
                          <a:cs typeface=""/>
                        </a:defRPr>
                      </a:lvl7pPr>
                      <a:lvl8pPr marL="3200400" algn="l" defTabSz="457200" rtl="0" eaLnBrk="1" latinLnBrk="0" hangingPunct="1">
                        <a:defRPr sz="1800" kern="1200">
                          <a:solidFill>
                            <a:schemeClr val="dk1"/>
                          </a:solidFill>
                          <a:latin typeface="Calibri" panose="020F0502020204030204"/>
                          <a:ea typeface=""/>
                          <a:cs typeface=""/>
                        </a:defRPr>
                      </a:lvl8pPr>
                      <a:lvl9pPr marL="3657600" algn="l" defTabSz="457200" rtl="0" eaLnBrk="1" latinLnBrk="0" hangingPunct="1">
                        <a:defRPr sz="1800" kern="1200">
                          <a:solidFill>
                            <a:schemeClr val="dk1"/>
                          </a:solidFill>
                          <a:latin typeface="Calibri" panose="020F0502020204030204"/>
                          <a:ea typeface=""/>
                          <a:cs typeface=""/>
                        </a:defRPr>
                      </a:lvl9pPr>
                    </a:lstStyle>
                    <a:p>
                      <a:pPr algn="ctr"/>
                      <a:r>
                        <a:rPr lang="en-US" sz="2000" b="0" i="0" dirty="0">
                          <a:solidFill>
                            <a:srgbClr val="C00000"/>
                          </a:solidFill>
                          <a:latin typeface="Helvetica Neue" charset="0"/>
                          <a:ea typeface="Helvetica Neue" charset="0"/>
                          <a:cs typeface="Helvetica Neue" charset="0"/>
                        </a:rPr>
                        <a:t>Tuples</a:t>
                      </a: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chemeClr val="bg1">
                        <a:lumMod val="85000"/>
                      </a:schemeClr>
                    </a:solidFill>
                  </a:tcPr>
                </a:tc>
                <a:tc>
                  <a:txBody>
                    <a:bodyPr/>
                    <a:lstStyle>
                      <a:lvl1pPr marL="0" algn="l" defTabSz="457200" rtl="0" eaLnBrk="1" latinLnBrk="0" hangingPunct="1">
                        <a:defRPr sz="1800" kern="1200">
                          <a:solidFill>
                            <a:schemeClr val="dk1"/>
                          </a:solidFill>
                          <a:latin typeface="Calibri" panose="020F0502020204030204"/>
                          <a:ea typeface=""/>
                          <a:cs typeface=""/>
                        </a:defRPr>
                      </a:lvl1pPr>
                      <a:lvl2pPr marL="457200" algn="l" defTabSz="457200" rtl="0" eaLnBrk="1" latinLnBrk="0" hangingPunct="1">
                        <a:defRPr sz="1800" kern="1200">
                          <a:solidFill>
                            <a:schemeClr val="dk1"/>
                          </a:solidFill>
                          <a:latin typeface="Calibri" panose="020F0502020204030204"/>
                          <a:ea typeface=""/>
                          <a:cs typeface=""/>
                        </a:defRPr>
                      </a:lvl2pPr>
                      <a:lvl3pPr marL="914400" algn="l" defTabSz="457200" rtl="0" eaLnBrk="1" latinLnBrk="0" hangingPunct="1">
                        <a:defRPr sz="1800" kern="1200">
                          <a:solidFill>
                            <a:schemeClr val="dk1"/>
                          </a:solidFill>
                          <a:latin typeface="Calibri" panose="020F0502020204030204"/>
                          <a:ea typeface=""/>
                          <a:cs typeface=""/>
                        </a:defRPr>
                      </a:lvl3pPr>
                      <a:lvl4pPr marL="1371600" algn="l" defTabSz="457200" rtl="0" eaLnBrk="1" latinLnBrk="0" hangingPunct="1">
                        <a:defRPr sz="1800" kern="1200">
                          <a:solidFill>
                            <a:schemeClr val="dk1"/>
                          </a:solidFill>
                          <a:latin typeface="Calibri" panose="020F0502020204030204"/>
                          <a:ea typeface=""/>
                          <a:cs typeface=""/>
                        </a:defRPr>
                      </a:lvl4pPr>
                      <a:lvl5pPr marL="1828800" algn="l" defTabSz="457200" rtl="0" eaLnBrk="1" latinLnBrk="0" hangingPunct="1">
                        <a:defRPr sz="1800" kern="1200">
                          <a:solidFill>
                            <a:schemeClr val="dk1"/>
                          </a:solidFill>
                          <a:latin typeface="Calibri" panose="020F0502020204030204"/>
                          <a:ea typeface=""/>
                          <a:cs typeface=""/>
                        </a:defRPr>
                      </a:lvl5pPr>
                      <a:lvl6pPr marL="2286000" algn="l" defTabSz="457200" rtl="0" eaLnBrk="1" latinLnBrk="0" hangingPunct="1">
                        <a:defRPr sz="1800" kern="1200">
                          <a:solidFill>
                            <a:schemeClr val="dk1"/>
                          </a:solidFill>
                          <a:latin typeface="Calibri" panose="020F0502020204030204"/>
                          <a:ea typeface=""/>
                          <a:cs typeface=""/>
                        </a:defRPr>
                      </a:lvl6pPr>
                      <a:lvl7pPr marL="2743200" algn="l" defTabSz="457200" rtl="0" eaLnBrk="1" latinLnBrk="0" hangingPunct="1">
                        <a:defRPr sz="1800" kern="1200">
                          <a:solidFill>
                            <a:schemeClr val="dk1"/>
                          </a:solidFill>
                          <a:latin typeface="Calibri" panose="020F0502020204030204"/>
                          <a:ea typeface=""/>
                          <a:cs typeface=""/>
                        </a:defRPr>
                      </a:lvl7pPr>
                      <a:lvl8pPr marL="3200400" algn="l" defTabSz="457200" rtl="0" eaLnBrk="1" latinLnBrk="0" hangingPunct="1">
                        <a:defRPr sz="1800" kern="1200">
                          <a:solidFill>
                            <a:schemeClr val="dk1"/>
                          </a:solidFill>
                          <a:latin typeface="Calibri" panose="020F0502020204030204"/>
                          <a:ea typeface=""/>
                          <a:cs typeface=""/>
                        </a:defRPr>
                      </a:lvl8pPr>
                      <a:lvl9pPr marL="3657600" algn="l" defTabSz="457200" rtl="0" eaLnBrk="1" latinLnBrk="0" hangingPunct="1">
                        <a:defRPr sz="1800" kern="1200">
                          <a:solidFill>
                            <a:schemeClr val="dk1"/>
                          </a:solidFill>
                          <a:latin typeface="Calibri" panose="020F0502020204030204"/>
                          <a:ea typeface=""/>
                          <a:cs typeface=""/>
                        </a:defRPr>
                      </a:lvl9pPr>
                    </a:lstStyle>
                    <a:p>
                      <a:pPr algn="ctr"/>
                      <a:r>
                        <a:rPr lang="en-US" sz="2000" b="0" i="0" dirty="0">
                          <a:solidFill>
                            <a:srgbClr val="C00000"/>
                          </a:solidFill>
                          <a:latin typeface="Helvetica Neue" charset="0"/>
                          <a:ea typeface="Helvetica Neue" charset="0"/>
                          <a:cs typeface="Helvetica Neue" charset="0"/>
                        </a:rPr>
                        <a:t>Packets</a:t>
                      </a: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056502804"/>
                  </a:ext>
                </a:extLst>
              </a:tr>
            </a:tbl>
          </a:graphicData>
        </a:graphic>
      </p:graphicFrame>
      <p:sp>
        <p:nvSpPr>
          <p:cNvPr id="15" name="Rectangle 14"/>
          <p:cNvSpPr/>
          <p:nvPr/>
        </p:nvSpPr>
        <p:spPr>
          <a:xfrm>
            <a:off x="2718016" y="3099972"/>
            <a:ext cx="1723292" cy="77522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16" name="Rectangle 15"/>
          <p:cNvSpPr/>
          <p:nvPr/>
        </p:nvSpPr>
        <p:spPr>
          <a:xfrm>
            <a:off x="5380892" y="3083170"/>
            <a:ext cx="1723292" cy="77522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17" name="Rectangle 16"/>
          <p:cNvSpPr/>
          <p:nvPr/>
        </p:nvSpPr>
        <p:spPr>
          <a:xfrm>
            <a:off x="2718016" y="4011209"/>
            <a:ext cx="1723292" cy="77522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18" name="Rectangle 17"/>
          <p:cNvSpPr/>
          <p:nvPr/>
        </p:nvSpPr>
        <p:spPr>
          <a:xfrm>
            <a:off x="5380892" y="4011209"/>
            <a:ext cx="1723292" cy="77522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Tree>
    <p:extLst>
      <p:ext uri="{BB962C8B-B14F-4D97-AF65-F5344CB8AC3E}">
        <p14:creationId xmlns:p14="http://schemas.microsoft.com/office/powerpoint/2010/main" val="1708158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0" nodeType="clickEffect">
                                  <p:stCondLst>
                                    <p:cond delay="0"/>
                                  </p:stCondLst>
                                  <p:childTnLst>
                                    <p:set>
                                      <p:cBhvr>
                                        <p:cTn id="12" dur="1" fill="hold">
                                          <p:stCondLst>
                                            <p:cond delay="0"/>
                                          </p:stCondLst>
                                        </p:cTn>
                                        <p:tgtEl>
                                          <p:spTgt spid="17"/>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5" grpId="0" animBg="1"/>
      <p:bldP spid="16" grpId="0" animBg="1"/>
      <p:bldP spid="17" grpId="0" animBg="1"/>
      <p:bldP spid="18"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solidFill>
                  <a:schemeClr val="tx1"/>
                </a:solidFill>
                <a:latin typeface="Helvetica Neue Condensed" charset="0"/>
                <a:ea typeface="Helvetica Neue Condensed" charset="0"/>
                <a:cs typeface="Helvetica Neue Condensed" charset="0"/>
              </a:rPr>
              <a:t>Compiling Individual Operators</a:t>
            </a:r>
          </a:p>
        </p:txBody>
      </p:sp>
      <p:sp>
        <p:nvSpPr>
          <p:cNvPr id="3" name="Slide Number Placeholder 2"/>
          <p:cNvSpPr>
            <a:spLocks noGrp="1"/>
          </p:cNvSpPr>
          <p:nvPr>
            <p:ph type="sldNum" sz="quarter" idx="12"/>
          </p:nvPr>
        </p:nvSpPr>
        <p:spPr/>
        <p:txBody>
          <a:bodyPr/>
          <a:lstStyle/>
          <a:p>
            <a:fld id="{4748F3B0-5290-A241-88FF-F03DD1126586}" type="slidenum">
              <a:rPr lang="en-US" smtClean="0"/>
              <a:t>15</a:t>
            </a:fld>
            <a:endParaRPr lang="en-US"/>
          </a:p>
        </p:txBody>
      </p:sp>
      <p:sp>
        <p:nvSpPr>
          <p:cNvPr id="4" name="Rounded Rectangle 3"/>
          <p:cNvSpPr/>
          <p:nvPr/>
        </p:nvSpPr>
        <p:spPr>
          <a:xfrm>
            <a:off x="3560955" y="2518038"/>
            <a:ext cx="2028349" cy="570640"/>
          </a:xfrm>
          <a:prstGeom prst="roundRect">
            <a:avLst/>
          </a:prstGeom>
          <a:solidFill>
            <a:schemeClr val="bg2"/>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Monaco" charset="0"/>
                <a:ea typeface="Monaco" charset="0"/>
                <a:cs typeface="Monaco" charset="0"/>
              </a:rPr>
              <a:t>filter(p)</a:t>
            </a:r>
          </a:p>
        </p:txBody>
      </p:sp>
      <p:sp>
        <p:nvSpPr>
          <p:cNvPr id="5" name="Oval 4"/>
          <p:cNvSpPr/>
          <p:nvPr/>
        </p:nvSpPr>
        <p:spPr>
          <a:xfrm>
            <a:off x="1141281" y="2693630"/>
            <a:ext cx="220006" cy="219456"/>
          </a:xfrm>
          <a:prstGeom prst="ellipse">
            <a:avLst/>
          </a:prstGeom>
          <a:solidFill>
            <a:schemeClr val="bg2">
              <a:lumMod val="50000"/>
            </a:schemeClr>
          </a:solidFill>
          <a:ln>
            <a:solidFill>
              <a:schemeClr val="bg2">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50000"/>
                </a:schemeClr>
              </a:solidFill>
            </a:endParaRPr>
          </a:p>
        </p:txBody>
      </p:sp>
      <p:sp>
        <p:nvSpPr>
          <p:cNvPr id="6" name="Oval 5"/>
          <p:cNvSpPr/>
          <p:nvPr/>
        </p:nvSpPr>
        <p:spPr>
          <a:xfrm>
            <a:off x="1637440" y="2693630"/>
            <a:ext cx="220006" cy="219456"/>
          </a:xfrm>
          <a:prstGeom prst="ellipse">
            <a:avLst/>
          </a:prstGeom>
          <a:solidFill>
            <a:schemeClr val="bg2">
              <a:lumMod val="50000"/>
            </a:schemeClr>
          </a:solidFill>
          <a:ln>
            <a:solidFill>
              <a:schemeClr val="bg2">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50000"/>
                </a:schemeClr>
              </a:solidFill>
            </a:endParaRPr>
          </a:p>
        </p:txBody>
      </p:sp>
      <p:sp>
        <p:nvSpPr>
          <p:cNvPr id="7" name="Oval 6"/>
          <p:cNvSpPr/>
          <p:nvPr/>
        </p:nvSpPr>
        <p:spPr>
          <a:xfrm>
            <a:off x="2133599" y="2693630"/>
            <a:ext cx="220006" cy="219456"/>
          </a:xfrm>
          <a:prstGeom prst="ellipse">
            <a:avLst/>
          </a:prstGeom>
          <a:solidFill>
            <a:schemeClr val="bg2">
              <a:lumMod val="50000"/>
            </a:schemeClr>
          </a:solidFill>
          <a:ln>
            <a:solidFill>
              <a:schemeClr val="bg2">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50000"/>
                </a:schemeClr>
              </a:solidFill>
            </a:endParaRPr>
          </a:p>
        </p:txBody>
      </p:sp>
      <p:sp>
        <p:nvSpPr>
          <p:cNvPr id="8" name="Oval 7"/>
          <p:cNvSpPr/>
          <p:nvPr/>
        </p:nvSpPr>
        <p:spPr>
          <a:xfrm>
            <a:off x="2644656" y="2693630"/>
            <a:ext cx="220006" cy="219456"/>
          </a:xfrm>
          <a:prstGeom prst="ellipse">
            <a:avLst/>
          </a:prstGeom>
          <a:solidFill>
            <a:schemeClr val="bg2">
              <a:lumMod val="50000"/>
            </a:schemeClr>
          </a:solidFill>
          <a:ln>
            <a:solidFill>
              <a:schemeClr val="bg2">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50000"/>
                </a:schemeClr>
              </a:solidFill>
            </a:endParaRPr>
          </a:p>
        </p:txBody>
      </p:sp>
      <p:sp>
        <p:nvSpPr>
          <p:cNvPr id="9" name="Oval 8"/>
          <p:cNvSpPr/>
          <p:nvPr/>
        </p:nvSpPr>
        <p:spPr>
          <a:xfrm>
            <a:off x="3155713" y="2693630"/>
            <a:ext cx="220006" cy="219456"/>
          </a:xfrm>
          <a:prstGeom prst="ellipse">
            <a:avLst/>
          </a:prstGeom>
          <a:solidFill>
            <a:schemeClr val="bg2">
              <a:lumMod val="50000"/>
            </a:schemeClr>
          </a:solidFill>
          <a:ln>
            <a:solidFill>
              <a:schemeClr val="bg2">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50000"/>
                </a:schemeClr>
              </a:solidFill>
            </a:endParaRPr>
          </a:p>
        </p:txBody>
      </p:sp>
      <p:sp>
        <p:nvSpPr>
          <p:cNvPr id="10" name="TextBox 9"/>
          <p:cNvSpPr txBox="1"/>
          <p:nvPr/>
        </p:nvSpPr>
        <p:spPr>
          <a:xfrm>
            <a:off x="901450" y="1394789"/>
            <a:ext cx="3304046" cy="523220"/>
          </a:xfrm>
          <a:prstGeom prst="rect">
            <a:avLst/>
          </a:prstGeom>
          <a:noFill/>
        </p:spPr>
        <p:txBody>
          <a:bodyPr wrap="none" rtlCol="0">
            <a:spAutoFit/>
          </a:bodyPr>
          <a:lstStyle/>
          <a:p>
            <a:r>
              <a:rPr lang="en-US" sz="2800" dirty="0">
                <a:solidFill>
                  <a:schemeClr val="bg2">
                    <a:lumMod val="50000"/>
                  </a:schemeClr>
                </a:solidFill>
                <a:latin typeface="Helvetica Neue" charset="0"/>
                <a:ea typeface="Helvetica Neue" charset="0"/>
                <a:cs typeface="Helvetica Neue" charset="0"/>
              </a:rPr>
              <a:t>Stream of elements</a:t>
            </a:r>
          </a:p>
        </p:txBody>
      </p:sp>
      <p:sp>
        <p:nvSpPr>
          <p:cNvPr id="11" name="Oval 10"/>
          <p:cNvSpPr/>
          <p:nvPr/>
        </p:nvSpPr>
        <p:spPr>
          <a:xfrm>
            <a:off x="5768551" y="2693630"/>
            <a:ext cx="220006" cy="219456"/>
          </a:xfrm>
          <a:prstGeom prst="ellipse">
            <a:avLst/>
          </a:prstGeom>
          <a:solidFill>
            <a:srgbClr val="C00000"/>
          </a:solidFill>
          <a:ln>
            <a:solidFill>
              <a:srgbClr val="C0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50000"/>
                </a:schemeClr>
              </a:solidFill>
            </a:endParaRPr>
          </a:p>
        </p:txBody>
      </p:sp>
      <p:sp>
        <p:nvSpPr>
          <p:cNvPr id="13" name="Oval 12"/>
          <p:cNvSpPr/>
          <p:nvPr/>
        </p:nvSpPr>
        <p:spPr>
          <a:xfrm>
            <a:off x="6760869" y="2693630"/>
            <a:ext cx="220006" cy="219456"/>
          </a:xfrm>
          <a:prstGeom prst="ellipse">
            <a:avLst/>
          </a:prstGeom>
          <a:solidFill>
            <a:srgbClr val="C00000"/>
          </a:solidFill>
          <a:ln>
            <a:solidFill>
              <a:srgbClr val="C0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50000"/>
                </a:schemeClr>
              </a:solidFill>
            </a:endParaRPr>
          </a:p>
        </p:txBody>
      </p:sp>
      <p:sp>
        <p:nvSpPr>
          <p:cNvPr id="15" name="Oval 14"/>
          <p:cNvSpPr/>
          <p:nvPr/>
        </p:nvSpPr>
        <p:spPr>
          <a:xfrm>
            <a:off x="7782983" y="2693630"/>
            <a:ext cx="220006" cy="219456"/>
          </a:xfrm>
          <a:prstGeom prst="ellipse">
            <a:avLst/>
          </a:prstGeom>
          <a:solidFill>
            <a:srgbClr val="C00000"/>
          </a:solidFill>
          <a:ln>
            <a:solidFill>
              <a:srgbClr val="C0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50000"/>
                </a:schemeClr>
              </a:solidFill>
            </a:endParaRPr>
          </a:p>
        </p:txBody>
      </p:sp>
      <p:sp>
        <p:nvSpPr>
          <p:cNvPr id="16" name="TextBox 15"/>
          <p:cNvSpPr txBox="1"/>
          <p:nvPr/>
        </p:nvSpPr>
        <p:spPr>
          <a:xfrm>
            <a:off x="5442668" y="1394789"/>
            <a:ext cx="3286477" cy="954107"/>
          </a:xfrm>
          <a:prstGeom prst="rect">
            <a:avLst/>
          </a:prstGeom>
          <a:noFill/>
        </p:spPr>
        <p:txBody>
          <a:bodyPr wrap="none" rtlCol="0">
            <a:spAutoFit/>
          </a:bodyPr>
          <a:lstStyle/>
          <a:p>
            <a:pPr algn="ctr"/>
            <a:r>
              <a:rPr lang="en-US" sz="2800" dirty="0">
                <a:solidFill>
                  <a:srgbClr val="C00000"/>
                </a:solidFill>
                <a:latin typeface="Helvetica Neue" charset="0"/>
                <a:ea typeface="Helvetica Neue" charset="0"/>
                <a:cs typeface="Helvetica Neue" charset="0"/>
              </a:rPr>
              <a:t>Elements satisfying</a:t>
            </a:r>
          </a:p>
          <a:p>
            <a:pPr algn="ctr"/>
            <a:r>
              <a:rPr lang="en-US" sz="2800" dirty="0">
                <a:solidFill>
                  <a:srgbClr val="C00000"/>
                </a:solidFill>
                <a:latin typeface="Helvetica Neue" charset="0"/>
                <a:ea typeface="Helvetica Neue" charset="0"/>
                <a:cs typeface="Helvetica Neue" charset="0"/>
              </a:rPr>
              <a:t>predicate </a:t>
            </a:r>
            <a:r>
              <a:rPr lang="en-US" sz="2800" i="1" dirty="0">
                <a:solidFill>
                  <a:srgbClr val="C00000"/>
                </a:solidFill>
                <a:latin typeface="Helvetica Neue" charset="0"/>
                <a:ea typeface="Helvetica Neue" charset="0"/>
                <a:cs typeface="Helvetica Neue" charset="0"/>
              </a:rPr>
              <a:t>(p)</a:t>
            </a:r>
          </a:p>
        </p:txBody>
      </p:sp>
      <p:sp>
        <p:nvSpPr>
          <p:cNvPr id="20" name="TextBox 19"/>
          <p:cNvSpPr txBox="1"/>
          <p:nvPr/>
        </p:nvSpPr>
        <p:spPr>
          <a:xfrm>
            <a:off x="1865387" y="3073833"/>
            <a:ext cx="768159" cy="400110"/>
          </a:xfrm>
          <a:prstGeom prst="rect">
            <a:avLst/>
          </a:prstGeom>
          <a:noFill/>
        </p:spPr>
        <p:txBody>
          <a:bodyPr wrap="none" rtlCol="0">
            <a:spAutoFit/>
          </a:bodyPr>
          <a:lstStyle/>
          <a:p>
            <a:r>
              <a:rPr lang="en-US" sz="2000" dirty="0">
                <a:latin typeface="Helvetica Neue" charset="0"/>
                <a:ea typeface="Helvetica Neue" charset="0"/>
                <a:cs typeface="Helvetica Neue" charset="0"/>
              </a:rPr>
              <a:t>Input</a:t>
            </a:r>
          </a:p>
        </p:txBody>
      </p:sp>
      <p:sp>
        <p:nvSpPr>
          <p:cNvPr id="21" name="TextBox 20"/>
          <p:cNvSpPr txBox="1"/>
          <p:nvPr/>
        </p:nvSpPr>
        <p:spPr>
          <a:xfrm>
            <a:off x="6391413" y="3073833"/>
            <a:ext cx="978153" cy="400110"/>
          </a:xfrm>
          <a:prstGeom prst="rect">
            <a:avLst/>
          </a:prstGeom>
          <a:noFill/>
        </p:spPr>
        <p:txBody>
          <a:bodyPr wrap="none" rtlCol="0">
            <a:spAutoFit/>
          </a:bodyPr>
          <a:lstStyle/>
          <a:p>
            <a:r>
              <a:rPr lang="en-US" sz="2000" dirty="0">
                <a:latin typeface="Helvetica Neue" charset="0"/>
                <a:ea typeface="Helvetica Neue" charset="0"/>
                <a:cs typeface="Helvetica Neue" charset="0"/>
              </a:rPr>
              <a:t>Output</a:t>
            </a:r>
          </a:p>
        </p:txBody>
      </p:sp>
      <p:sp>
        <p:nvSpPr>
          <p:cNvPr id="19" name="Rounded Rectangle 18">
            <a:extLst>
              <a:ext uri="{FF2B5EF4-FFF2-40B4-BE49-F238E27FC236}">
                <a16:creationId xmlns:a16="http://schemas.microsoft.com/office/drawing/2014/main" id="{FD6186AB-00AC-FE49-ACE5-0013F646DA8A}"/>
              </a:ext>
            </a:extLst>
          </p:cNvPr>
          <p:cNvSpPr/>
          <p:nvPr/>
        </p:nvSpPr>
        <p:spPr>
          <a:xfrm>
            <a:off x="56704" y="3700317"/>
            <a:ext cx="4453230" cy="2216202"/>
          </a:xfrm>
          <a:prstGeom prst="roundRect">
            <a:avLst>
              <a:gd name="adj" fmla="val 3426"/>
            </a:avLst>
          </a:prstGeom>
          <a:solidFill>
            <a:schemeClr val="bg1"/>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274320" rtlCol="0" anchor="ctr"/>
          <a:lstStyle/>
          <a:p>
            <a:pPr>
              <a:lnSpc>
                <a:spcPct val="114000"/>
              </a:lnSpc>
            </a:pPr>
            <a:r>
              <a:rPr lang="en-US" sz="1400" dirty="0" err="1">
                <a:solidFill>
                  <a:schemeClr val="tx1"/>
                </a:solidFill>
                <a:latin typeface="Consolas" charset="0"/>
                <a:ea typeface="Consolas" charset="0"/>
                <a:cs typeface="Consolas" charset="0"/>
              </a:rPr>
              <a:t>pvictimIPs</a:t>
            </a:r>
            <a:r>
              <a:rPr lang="en-US" sz="1400" dirty="0">
                <a:solidFill>
                  <a:schemeClr val="tx1"/>
                </a:solidFill>
                <a:latin typeface="Consolas" charset="0"/>
                <a:ea typeface="Consolas" charset="0"/>
                <a:cs typeface="Consolas" charset="0"/>
              </a:rPr>
              <a:t> = </a:t>
            </a:r>
            <a:r>
              <a:rPr lang="en-US" sz="1400" dirty="0" err="1">
                <a:solidFill>
                  <a:schemeClr val="tx1"/>
                </a:solidFill>
                <a:latin typeface="Consolas" charset="0"/>
                <a:ea typeface="Consolas" charset="0"/>
                <a:cs typeface="Consolas" charset="0"/>
              </a:rPr>
              <a:t>pktStream</a:t>
            </a:r>
            <a:endParaRPr lang="en-US" sz="1400" dirty="0">
              <a:solidFill>
                <a:schemeClr val="tx1"/>
              </a:solidFill>
              <a:latin typeface="Consolas" charset="0"/>
              <a:ea typeface="Consolas" charset="0"/>
              <a:cs typeface="Consolas" charset="0"/>
            </a:endParaRPr>
          </a:p>
          <a:p>
            <a:pPr>
              <a:lnSpc>
                <a:spcPct val="114000"/>
              </a:lnSpc>
            </a:pPr>
            <a:r>
              <a:rPr lang="en-US" sz="1400" dirty="0">
                <a:solidFill>
                  <a:schemeClr val="tx1"/>
                </a:solidFill>
                <a:latin typeface="Consolas" charset="0"/>
                <a:ea typeface="Consolas" charset="0"/>
                <a:cs typeface="Consolas" charset="0"/>
              </a:rPr>
              <a:t>    .</a:t>
            </a:r>
            <a:r>
              <a:rPr lang="en-US" sz="1400" b="1" dirty="0">
                <a:solidFill>
                  <a:schemeClr val="tx1"/>
                </a:solidFill>
                <a:latin typeface="Consolas" charset="0"/>
                <a:ea typeface="Consolas" charset="0"/>
                <a:cs typeface="Consolas" charset="0"/>
              </a:rPr>
              <a:t>filter</a:t>
            </a:r>
            <a:r>
              <a:rPr lang="en-US" sz="1400" dirty="0">
                <a:solidFill>
                  <a:schemeClr val="tx1"/>
                </a:solidFill>
                <a:latin typeface="Consolas" charset="0"/>
                <a:ea typeface="Consolas" charset="0"/>
                <a:cs typeface="Consolas" charset="0"/>
              </a:rPr>
              <a:t>(p =&gt; </a:t>
            </a:r>
            <a:r>
              <a:rPr lang="en-US" sz="1400" dirty="0" err="1">
                <a:solidFill>
                  <a:schemeClr val="tx1"/>
                </a:solidFill>
                <a:latin typeface="Consolas" charset="0"/>
                <a:ea typeface="Consolas" charset="0"/>
                <a:cs typeface="Consolas" charset="0"/>
              </a:rPr>
              <a:t>p.udp.sport</a:t>
            </a:r>
            <a:r>
              <a:rPr lang="en-US" sz="1400" dirty="0">
                <a:solidFill>
                  <a:schemeClr val="tx1"/>
                </a:solidFill>
                <a:latin typeface="Consolas" charset="0"/>
                <a:ea typeface="Consolas" charset="0"/>
                <a:cs typeface="Consolas" charset="0"/>
              </a:rPr>
              <a:t> == 53)</a:t>
            </a:r>
          </a:p>
          <a:p>
            <a:pPr>
              <a:lnSpc>
                <a:spcPct val="114000"/>
              </a:lnSpc>
            </a:pPr>
            <a:r>
              <a:rPr lang="en-US" sz="1400" dirty="0">
                <a:solidFill>
                  <a:schemeClr val="tx1"/>
                </a:solidFill>
                <a:latin typeface="Consolas" charset="0"/>
                <a:ea typeface="Consolas" charset="0"/>
                <a:cs typeface="Consolas" charset="0"/>
              </a:rPr>
              <a:t>    .</a:t>
            </a:r>
            <a:r>
              <a:rPr lang="en-US" sz="1400" b="1" dirty="0">
                <a:solidFill>
                  <a:schemeClr val="tx1"/>
                </a:solidFill>
                <a:latin typeface="Consolas" charset="0"/>
                <a:ea typeface="Consolas" charset="0"/>
                <a:cs typeface="Consolas" charset="0"/>
              </a:rPr>
              <a:t>map</a:t>
            </a:r>
            <a:r>
              <a:rPr lang="en-US" sz="1400" dirty="0">
                <a:solidFill>
                  <a:schemeClr val="tx1"/>
                </a:solidFill>
                <a:latin typeface="Consolas" charset="0"/>
                <a:ea typeface="Consolas" charset="0"/>
                <a:cs typeface="Consolas" charset="0"/>
              </a:rPr>
              <a:t>(p =&gt; (</a:t>
            </a:r>
            <a:r>
              <a:rPr lang="en-US" sz="1400" dirty="0" err="1">
                <a:solidFill>
                  <a:schemeClr val="tx1"/>
                </a:solidFill>
                <a:latin typeface="Consolas" charset="0"/>
                <a:ea typeface="Consolas" charset="0"/>
                <a:cs typeface="Consolas" charset="0"/>
              </a:rPr>
              <a:t>p.dstIP</a:t>
            </a:r>
            <a:r>
              <a:rPr lang="en-US" sz="1400" dirty="0">
                <a:solidFill>
                  <a:schemeClr val="tx1"/>
                </a:solidFill>
                <a:latin typeface="Consolas" charset="0"/>
                <a:ea typeface="Consolas" charset="0"/>
                <a:cs typeface="Consolas" charset="0"/>
              </a:rPr>
              <a:t>, </a:t>
            </a:r>
            <a:r>
              <a:rPr lang="en-US" sz="1400" dirty="0" err="1">
                <a:solidFill>
                  <a:schemeClr val="tx1"/>
                </a:solidFill>
                <a:latin typeface="Consolas" charset="0"/>
                <a:ea typeface="Consolas" charset="0"/>
                <a:cs typeface="Consolas" charset="0"/>
              </a:rPr>
              <a:t>p.srcIP</a:t>
            </a:r>
            <a:r>
              <a:rPr lang="en-US" sz="1400" dirty="0">
                <a:solidFill>
                  <a:schemeClr val="tx1"/>
                </a:solidFill>
                <a:latin typeface="Consolas" charset="0"/>
                <a:ea typeface="Consolas" charset="0"/>
                <a:cs typeface="Consolas" charset="0"/>
              </a:rPr>
              <a:t>))</a:t>
            </a:r>
          </a:p>
          <a:p>
            <a:pPr>
              <a:lnSpc>
                <a:spcPct val="114000"/>
              </a:lnSpc>
            </a:pPr>
            <a:r>
              <a:rPr lang="en-US" sz="1400" dirty="0">
                <a:solidFill>
                  <a:schemeClr val="tx1"/>
                </a:solidFill>
                <a:latin typeface="Consolas" charset="0"/>
                <a:ea typeface="Consolas" charset="0"/>
                <a:cs typeface="Consolas" charset="0"/>
              </a:rPr>
              <a:t>    .</a:t>
            </a:r>
            <a:r>
              <a:rPr lang="en-US" sz="1400" b="1" dirty="0">
                <a:solidFill>
                  <a:schemeClr val="tx1"/>
                </a:solidFill>
                <a:latin typeface="Consolas" charset="0"/>
                <a:ea typeface="Consolas" charset="0"/>
                <a:cs typeface="Consolas" charset="0"/>
              </a:rPr>
              <a:t>distinct</a:t>
            </a:r>
            <a:r>
              <a:rPr lang="en-US" sz="1400" dirty="0">
                <a:solidFill>
                  <a:schemeClr val="tx1"/>
                </a:solidFill>
                <a:latin typeface="Consolas" charset="0"/>
                <a:ea typeface="Consolas" charset="0"/>
                <a:cs typeface="Consolas" charset="0"/>
              </a:rPr>
              <a:t>()</a:t>
            </a:r>
          </a:p>
          <a:p>
            <a:pPr>
              <a:lnSpc>
                <a:spcPct val="114000"/>
              </a:lnSpc>
            </a:pPr>
            <a:r>
              <a:rPr lang="en-US" sz="1400" dirty="0">
                <a:solidFill>
                  <a:schemeClr val="tx1"/>
                </a:solidFill>
                <a:latin typeface="Consolas" charset="0"/>
                <a:ea typeface="Consolas" charset="0"/>
                <a:cs typeface="Consolas" charset="0"/>
              </a:rPr>
              <a:t>    .</a:t>
            </a:r>
            <a:r>
              <a:rPr lang="en-US" sz="1400" b="1" dirty="0">
                <a:solidFill>
                  <a:schemeClr val="tx1"/>
                </a:solidFill>
                <a:latin typeface="Consolas" charset="0"/>
                <a:ea typeface="Consolas" charset="0"/>
                <a:cs typeface="Consolas" charset="0"/>
              </a:rPr>
              <a:t>map</a:t>
            </a:r>
            <a:r>
              <a:rPr lang="en-US" sz="1400" dirty="0">
                <a:solidFill>
                  <a:schemeClr val="tx1"/>
                </a:solidFill>
                <a:latin typeface="Consolas" charset="0"/>
                <a:ea typeface="Consolas" charset="0"/>
                <a:cs typeface="Consolas" charset="0"/>
              </a:rPr>
              <a:t>((</a:t>
            </a:r>
            <a:r>
              <a:rPr lang="en-US" sz="1400" dirty="0" err="1">
                <a:solidFill>
                  <a:schemeClr val="tx1"/>
                </a:solidFill>
                <a:latin typeface="Consolas" charset="0"/>
                <a:ea typeface="Consolas" charset="0"/>
                <a:cs typeface="Consolas" charset="0"/>
              </a:rPr>
              <a:t>dstIP</a:t>
            </a:r>
            <a:r>
              <a:rPr lang="en-US" sz="1400" dirty="0">
                <a:solidFill>
                  <a:schemeClr val="tx1"/>
                </a:solidFill>
                <a:latin typeface="Consolas" charset="0"/>
                <a:ea typeface="Consolas" charset="0"/>
                <a:cs typeface="Consolas" charset="0"/>
              </a:rPr>
              <a:t>, </a:t>
            </a:r>
            <a:r>
              <a:rPr lang="en-US" sz="1400" dirty="0" err="1">
                <a:solidFill>
                  <a:schemeClr val="tx1"/>
                </a:solidFill>
                <a:latin typeface="Consolas" charset="0"/>
                <a:ea typeface="Consolas" charset="0"/>
                <a:cs typeface="Consolas" charset="0"/>
              </a:rPr>
              <a:t>srcIP</a:t>
            </a:r>
            <a:r>
              <a:rPr lang="en-US" sz="1400" dirty="0">
                <a:solidFill>
                  <a:schemeClr val="tx1"/>
                </a:solidFill>
                <a:latin typeface="Consolas" charset="0"/>
                <a:ea typeface="Consolas" charset="0"/>
                <a:cs typeface="Consolas" charset="0"/>
              </a:rPr>
              <a:t>) =&gt; (</a:t>
            </a:r>
            <a:r>
              <a:rPr lang="en-US" sz="1400" dirty="0" err="1">
                <a:solidFill>
                  <a:schemeClr val="tx1"/>
                </a:solidFill>
                <a:latin typeface="Consolas" charset="0"/>
                <a:ea typeface="Consolas" charset="0"/>
                <a:cs typeface="Consolas" charset="0"/>
              </a:rPr>
              <a:t>dstIP</a:t>
            </a:r>
            <a:r>
              <a:rPr lang="en-US" sz="1400" dirty="0">
                <a:solidFill>
                  <a:schemeClr val="tx1"/>
                </a:solidFill>
                <a:latin typeface="Consolas" charset="0"/>
                <a:ea typeface="Consolas" charset="0"/>
                <a:cs typeface="Consolas" charset="0"/>
              </a:rPr>
              <a:t>, 1))</a:t>
            </a:r>
          </a:p>
          <a:p>
            <a:pPr>
              <a:lnSpc>
                <a:spcPct val="114000"/>
              </a:lnSpc>
            </a:pPr>
            <a:r>
              <a:rPr lang="en-US" sz="1400" dirty="0">
                <a:solidFill>
                  <a:schemeClr val="tx1"/>
                </a:solidFill>
                <a:latin typeface="Consolas" charset="0"/>
                <a:ea typeface="Consolas" charset="0"/>
                <a:cs typeface="Consolas" charset="0"/>
              </a:rPr>
              <a:t>    .</a:t>
            </a:r>
            <a:r>
              <a:rPr lang="en-US" sz="1400" b="1" dirty="0">
                <a:solidFill>
                  <a:schemeClr val="tx1"/>
                </a:solidFill>
                <a:latin typeface="Consolas" charset="0"/>
                <a:ea typeface="Consolas" charset="0"/>
                <a:cs typeface="Consolas" charset="0"/>
              </a:rPr>
              <a:t>reduce</a:t>
            </a:r>
            <a:r>
              <a:rPr lang="en-US" sz="1400" dirty="0">
                <a:solidFill>
                  <a:schemeClr val="tx1"/>
                </a:solidFill>
                <a:latin typeface="Consolas" charset="0"/>
                <a:ea typeface="Consolas" charset="0"/>
                <a:cs typeface="Consolas" charset="0"/>
              </a:rPr>
              <a:t>(keys=(</a:t>
            </a:r>
            <a:r>
              <a:rPr lang="en-US" sz="1400" dirty="0" err="1">
                <a:solidFill>
                  <a:schemeClr val="tx1"/>
                </a:solidFill>
                <a:latin typeface="Consolas" charset="0"/>
                <a:ea typeface="Consolas" charset="0"/>
                <a:cs typeface="Consolas" charset="0"/>
              </a:rPr>
              <a:t>dstIP</a:t>
            </a:r>
            <a:r>
              <a:rPr lang="en-US" sz="1400" dirty="0">
                <a:solidFill>
                  <a:schemeClr val="tx1"/>
                </a:solidFill>
                <a:latin typeface="Consolas" charset="0"/>
                <a:ea typeface="Consolas" charset="0"/>
                <a:cs typeface="Consolas" charset="0"/>
              </a:rPr>
              <a:t>,), sum)</a:t>
            </a:r>
          </a:p>
          <a:p>
            <a:pPr>
              <a:lnSpc>
                <a:spcPct val="114000"/>
              </a:lnSpc>
            </a:pPr>
            <a:r>
              <a:rPr lang="en-US" sz="1400" dirty="0">
                <a:solidFill>
                  <a:schemeClr val="tx1"/>
                </a:solidFill>
                <a:latin typeface="Consolas" charset="0"/>
                <a:ea typeface="Consolas" charset="0"/>
                <a:cs typeface="Consolas" charset="0"/>
              </a:rPr>
              <a:t>    .</a:t>
            </a:r>
            <a:r>
              <a:rPr lang="en-US" sz="1400" b="1" dirty="0">
                <a:solidFill>
                  <a:schemeClr val="tx1"/>
                </a:solidFill>
                <a:latin typeface="Consolas" charset="0"/>
                <a:ea typeface="Consolas" charset="0"/>
                <a:cs typeface="Consolas" charset="0"/>
              </a:rPr>
              <a:t>filter</a:t>
            </a:r>
            <a:r>
              <a:rPr lang="en-US" sz="1400" dirty="0">
                <a:solidFill>
                  <a:schemeClr val="tx1"/>
                </a:solidFill>
                <a:latin typeface="Consolas" charset="0"/>
                <a:ea typeface="Consolas" charset="0"/>
                <a:cs typeface="Consolas" charset="0"/>
              </a:rPr>
              <a:t>((</a:t>
            </a:r>
            <a:r>
              <a:rPr lang="en-US" sz="1400" dirty="0" err="1">
                <a:solidFill>
                  <a:schemeClr val="tx1"/>
                </a:solidFill>
                <a:latin typeface="Consolas" charset="0"/>
                <a:ea typeface="Consolas" charset="0"/>
                <a:cs typeface="Consolas" charset="0"/>
              </a:rPr>
              <a:t>dstIP</a:t>
            </a:r>
            <a:r>
              <a:rPr lang="en-US" sz="1400" dirty="0">
                <a:solidFill>
                  <a:schemeClr val="tx1"/>
                </a:solidFill>
                <a:latin typeface="Consolas" charset="0"/>
                <a:ea typeface="Consolas" charset="0"/>
                <a:cs typeface="Consolas" charset="0"/>
              </a:rPr>
              <a:t>, count) =&gt; count &gt; Th)</a:t>
            </a:r>
          </a:p>
          <a:p>
            <a:pPr>
              <a:lnSpc>
                <a:spcPct val="114000"/>
              </a:lnSpc>
            </a:pPr>
            <a:endParaRPr lang="en-US" sz="1100" dirty="0">
              <a:solidFill>
                <a:schemeClr val="tx1"/>
              </a:solidFill>
              <a:latin typeface="Consolas" charset="0"/>
              <a:ea typeface="Consolas" charset="0"/>
              <a:cs typeface="Consolas" charset="0"/>
            </a:endParaRPr>
          </a:p>
        </p:txBody>
      </p:sp>
      <p:sp>
        <p:nvSpPr>
          <p:cNvPr id="22" name="Rounded Rectangle 21">
            <a:extLst>
              <a:ext uri="{FF2B5EF4-FFF2-40B4-BE49-F238E27FC236}">
                <a16:creationId xmlns:a16="http://schemas.microsoft.com/office/drawing/2014/main" id="{1DAC2590-BEA9-354E-9A24-F29CDDF6F4B0}"/>
              </a:ext>
            </a:extLst>
          </p:cNvPr>
          <p:cNvSpPr/>
          <p:nvPr/>
        </p:nvSpPr>
        <p:spPr>
          <a:xfrm>
            <a:off x="809208" y="4097169"/>
            <a:ext cx="3011425" cy="307604"/>
          </a:xfrm>
          <a:prstGeom prst="roundRect">
            <a:avLst/>
          </a:prstGeom>
          <a:solidFill>
            <a:srgbClr val="FF0000">
              <a:alpha val="25000"/>
            </a:srgbClr>
          </a:solidFill>
          <a:ln>
            <a:solidFill>
              <a:srgbClr val="FF0000">
                <a:alpha val="25000"/>
              </a:srgb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solidFill>
                <a:schemeClr val="tx1"/>
              </a:solidFill>
              <a:effectLst>
                <a:glow rad="63500">
                  <a:schemeClr val="bg1">
                    <a:alpha val="40000"/>
                  </a:schemeClr>
                </a:glow>
              </a:effectLst>
              <a:latin typeface="Avenir Next Medium" panose="020B0503020202020204" pitchFamily="34" charset="0"/>
              <a:ea typeface="Myriad Pro" charset="0"/>
              <a:cs typeface="Myriad Pro" charset="0"/>
            </a:endParaRPr>
          </a:p>
        </p:txBody>
      </p:sp>
      <p:sp>
        <p:nvSpPr>
          <p:cNvPr id="23" name="TextBox 22">
            <a:extLst>
              <a:ext uri="{FF2B5EF4-FFF2-40B4-BE49-F238E27FC236}">
                <a16:creationId xmlns:a16="http://schemas.microsoft.com/office/drawing/2014/main" id="{01328C19-DA38-584A-88E1-565C2990C0EF}"/>
              </a:ext>
            </a:extLst>
          </p:cNvPr>
          <p:cNvSpPr txBox="1"/>
          <p:nvPr/>
        </p:nvSpPr>
        <p:spPr>
          <a:xfrm>
            <a:off x="75952" y="3812236"/>
            <a:ext cx="284052" cy="1803892"/>
          </a:xfrm>
          <a:prstGeom prst="rect">
            <a:avLst/>
          </a:prstGeom>
          <a:noFill/>
        </p:spPr>
        <p:txBody>
          <a:bodyPr wrap="none" rtlCol="0">
            <a:spAutoFit/>
          </a:bodyPr>
          <a:lstStyle/>
          <a:p>
            <a:pPr>
              <a:lnSpc>
                <a:spcPct val="114000"/>
              </a:lnSpc>
            </a:pPr>
            <a:r>
              <a:rPr lang="en-US" sz="1400" dirty="0">
                <a:solidFill>
                  <a:schemeClr val="bg1">
                    <a:lumMod val="65000"/>
                  </a:schemeClr>
                </a:solidFill>
                <a:latin typeface="Consolas" charset="0"/>
                <a:ea typeface="Consolas" charset="0"/>
                <a:cs typeface="Consolas" charset="0"/>
              </a:rPr>
              <a:t>1</a:t>
            </a:r>
          </a:p>
          <a:p>
            <a:pPr>
              <a:lnSpc>
                <a:spcPct val="114000"/>
              </a:lnSpc>
            </a:pPr>
            <a:r>
              <a:rPr lang="en-US" sz="1400" dirty="0">
                <a:solidFill>
                  <a:schemeClr val="bg1">
                    <a:lumMod val="65000"/>
                  </a:schemeClr>
                </a:solidFill>
                <a:latin typeface="Consolas" charset="0"/>
                <a:ea typeface="Consolas" charset="0"/>
                <a:cs typeface="Consolas" charset="0"/>
              </a:rPr>
              <a:t>2</a:t>
            </a:r>
          </a:p>
          <a:p>
            <a:pPr>
              <a:lnSpc>
                <a:spcPct val="114000"/>
              </a:lnSpc>
            </a:pPr>
            <a:r>
              <a:rPr lang="en-US" sz="1400" dirty="0">
                <a:solidFill>
                  <a:schemeClr val="bg1">
                    <a:lumMod val="65000"/>
                  </a:schemeClr>
                </a:solidFill>
                <a:latin typeface="Consolas" charset="0"/>
                <a:ea typeface="Consolas" charset="0"/>
                <a:cs typeface="Consolas" charset="0"/>
              </a:rPr>
              <a:t>3</a:t>
            </a:r>
          </a:p>
          <a:p>
            <a:pPr>
              <a:lnSpc>
                <a:spcPct val="114000"/>
              </a:lnSpc>
            </a:pPr>
            <a:r>
              <a:rPr lang="en-US" sz="1400" dirty="0">
                <a:solidFill>
                  <a:schemeClr val="bg1">
                    <a:lumMod val="65000"/>
                  </a:schemeClr>
                </a:solidFill>
                <a:latin typeface="Consolas" charset="0"/>
                <a:ea typeface="Consolas" charset="0"/>
                <a:cs typeface="Consolas" charset="0"/>
              </a:rPr>
              <a:t>4</a:t>
            </a:r>
          </a:p>
          <a:p>
            <a:pPr>
              <a:lnSpc>
                <a:spcPct val="114000"/>
              </a:lnSpc>
            </a:pPr>
            <a:r>
              <a:rPr lang="en-US" sz="1400" dirty="0">
                <a:solidFill>
                  <a:schemeClr val="bg1">
                    <a:lumMod val="65000"/>
                  </a:schemeClr>
                </a:solidFill>
                <a:latin typeface="Consolas" charset="0"/>
                <a:ea typeface="Consolas" charset="0"/>
                <a:cs typeface="Consolas" charset="0"/>
              </a:rPr>
              <a:t>5</a:t>
            </a:r>
          </a:p>
          <a:p>
            <a:pPr>
              <a:lnSpc>
                <a:spcPct val="114000"/>
              </a:lnSpc>
            </a:pPr>
            <a:r>
              <a:rPr lang="en-US" sz="1400" dirty="0">
                <a:solidFill>
                  <a:schemeClr val="bg1">
                    <a:lumMod val="65000"/>
                  </a:schemeClr>
                </a:solidFill>
                <a:latin typeface="Consolas" charset="0"/>
                <a:ea typeface="Consolas" charset="0"/>
                <a:cs typeface="Consolas" charset="0"/>
              </a:rPr>
              <a:t>6</a:t>
            </a:r>
          </a:p>
          <a:p>
            <a:pPr>
              <a:lnSpc>
                <a:spcPct val="114000"/>
              </a:lnSpc>
            </a:pPr>
            <a:r>
              <a:rPr lang="en-US" sz="1400" dirty="0">
                <a:solidFill>
                  <a:schemeClr val="bg1">
                    <a:lumMod val="65000"/>
                  </a:schemeClr>
                </a:solidFill>
                <a:latin typeface="Consolas" charset="0"/>
                <a:ea typeface="Consolas" charset="0"/>
                <a:cs typeface="Consolas" charset="0"/>
              </a:rPr>
              <a:t>7</a:t>
            </a:r>
          </a:p>
        </p:txBody>
      </p:sp>
      <p:graphicFrame>
        <p:nvGraphicFramePr>
          <p:cNvPr id="24" name="Table 23"/>
          <p:cNvGraphicFramePr>
            <a:graphicFrameLocks noGrp="1"/>
          </p:cNvGraphicFramePr>
          <p:nvPr>
            <p:extLst>
              <p:ext uri="{D42A27DB-BD31-4B8C-83A1-F6EECF244321}">
                <p14:modId xmlns:p14="http://schemas.microsoft.com/office/powerpoint/2010/main" val="791018827"/>
              </p:ext>
            </p:extLst>
          </p:nvPr>
        </p:nvGraphicFramePr>
        <p:xfrm>
          <a:off x="4698994" y="3728066"/>
          <a:ext cx="4104763" cy="1880974"/>
        </p:xfrm>
        <a:graphic>
          <a:graphicData uri="http://schemas.openxmlformats.org/drawingml/2006/table">
            <a:tbl>
              <a:tblPr>
                <a:tableStyleId>{5C22544A-7EE6-4342-B048-85BDC9FD1C3A}</a:tableStyleId>
              </a:tblPr>
              <a:tblGrid>
                <a:gridCol w="2604270">
                  <a:extLst>
                    <a:ext uri="{9D8B030D-6E8A-4147-A177-3AD203B41FA5}">
                      <a16:colId xmlns:a16="http://schemas.microsoft.com/office/drawing/2014/main" val="20000"/>
                    </a:ext>
                  </a:extLst>
                </a:gridCol>
                <a:gridCol w="1500493">
                  <a:extLst>
                    <a:ext uri="{9D8B030D-6E8A-4147-A177-3AD203B41FA5}">
                      <a16:colId xmlns:a16="http://schemas.microsoft.com/office/drawing/2014/main" val="20001"/>
                    </a:ext>
                  </a:extLst>
                </a:gridCol>
              </a:tblGrid>
              <a:tr h="432808">
                <a:tc>
                  <a:txBody>
                    <a:bodyPr/>
                    <a:lstStyle/>
                    <a:p>
                      <a:pPr algn="ctr"/>
                      <a:r>
                        <a:rPr lang="en-US" sz="2400" b="1" dirty="0">
                          <a:solidFill>
                            <a:schemeClr val="bg1">
                              <a:lumMod val="95000"/>
                            </a:schemeClr>
                          </a:solidFill>
                          <a:latin typeface="Helvetica Neue" charset="0"/>
                          <a:ea typeface="Helvetica Neue" charset="0"/>
                          <a:cs typeface="Helvetica Neue" charset="0"/>
                        </a:rPr>
                        <a:t>Match</a:t>
                      </a:r>
                    </a:p>
                  </a:txBody>
                  <a:tcPr anchor="ctr">
                    <a:solidFill>
                      <a:schemeClr val="tx1">
                        <a:lumMod val="75000"/>
                        <a:lumOff val="25000"/>
                      </a:schemeClr>
                    </a:solidFill>
                  </a:tcPr>
                </a:tc>
                <a:tc>
                  <a:txBody>
                    <a:bodyPr/>
                    <a:lstStyle/>
                    <a:p>
                      <a:pPr algn="ctr"/>
                      <a:r>
                        <a:rPr lang="en-US" sz="2400" b="1" dirty="0">
                          <a:solidFill>
                            <a:schemeClr val="bg1">
                              <a:lumMod val="95000"/>
                            </a:schemeClr>
                          </a:solidFill>
                          <a:latin typeface="Helvetica Neue" charset="0"/>
                          <a:ea typeface="Helvetica Neue" charset="0"/>
                          <a:cs typeface="Helvetica Neue" charset="0"/>
                        </a:rPr>
                        <a:t>Action</a:t>
                      </a:r>
                    </a:p>
                  </a:txBody>
                  <a:tcPr anchor="ctr">
                    <a:solidFill>
                      <a:schemeClr val="tx1">
                        <a:lumMod val="75000"/>
                        <a:lumOff val="25000"/>
                      </a:schemeClr>
                    </a:solidFill>
                  </a:tcPr>
                </a:tc>
                <a:extLst>
                  <a:ext uri="{0D108BD9-81ED-4DB2-BD59-A6C34878D82A}">
                    <a16:rowId xmlns:a16="http://schemas.microsoft.com/office/drawing/2014/main" val="10000"/>
                  </a:ext>
                </a:extLst>
              </a:tr>
              <a:tr h="726085">
                <a:tc>
                  <a:txBody>
                    <a:bodyPr/>
                    <a:lstStyle/>
                    <a:p>
                      <a:pPr algn="ctr"/>
                      <a:r>
                        <a:rPr lang="en-US" sz="2800" i="1" dirty="0">
                          <a:latin typeface="Helvetica Neue" charset="0"/>
                          <a:ea typeface="Helvetica Neue" charset="0"/>
                          <a:cs typeface="Helvetica Neue" charset="0"/>
                        </a:rPr>
                        <a:t>p</a:t>
                      </a:r>
                    </a:p>
                  </a:txBody>
                  <a:tcPr anchor="ctr">
                    <a:solidFill>
                      <a:schemeClr val="bg1">
                        <a:lumMod val="85000"/>
                      </a:schemeClr>
                    </a:solidFill>
                  </a:tcPr>
                </a:tc>
                <a:tc>
                  <a:txBody>
                    <a:bodyPr/>
                    <a:lstStyle/>
                    <a:p>
                      <a:endParaRPr lang="en-US" sz="2400" dirty="0">
                        <a:latin typeface="Helvetica Neue" charset="0"/>
                        <a:ea typeface="Helvetica Neue" charset="0"/>
                        <a:cs typeface="Helvetica Neue" charset="0"/>
                      </a:endParaRPr>
                    </a:p>
                  </a:txBody>
                  <a:tcPr anchor="ctr">
                    <a:solidFill>
                      <a:schemeClr val="bg1">
                        <a:lumMod val="85000"/>
                      </a:schemeClr>
                    </a:solidFill>
                  </a:tcPr>
                </a:tc>
                <a:extLst>
                  <a:ext uri="{0D108BD9-81ED-4DB2-BD59-A6C34878D82A}">
                    <a16:rowId xmlns:a16="http://schemas.microsoft.com/office/drawing/2014/main" val="10001"/>
                  </a:ext>
                </a:extLst>
              </a:tr>
              <a:tr h="697689">
                <a:tc>
                  <a:txBody>
                    <a:bodyPr/>
                    <a:lstStyle/>
                    <a:p>
                      <a:r>
                        <a:rPr lang="en-US" sz="2000" dirty="0" err="1">
                          <a:latin typeface="Helvetica Neue" charset="0"/>
                          <a:ea typeface="Helvetica Neue" charset="0"/>
                          <a:cs typeface="Helvetica Neue" charset="0"/>
                        </a:rPr>
                        <a:t>udp.sport</a:t>
                      </a:r>
                      <a:r>
                        <a:rPr lang="en-US" sz="2000" dirty="0">
                          <a:latin typeface="Helvetica Neue" charset="0"/>
                          <a:ea typeface="Helvetica Neue" charset="0"/>
                          <a:cs typeface="Helvetica Neue" charset="0"/>
                        </a:rPr>
                        <a:t> == 53</a:t>
                      </a:r>
                    </a:p>
                  </a:txBody>
                  <a:tcPr anchor="ctr">
                    <a:solidFill>
                      <a:schemeClr val="bg1">
                        <a:lumMod val="85000"/>
                      </a:schemeClr>
                    </a:solidFill>
                  </a:tcPr>
                </a:tc>
                <a:tc>
                  <a:txBody>
                    <a:bodyPr/>
                    <a:lstStyle/>
                    <a:p>
                      <a:endParaRPr lang="en-US" sz="2400" dirty="0">
                        <a:latin typeface="Helvetica Neue" charset="0"/>
                        <a:ea typeface="Helvetica Neue" charset="0"/>
                        <a:cs typeface="Helvetica Neue" charset="0"/>
                      </a:endParaRPr>
                    </a:p>
                  </a:txBody>
                  <a:tcPr anchor="ctr">
                    <a:solidFill>
                      <a:schemeClr val="bg1">
                        <a:lumMod val="85000"/>
                      </a:schemeClr>
                    </a:solidFill>
                  </a:tcPr>
                </a:tc>
                <a:extLst>
                  <a:ext uri="{0D108BD9-81ED-4DB2-BD59-A6C34878D82A}">
                    <a16:rowId xmlns:a16="http://schemas.microsoft.com/office/drawing/2014/main" val="10002"/>
                  </a:ext>
                </a:extLst>
              </a:tr>
            </a:tbl>
          </a:graphicData>
        </a:graphic>
      </p:graphicFrame>
      <p:sp>
        <p:nvSpPr>
          <p:cNvPr id="25" name="Rectangle 24">
            <a:extLst>
              <a:ext uri="{FF2B5EF4-FFF2-40B4-BE49-F238E27FC236}">
                <a16:creationId xmlns:a16="http://schemas.microsoft.com/office/drawing/2014/main" id="{7FB07DDF-457D-5948-9F22-276F953E38F9}"/>
              </a:ext>
            </a:extLst>
          </p:cNvPr>
          <p:cNvSpPr/>
          <p:nvPr/>
        </p:nvSpPr>
        <p:spPr>
          <a:xfrm>
            <a:off x="4751754" y="4994031"/>
            <a:ext cx="2493108" cy="55489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546088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3"/>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xit" presetSubtype="0" fill="hold" grpId="1" nodeType="clickEffect">
                                  <p:stCondLst>
                                    <p:cond delay="0"/>
                                  </p:stCondLst>
                                  <p:childTnLst>
                                    <p:set>
                                      <p:cBhvr>
                                        <p:cTn id="52" dur="1" fill="hold">
                                          <p:stCondLst>
                                            <p:cond delay="0"/>
                                          </p:stCondLst>
                                        </p:cTn>
                                        <p:tgtEl>
                                          <p:spTgt spid="2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p:bldP spid="11" grpId="0" animBg="1"/>
      <p:bldP spid="13" grpId="0" animBg="1"/>
      <p:bldP spid="15" grpId="0" animBg="1"/>
      <p:bldP spid="16" grpId="0"/>
      <p:bldP spid="20" grpId="0"/>
      <p:bldP spid="21" grpId="0"/>
      <p:bldP spid="19" grpId="0" animBg="1"/>
      <p:bldP spid="22" grpId="0" animBg="1"/>
      <p:bldP spid="23" grpId="0"/>
      <p:bldP spid="25" grpId="0" animBg="1"/>
      <p:bldP spid="25" grpId="1"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solidFill>
                  <a:schemeClr val="tx1"/>
                </a:solidFill>
                <a:latin typeface="Helvetica Neue Condensed" charset="0"/>
                <a:ea typeface="Helvetica Neue Condensed" charset="0"/>
                <a:cs typeface="Helvetica Neue Condensed" charset="0"/>
              </a:rPr>
              <a:t>Compiling Individual Operators</a:t>
            </a:r>
          </a:p>
        </p:txBody>
      </p:sp>
      <p:sp>
        <p:nvSpPr>
          <p:cNvPr id="3" name="Slide Number Placeholder 2"/>
          <p:cNvSpPr>
            <a:spLocks noGrp="1"/>
          </p:cNvSpPr>
          <p:nvPr>
            <p:ph type="sldNum" sz="quarter" idx="12"/>
          </p:nvPr>
        </p:nvSpPr>
        <p:spPr/>
        <p:txBody>
          <a:bodyPr/>
          <a:lstStyle/>
          <a:p>
            <a:fld id="{4748F3B0-5290-A241-88FF-F03DD1126586}" type="slidenum">
              <a:rPr lang="en-US" smtClean="0"/>
              <a:t>16</a:t>
            </a:fld>
            <a:endParaRPr lang="en-US"/>
          </a:p>
        </p:txBody>
      </p:sp>
      <p:sp>
        <p:nvSpPr>
          <p:cNvPr id="4" name="Rounded Rectangle 3"/>
          <p:cNvSpPr/>
          <p:nvPr/>
        </p:nvSpPr>
        <p:spPr>
          <a:xfrm>
            <a:off x="3605561" y="2518038"/>
            <a:ext cx="1940312" cy="570640"/>
          </a:xfrm>
          <a:prstGeom prst="roundRect">
            <a:avLst/>
          </a:prstGeom>
          <a:solidFill>
            <a:schemeClr val="bg2"/>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Monaco" charset="0"/>
                <a:ea typeface="Monaco" charset="0"/>
                <a:cs typeface="Monaco" charset="0"/>
              </a:rPr>
              <a:t>reduce(f)</a:t>
            </a:r>
          </a:p>
        </p:txBody>
      </p:sp>
      <p:sp>
        <p:nvSpPr>
          <p:cNvPr id="5" name="Oval 4"/>
          <p:cNvSpPr/>
          <p:nvPr/>
        </p:nvSpPr>
        <p:spPr>
          <a:xfrm>
            <a:off x="1141281" y="2693630"/>
            <a:ext cx="220006" cy="219456"/>
          </a:xfrm>
          <a:prstGeom prst="ellipse">
            <a:avLst/>
          </a:prstGeom>
          <a:solidFill>
            <a:schemeClr val="bg2">
              <a:lumMod val="50000"/>
            </a:schemeClr>
          </a:solidFill>
          <a:ln>
            <a:solidFill>
              <a:schemeClr val="bg2">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50000"/>
                </a:schemeClr>
              </a:solidFill>
            </a:endParaRPr>
          </a:p>
        </p:txBody>
      </p:sp>
      <p:sp>
        <p:nvSpPr>
          <p:cNvPr id="6" name="Oval 5"/>
          <p:cNvSpPr/>
          <p:nvPr/>
        </p:nvSpPr>
        <p:spPr>
          <a:xfrm>
            <a:off x="1637440" y="2693630"/>
            <a:ext cx="220006" cy="219456"/>
          </a:xfrm>
          <a:prstGeom prst="ellipse">
            <a:avLst/>
          </a:prstGeom>
          <a:solidFill>
            <a:schemeClr val="bg2">
              <a:lumMod val="50000"/>
            </a:schemeClr>
          </a:solidFill>
          <a:ln>
            <a:solidFill>
              <a:schemeClr val="bg2">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50000"/>
                </a:schemeClr>
              </a:solidFill>
            </a:endParaRPr>
          </a:p>
        </p:txBody>
      </p:sp>
      <p:sp>
        <p:nvSpPr>
          <p:cNvPr id="7" name="Oval 6"/>
          <p:cNvSpPr/>
          <p:nvPr/>
        </p:nvSpPr>
        <p:spPr>
          <a:xfrm>
            <a:off x="2133599" y="2693630"/>
            <a:ext cx="220006" cy="219456"/>
          </a:xfrm>
          <a:prstGeom prst="ellipse">
            <a:avLst/>
          </a:prstGeom>
          <a:solidFill>
            <a:schemeClr val="bg2">
              <a:lumMod val="50000"/>
            </a:schemeClr>
          </a:solidFill>
          <a:ln>
            <a:solidFill>
              <a:schemeClr val="bg2">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50000"/>
                </a:schemeClr>
              </a:solidFill>
            </a:endParaRPr>
          </a:p>
        </p:txBody>
      </p:sp>
      <p:sp>
        <p:nvSpPr>
          <p:cNvPr id="8" name="Oval 7"/>
          <p:cNvSpPr/>
          <p:nvPr/>
        </p:nvSpPr>
        <p:spPr>
          <a:xfrm>
            <a:off x="2644656" y="2693630"/>
            <a:ext cx="220006" cy="219456"/>
          </a:xfrm>
          <a:prstGeom prst="ellipse">
            <a:avLst/>
          </a:prstGeom>
          <a:solidFill>
            <a:schemeClr val="bg2">
              <a:lumMod val="50000"/>
            </a:schemeClr>
          </a:solidFill>
          <a:ln>
            <a:solidFill>
              <a:schemeClr val="bg2">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50000"/>
                </a:schemeClr>
              </a:solidFill>
            </a:endParaRPr>
          </a:p>
        </p:txBody>
      </p:sp>
      <p:sp>
        <p:nvSpPr>
          <p:cNvPr id="9" name="Oval 8"/>
          <p:cNvSpPr/>
          <p:nvPr/>
        </p:nvSpPr>
        <p:spPr>
          <a:xfrm>
            <a:off x="3155713" y="2693630"/>
            <a:ext cx="220006" cy="219456"/>
          </a:xfrm>
          <a:prstGeom prst="ellipse">
            <a:avLst/>
          </a:prstGeom>
          <a:solidFill>
            <a:schemeClr val="bg2">
              <a:lumMod val="50000"/>
            </a:schemeClr>
          </a:solidFill>
          <a:ln>
            <a:solidFill>
              <a:schemeClr val="bg2">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50000"/>
                </a:schemeClr>
              </a:solidFill>
            </a:endParaRPr>
          </a:p>
        </p:txBody>
      </p:sp>
      <p:sp>
        <p:nvSpPr>
          <p:cNvPr id="11" name="Oval 10"/>
          <p:cNvSpPr/>
          <p:nvPr/>
        </p:nvSpPr>
        <p:spPr>
          <a:xfrm>
            <a:off x="6796152" y="2693630"/>
            <a:ext cx="220006" cy="219456"/>
          </a:xfrm>
          <a:prstGeom prst="ellipse">
            <a:avLst/>
          </a:prstGeom>
          <a:solidFill>
            <a:srgbClr val="C00000"/>
          </a:solidFill>
          <a:ln>
            <a:solidFill>
              <a:srgbClr val="C0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50000"/>
                </a:schemeClr>
              </a:solidFill>
            </a:endParaRPr>
          </a:p>
        </p:txBody>
      </p:sp>
      <p:graphicFrame>
        <p:nvGraphicFramePr>
          <p:cNvPr id="18" name="Table 17"/>
          <p:cNvGraphicFramePr>
            <a:graphicFrameLocks noGrp="1"/>
          </p:cNvGraphicFramePr>
          <p:nvPr>
            <p:extLst>
              <p:ext uri="{D42A27DB-BD31-4B8C-83A1-F6EECF244321}">
                <p14:modId xmlns:p14="http://schemas.microsoft.com/office/powerpoint/2010/main" val="1699047350"/>
              </p:ext>
            </p:extLst>
          </p:nvPr>
        </p:nvGraphicFramePr>
        <p:xfrm>
          <a:off x="4698994" y="3818393"/>
          <a:ext cx="4104763" cy="1183285"/>
        </p:xfrm>
        <a:graphic>
          <a:graphicData uri="http://schemas.openxmlformats.org/drawingml/2006/table">
            <a:tbl>
              <a:tblPr>
                <a:tableStyleId>{5C22544A-7EE6-4342-B048-85BDC9FD1C3A}</a:tableStyleId>
              </a:tblPr>
              <a:tblGrid>
                <a:gridCol w="1297769">
                  <a:extLst>
                    <a:ext uri="{9D8B030D-6E8A-4147-A177-3AD203B41FA5}">
                      <a16:colId xmlns:a16="http://schemas.microsoft.com/office/drawing/2014/main" val="20000"/>
                    </a:ext>
                  </a:extLst>
                </a:gridCol>
                <a:gridCol w="2806994">
                  <a:extLst>
                    <a:ext uri="{9D8B030D-6E8A-4147-A177-3AD203B41FA5}">
                      <a16:colId xmlns:a16="http://schemas.microsoft.com/office/drawing/2014/main" val="20001"/>
                    </a:ext>
                  </a:extLst>
                </a:gridCol>
              </a:tblGrid>
              <a:tr h="432808">
                <a:tc>
                  <a:txBody>
                    <a:bodyPr/>
                    <a:lstStyle/>
                    <a:p>
                      <a:pPr algn="ctr"/>
                      <a:r>
                        <a:rPr lang="en-US" sz="2400" b="1" dirty="0">
                          <a:solidFill>
                            <a:schemeClr val="bg1">
                              <a:lumMod val="95000"/>
                            </a:schemeClr>
                          </a:solidFill>
                          <a:latin typeface="Helvetica Neue" charset="0"/>
                          <a:ea typeface="Helvetica Neue" charset="0"/>
                          <a:cs typeface="Helvetica Neue" charset="0"/>
                        </a:rPr>
                        <a:t>Match</a:t>
                      </a:r>
                    </a:p>
                  </a:txBody>
                  <a:tcPr anchor="ctr">
                    <a:solidFill>
                      <a:schemeClr val="tx1">
                        <a:lumMod val="75000"/>
                        <a:lumOff val="25000"/>
                      </a:schemeClr>
                    </a:solidFill>
                  </a:tcPr>
                </a:tc>
                <a:tc>
                  <a:txBody>
                    <a:bodyPr/>
                    <a:lstStyle/>
                    <a:p>
                      <a:pPr algn="ctr"/>
                      <a:r>
                        <a:rPr lang="en-US" sz="2400" b="1" dirty="0">
                          <a:solidFill>
                            <a:schemeClr val="bg1">
                              <a:lumMod val="95000"/>
                            </a:schemeClr>
                          </a:solidFill>
                          <a:latin typeface="Helvetica Neue" charset="0"/>
                          <a:ea typeface="Helvetica Neue" charset="0"/>
                          <a:cs typeface="Helvetica Neue" charset="0"/>
                        </a:rPr>
                        <a:t>Action</a:t>
                      </a:r>
                    </a:p>
                  </a:txBody>
                  <a:tcPr anchor="ctr">
                    <a:solidFill>
                      <a:schemeClr val="tx1">
                        <a:lumMod val="75000"/>
                        <a:lumOff val="25000"/>
                      </a:schemeClr>
                    </a:solidFill>
                  </a:tcPr>
                </a:tc>
                <a:extLst>
                  <a:ext uri="{0D108BD9-81ED-4DB2-BD59-A6C34878D82A}">
                    <a16:rowId xmlns:a16="http://schemas.microsoft.com/office/drawing/2014/main" val="10000"/>
                  </a:ext>
                </a:extLst>
              </a:tr>
              <a:tr h="726085">
                <a:tc>
                  <a:txBody>
                    <a:bodyPr/>
                    <a:lstStyle/>
                    <a:p>
                      <a:pPr algn="ctr"/>
                      <a:r>
                        <a:rPr lang="en-US" sz="2800" i="0" dirty="0">
                          <a:latin typeface="Monaco" charset="0"/>
                          <a:ea typeface="Monaco" charset="0"/>
                          <a:cs typeface="Monaco" charset="0"/>
                        </a:rPr>
                        <a:t>*</a:t>
                      </a:r>
                    </a:p>
                  </a:txBody>
                  <a:tcPr anchor="ctr">
                    <a:solidFill>
                      <a:schemeClr val="bg1">
                        <a:lumMod val="85000"/>
                      </a:schemeClr>
                    </a:solidFill>
                  </a:tcPr>
                </a:tc>
                <a:tc>
                  <a:txBody>
                    <a:bodyPr/>
                    <a:lstStyle/>
                    <a:p>
                      <a:pPr algn="ctr"/>
                      <a:r>
                        <a:rPr lang="en-US" sz="1800" i="0" dirty="0" err="1">
                          <a:latin typeface="Monaco" charset="0"/>
                          <a:ea typeface="Monaco" charset="0"/>
                          <a:cs typeface="Monaco" charset="0"/>
                        </a:rPr>
                        <a:t>idx</a:t>
                      </a:r>
                      <a:r>
                        <a:rPr lang="en-US" sz="1800" i="0" baseline="0" dirty="0">
                          <a:latin typeface="Monaco" charset="0"/>
                          <a:ea typeface="Monaco" charset="0"/>
                          <a:cs typeface="Monaco" charset="0"/>
                        </a:rPr>
                        <a:t> </a:t>
                      </a:r>
                      <a:r>
                        <a:rPr lang="en-US" sz="1800" i="0" dirty="0">
                          <a:latin typeface="Monaco" charset="0"/>
                          <a:ea typeface="Monaco" charset="0"/>
                          <a:cs typeface="Monaco" charset="0"/>
                        </a:rPr>
                        <a:t>=</a:t>
                      </a:r>
                      <a:r>
                        <a:rPr lang="en-US" sz="1800" i="0" baseline="0" dirty="0">
                          <a:latin typeface="Monaco" charset="0"/>
                          <a:ea typeface="Monaco" charset="0"/>
                          <a:cs typeface="Monaco" charset="0"/>
                        </a:rPr>
                        <a:t> hash(</a:t>
                      </a:r>
                      <a:r>
                        <a:rPr lang="en-US" sz="1800" i="0" baseline="0" dirty="0" err="1">
                          <a:latin typeface="Monaco" charset="0"/>
                          <a:ea typeface="Monaco" charset="0"/>
                          <a:cs typeface="Monaco" charset="0"/>
                        </a:rPr>
                        <a:t>m.dstIP</a:t>
                      </a:r>
                      <a:r>
                        <a:rPr lang="en-US" sz="1800" i="0" baseline="0" dirty="0">
                          <a:latin typeface="Monaco" charset="0"/>
                          <a:ea typeface="Monaco" charset="0"/>
                          <a:cs typeface="Monaco" charset="0"/>
                        </a:rPr>
                        <a:t>)</a:t>
                      </a:r>
                      <a:endParaRPr lang="en-US" sz="1800" i="0" dirty="0">
                        <a:latin typeface="Monaco" charset="0"/>
                        <a:ea typeface="Monaco" charset="0"/>
                        <a:cs typeface="Monaco" charset="0"/>
                      </a:endParaRPr>
                    </a:p>
                  </a:txBody>
                  <a:tcPr anchor="ctr">
                    <a:solidFill>
                      <a:schemeClr val="bg1">
                        <a:lumMod val="85000"/>
                      </a:schemeClr>
                    </a:solidFill>
                  </a:tcPr>
                </a:tc>
                <a:extLst>
                  <a:ext uri="{0D108BD9-81ED-4DB2-BD59-A6C34878D82A}">
                    <a16:rowId xmlns:a16="http://schemas.microsoft.com/office/drawing/2014/main" val="10001"/>
                  </a:ext>
                </a:extLst>
              </a:tr>
            </a:tbl>
          </a:graphicData>
        </a:graphic>
      </p:graphicFrame>
      <p:sp>
        <p:nvSpPr>
          <p:cNvPr id="20" name="TextBox 19"/>
          <p:cNvSpPr txBox="1"/>
          <p:nvPr/>
        </p:nvSpPr>
        <p:spPr>
          <a:xfrm>
            <a:off x="1865387" y="3073833"/>
            <a:ext cx="768159" cy="400110"/>
          </a:xfrm>
          <a:prstGeom prst="rect">
            <a:avLst/>
          </a:prstGeom>
          <a:noFill/>
        </p:spPr>
        <p:txBody>
          <a:bodyPr wrap="none" rtlCol="0">
            <a:spAutoFit/>
          </a:bodyPr>
          <a:lstStyle/>
          <a:p>
            <a:r>
              <a:rPr lang="en-US" sz="2000" dirty="0">
                <a:latin typeface="Helvetica Neue" charset="0"/>
                <a:ea typeface="Helvetica Neue" charset="0"/>
                <a:cs typeface="Helvetica Neue" charset="0"/>
              </a:rPr>
              <a:t>Input</a:t>
            </a:r>
          </a:p>
        </p:txBody>
      </p:sp>
      <p:sp>
        <p:nvSpPr>
          <p:cNvPr id="21" name="TextBox 20"/>
          <p:cNvSpPr txBox="1"/>
          <p:nvPr/>
        </p:nvSpPr>
        <p:spPr>
          <a:xfrm>
            <a:off x="6426697" y="3073833"/>
            <a:ext cx="978153" cy="400110"/>
          </a:xfrm>
          <a:prstGeom prst="rect">
            <a:avLst/>
          </a:prstGeom>
          <a:noFill/>
        </p:spPr>
        <p:txBody>
          <a:bodyPr wrap="none" rtlCol="0">
            <a:spAutoFit/>
          </a:bodyPr>
          <a:lstStyle/>
          <a:p>
            <a:r>
              <a:rPr lang="en-US" sz="2000" dirty="0">
                <a:latin typeface="Helvetica Neue" charset="0"/>
                <a:ea typeface="Helvetica Neue" charset="0"/>
                <a:cs typeface="Helvetica Neue" charset="0"/>
              </a:rPr>
              <a:t>Output</a:t>
            </a:r>
          </a:p>
        </p:txBody>
      </p:sp>
      <p:sp>
        <p:nvSpPr>
          <p:cNvPr id="19" name="Rounded Rectangle 18">
            <a:extLst>
              <a:ext uri="{FF2B5EF4-FFF2-40B4-BE49-F238E27FC236}">
                <a16:creationId xmlns:a16="http://schemas.microsoft.com/office/drawing/2014/main" id="{FD6186AB-00AC-FE49-ACE5-0013F646DA8A}"/>
              </a:ext>
            </a:extLst>
          </p:cNvPr>
          <p:cNvSpPr/>
          <p:nvPr/>
        </p:nvSpPr>
        <p:spPr>
          <a:xfrm>
            <a:off x="56704" y="3833173"/>
            <a:ext cx="4453230" cy="2216202"/>
          </a:xfrm>
          <a:prstGeom prst="roundRect">
            <a:avLst>
              <a:gd name="adj" fmla="val 3426"/>
            </a:avLst>
          </a:prstGeom>
          <a:solidFill>
            <a:schemeClr val="bg1"/>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274320" rtlCol="0" anchor="ctr"/>
          <a:lstStyle/>
          <a:p>
            <a:pPr>
              <a:lnSpc>
                <a:spcPct val="114000"/>
              </a:lnSpc>
            </a:pPr>
            <a:r>
              <a:rPr lang="en-US" sz="1400" dirty="0" err="1">
                <a:solidFill>
                  <a:schemeClr val="tx1"/>
                </a:solidFill>
                <a:latin typeface="Consolas" charset="0"/>
                <a:ea typeface="Consolas" charset="0"/>
                <a:cs typeface="Consolas" charset="0"/>
              </a:rPr>
              <a:t>pvictimIPs</a:t>
            </a:r>
            <a:r>
              <a:rPr lang="en-US" sz="1400" dirty="0">
                <a:solidFill>
                  <a:schemeClr val="tx1"/>
                </a:solidFill>
                <a:latin typeface="Consolas" charset="0"/>
                <a:ea typeface="Consolas" charset="0"/>
                <a:cs typeface="Consolas" charset="0"/>
              </a:rPr>
              <a:t> = </a:t>
            </a:r>
            <a:r>
              <a:rPr lang="en-US" sz="1400" dirty="0" err="1">
                <a:solidFill>
                  <a:schemeClr val="tx1"/>
                </a:solidFill>
                <a:latin typeface="Consolas" charset="0"/>
                <a:ea typeface="Consolas" charset="0"/>
                <a:cs typeface="Consolas" charset="0"/>
              </a:rPr>
              <a:t>pktStream</a:t>
            </a:r>
            <a:endParaRPr lang="en-US" sz="1400" dirty="0">
              <a:solidFill>
                <a:schemeClr val="tx1"/>
              </a:solidFill>
              <a:latin typeface="Consolas" charset="0"/>
              <a:ea typeface="Consolas" charset="0"/>
              <a:cs typeface="Consolas" charset="0"/>
            </a:endParaRPr>
          </a:p>
          <a:p>
            <a:pPr>
              <a:lnSpc>
                <a:spcPct val="114000"/>
              </a:lnSpc>
            </a:pPr>
            <a:r>
              <a:rPr lang="en-US" sz="1400" dirty="0">
                <a:solidFill>
                  <a:schemeClr val="tx1"/>
                </a:solidFill>
                <a:latin typeface="Consolas" charset="0"/>
                <a:ea typeface="Consolas" charset="0"/>
                <a:cs typeface="Consolas" charset="0"/>
              </a:rPr>
              <a:t>    .</a:t>
            </a:r>
            <a:r>
              <a:rPr lang="en-US" sz="1400" b="1" dirty="0">
                <a:solidFill>
                  <a:schemeClr val="tx1"/>
                </a:solidFill>
                <a:latin typeface="Consolas" charset="0"/>
                <a:ea typeface="Consolas" charset="0"/>
                <a:cs typeface="Consolas" charset="0"/>
              </a:rPr>
              <a:t>filter</a:t>
            </a:r>
            <a:r>
              <a:rPr lang="en-US" sz="1400" dirty="0">
                <a:solidFill>
                  <a:schemeClr val="tx1"/>
                </a:solidFill>
                <a:latin typeface="Consolas" charset="0"/>
                <a:ea typeface="Consolas" charset="0"/>
                <a:cs typeface="Consolas" charset="0"/>
              </a:rPr>
              <a:t>(p =&gt; </a:t>
            </a:r>
            <a:r>
              <a:rPr lang="en-US" sz="1400" dirty="0" err="1">
                <a:solidFill>
                  <a:schemeClr val="tx1"/>
                </a:solidFill>
                <a:latin typeface="Consolas" charset="0"/>
                <a:ea typeface="Consolas" charset="0"/>
                <a:cs typeface="Consolas" charset="0"/>
              </a:rPr>
              <a:t>p.udp.sport</a:t>
            </a:r>
            <a:r>
              <a:rPr lang="en-US" sz="1400" dirty="0">
                <a:solidFill>
                  <a:schemeClr val="tx1"/>
                </a:solidFill>
                <a:latin typeface="Consolas" charset="0"/>
                <a:ea typeface="Consolas" charset="0"/>
                <a:cs typeface="Consolas" charset="0"/>
              </a:rPr>
              <a:t> == 53)</a:t>
            </a:r>
          </a:p>
          <a:p>
            <a:pPr>
              <a:lnSpc>
                <a:spcPct val="114000"/>
              </a:lnSpc>
            </a:pPr>
            <a:r>
              <a:rPr lang="en-US" sz="1400" dirty="0">
                <a:solidFill>
                  <a:schemeClr val="tx1"/>
                </a:solidFill>
                <a:latin typeface="Consolas" charset="0"/>
                <a:ea typeface="Consolas" charset="0"/>
                <a:cs typeface="Consolas" charset="0"/>
              </a:rPr>
              <a:t>    .</a:t>
            </a:r>
            <a:r>
              <a:rPr lang="en-US" sz="1400" b="1" dirty="0">
                <a:solidFill>
                  <a:schemeClr val="tx1"/>
                </a:solidFill>
                <a:latin typeface="Consolas" charset="0"/>
                <a:ea typeface="Consolas" charset="0"/>
                <a:cs typeface="Consolas" charset="0"/>
              </a:rPr>
              <a:t>map</a:t>
            </a:r>
            <a:r>
              <a:rPr lang="en-US" sz="1400" dirty="0">
                <a:solidFill>
                  <a:schemeClr val="tx1"/>
                </a:solidFill>
                <a:latin typeface="Consolas" charset="0"/>
                <a:ea typeface="Consolas" charset="0"/>
                <a:cs typeface="Consolas" charset="0"/>
              </a:rPr>
              <a:t>(p =&gt; (</a:t>
            </a:r>
            <a:r>
              <a:rPr lang="en-US" sz="1400" dirty="0" err="1">
                <a:solidFill>
                  <a:schemeClr val="tx1"/>
                </a:solidFill>
                <a:latin typeface="Consolas" charset="0"/>
                <a:ea typeface="Consolas" charset="0"/>
                <a:cs typeface="Consolas" charset="0"/>
              </a:rPr>
              <a:t>p.dstIP</a:t>
            </a:r>
            <a:r>
              <a:rPr lang="en-US" sz="1400" dirty="0">
                <a:solidFill>
                  <a:schemeClr val="tx1"/>
                </a:solidFill>
                <a:latin typeface="Consolas" charset="0"/>
                <a:ea typeface="Consolas" charset="0"/>
                <a:cs typeface="Consolas" charset="0"/>
              </a:rPr>
              <a:t>, </a:t>
            </a:r>
            <a:r>
              <a:rPr lang="en-US" sz="1400" dirty="0" err="1">
                <a:solidFill>
                  <a:schemeClr val="tx1"/>
                </a:solidFill>
                <a:latin typeface="Consolas" charset="0"/>
                <a:ea typeface="Consolas" charset="0"/>
                <a:cs typeface="Consolas" charset="0"/>
              </a:rPr>
              <a:t>p.srcIP</a:t>
            </a:r>
            <a:r>
              <a:rPr lang="en-US" sz="1400" dirty="0">
                <a:solidFill>
                  <a:schemeClr val="tx1"/>
                </a:solidFill>
                <a:latin typeface="Consolas" charset="0"/>
                <a:ea typeface="Consolas" charset="0"/>
                <a:cs typeface="Consolas" charset="0"/>
              </a:rPr>
              <a:t>))</a:t>
            </a:r>
          </a:p>
          <a:p>
            <a:pPr>
              <a:lnSpc>
                <a:spcPct val="114000"/>
              </a:lnSpc>
            </a:pPr>
            <a:r>
              <a:rPr lang="en-US" sz="1400" dirty="0">
                <a:solidFill>
                  <a:schemeClr val="tx1"/>
                </a:solidFill>
                <a:latin typeface="Consolas" charset="0"/>
                <a:ea typeface="Consolas" charset="0"/>
                <a:cs typeface="Consolas" charset="0"/>
              </a:rPr>
              <a:t>    .</a:t>
            </a:r>
            <a:r>
              <a:rPr lang="en-US" sz="1400" b="1" dirty="0">
                <a:solidFill>
                  <a:schemeClr val="tx1"/>
                </a:solidFill>
                <a:latin typeface="Consolas" charset="0"/>
                <a:ea typeface="Consolas" charset="0"/>
                <a:cs typeface="Consolas" charset="0"/>
              </a:rPr>
              <a:t>distinct</a:t>
            </a:r>
            <a:r>
              <a:rPr lang="en-US" sz="1400" dirty="0">
                <a:solidFill>
                  <a:schemeClr val="tx1"/>
                </a:solidFill>
                <a:latin typeface="Consolas" charset="0"/>
                <a:ea typeface="Consolas" charset="0"/>
                <a:cs typeface="Consolas" charset="0"/>
              </a:rPr>
              <a:t>()</a:t>
            </a:r>
          </a:p>
          <a:p>
            <a:pPr>
              <a:lnSpc>
                <a:spcPct val="114000"/>
              </a:lnSpc>
            </a:pPr>
            <a:r>
              <a:rPr lang="en-US" sz="1400" dirty="0">
                <a:solidFill>
                  <a:schemeClr val="tx1"/>
                </a:solidFill>
                <a:latin typeface="Consolas" charset="0"/>
                <a:ea typeface="Consolas" charset="0"/>
                <a:cs typeface="Consolas" charset="0"/>
              </a:rPr>
              <a:t>    .</a:t>
            </a:r>
            <a:r>
              <a:rPr lang="en-US" sz="1400" b="1" dirty="0">
                <a:solidFill>
                  <a:schemeClr val="tx1"/>
                </a:solidFill>
                <a:latin typeface="Consolas" charset="0"/>
                <a:ea typeface="Consolas" charset="0"/>
                <a:cs typeface="Consolas" charset="0"/>
              </a:rPr>
              <a:t>map</a:t>
            </a:r>
            <a:r>
              <a:rPr lang="en-US" sz="1400" dirty="0">
                <a:solidFill>
                  <a:schemeClr val="tx1"/>
                </a:solidFill>
                <a:latin typeface="Consolas" charset="0"/>
                <a:ea typeface="Consolas" charset="0"/>
                <a:cs typeface="Consolas" charset="0"/>
              </a:rPr>
              <a:t>((</a:t>
            </a:r>
            <a:r>
              <a:rPr lang="en-US" sz="1400" dirty="0" err="1">
                <a:solidFill>
                  <a:schemeClr val="tx1"/>
                </a:solidFill>
                <a:latin typeface="Consolas" charset="0"/>
                <a:ea typeface="Consolas" charset="0"/>
                <a:cs typeface="Consolas" charset="0"/>
              </a:rPr>
              <a:t>dstIP</a:t>
            </a:r>
            <a:r>
              <a:rPr lang="en-US" sz="1400" dirty="0">
                <a:solidFill>
                  <a:schemeClr val="tx1"/>
                </a:solidFill>
                <a:latin typeface="Consolas" charset="0"/>
                <a:ea typeface="Consolas" charset="0"/>
                <a:cs typeface="Consolas" charset="0"/>
              </a:rPr>
              <a:t>, </a:t>
            </a:r>
            <a:r>
              <a:rPr lang="en-US" sz="1400" dirty="0" err="1">
                <a:solidFill>
                  <a:schemeClr val="tx1"/>
                </a:solidFill>
                <a:latin typeface="Consolas" charset="0"/>
                <a:ea typeface="Consolas" charset="0"/>
                <a:cs typeface="Consolas" charset="0"/>
              </a:rPr>
              <a:t>srcIP</a:t>
            </a:r>
            <a:r>
              <a:rPr lang="en-US" sz="1400" dirty="0">
                <a:solidFill>
                  <a:schemeClr val="tx1"/>
                </a:solidFill>
                <a:latin typeface="Consolas" charset="0"/>
                <a:ea typeface="Consolas" charset="0"/>
                <a:cs typeface="Consolas" charset="0"/>
              </a:rPr>
              <a:t>) =&gt; (</a:t>
            </a:r>
            <a:r>
              <a:rPr lang="en-US" sz="1400" dirty="0" err="1">
                <a:solidFill>
                  <a:schemeClr val="tx1"/>
                </a:solidFill>
                <a:latin typeface="Consolas" charset="0"/>
                <a:ea typeface="Consolas" charset="0"/>
                <a:cs typeface="Consolas" charset="0"/>
              </a:rPr>
              <a:t>dstIP</a:t>
            </a:r>
            <a:r>
              <a:rPr lang="en-US" sz="1400" dirty="0">
                <a:solidFill>
                  <a:schemeClr val="tx1"/>
                </a:solidFill>
                <a:latin typeface="Consolas" charset="0"/>
                <a:ea typeface="Consolas" charset="0"/>
                <a:cs typeface="Consolas" charset="0"/>
              </a:rPr>
              <a:t>, 1))</a:t>
            </a:r>
          </a:p>
          <a:p>
            <a:pPr>
              <a:lnSpc>
                <a:spcPct val="114000"/>
              </a:lnSpc>
            </a:pPr>
            <a:r>
              <a:rPr lang="en-US" sz="1400" dirty="0">
                <a:solidFill>
                  <a:schemeClr val="tx1"/>
                </a:solidFill>
                <a:latin typeface="Consolas" charset="0"/>
                <a:ea typeface="Consolas" charset="0"/>
                <a:cs typeface="Consolas" charset="0"/>
              </a:rPr>
              <a:t>    .</a:t>
            </a:r>
            <a:r>
              <a:rPr lang="en-US" sz="1400" b="1" dirty="0">
                <a:solidFill>
                  <a:schemeClr val="tx1"/>
                </a:solidFill>
                <a:latin typeface="Consolas" charset="0"/>
                <a:ea typeface="Consolas" charset="0"/>
                <a:cs typeface="Consolas" charset="0"/>
              </a:rPr>
              <a:t>reduce</a:t>
            </a:r>
            <a:r>
              <a:rPr lang="en-US" sz="1400" dirty="0">
                <a:solidFill>
                  <a:schemeClr val="tx1"/>
                </a:solidFill>
                <a:latin typeface="Consolas" charset="0"/>
                <a:ea typeface="Consolas" charset="0"/>
                <a:cs typeface="Consolas" charset="0"/>
              </a:rPr>
              <a:t>(keys=(</a:t>
            </a:r>
            <a:r>
              <a:rPr lang="en-US" sz="1400" dirty="0" err="1">
                <a:solidFill>
                  <a:schemeClr val="tx1"/>
                </a:solidFill>
                <a:latin typeface="Consolas" charset="0"/>
                <a:ea typeface="Consolas" charset="0"/>
                <a:cs typeface="Consolas" charset="0"/>
              </a:rPr>
              <a:t>dstIP</a:t>
            </a:r>
            <a:r>
              <a:rPr lang="en-US" sz="1400" dirty="0">
                <a:solidFill>
                  <a:schemeClr val="tx1"/>
                </a:solidFill>
                <a:latin typeface="Consolas" charset="0"/>
                <a:ea typeface="Consolas" charset="0"/>
                <a:cs typeface="Consolas" charset="0"/>
              </a:rPr>
              <a:t>,), sum)</a:t>
            </a:r>
          </a:p>
          <a:p>
            <a:pPr>
              <a:lnSpc>
                <a:spcPct val="114000"/>
              </a:lnSpc>
            </a:pPr>
            <a:r>
              <a:rPr lang="en-US" sz="1400" dirty="0">
                <a:solidFill>
                  <a:schemeClr val="tx1"/>
                </a:solidFill>
                <a:latin typeface="Consolas" charset="0"/>
                <a:ea typeface="Consolas" charset="0"/>
                <a:cs typeface="Consolas" charset="0"/>
              </a:rPr>
              <a:t>    .</a:t>
            </a:r>
            <a:r>
              <a:rPr lang="en-US" sz="1400" b="1" dirty="0">
                <a:solidFill>
                  <a:schemeClr val="tx1"/>
                </a:solidFill>
                <a:latin typeface="Consolas" charset="0"/>
                <a:ea typeface="Consolas" charset="0"/>
                <a:cs typeface="Consolas" charset="0"/>
              </a:rPr>
              <a:t>filter</a:t>
            </a:r>
            <a:r>
              <a:rPr lang="en-US" sz="1400" dirty="0">
                <a:solidFill>
                  <a:schemeClr val="tx1"/>
                </a:solidFill>
                <a:latin typeface="Consolas" charset="0"/>
                <a:ea typeface="Consolas" charset="0"/>
                <a:cs typeface="Consolas" charset="0"/>
              </a:rPr>
              <a:t>((</a:t>
            </a:r>
            <a:r>
              <a:rPr lang="en-US" sz="1400" dirty="0" err="1">
                <a:solidFill>
                  <a:schemeClr val="tx1"/>
                </a:solidFill>
                <a:latin typeface="Consolas" charset="0"/>
                <a:ea typeface="Consolas" charset="0"/>
                <a:cs typeface="Consolas" charset="0"/>
              </a:rPr>
              <a:t>dstIP</a:t>
            </a:r>
            <a:r>
              <a:rPr lang="en-US" sz="1400" dirty="0">
                <a:solidFill>
                  <a:schemeClr val="tx1"/>
                </a:solidFill>
                <a:latin typeface="Consolas" charset="0"/>
                <a:ea typeface="Consolas" charset="0"/>
                <a:cs typeface="Consolas" charset="0"/>
              </a:rPr>
              <a:t>, count) =&gt; count &gt; Th)</a:t>
            </a:r>
          </a:p>
          <a:p>
            <a:pPr>
              <a:lnSpc>
                <a:spcPct val="114000"/>
              </a:lnSpc>
            </a:pPr>
            <a:r>
              <a:rPr lang="en-US" sz="1100" dirty="0">
                <a:solidFill>
                  <a:schemeClr val="tx1"/>
                </a:solidFill>
                <a:latin typeface="Consolas" charset="0"/>
                <a:ea typeface="Consolas" charset="0"/>
                <a:cs typeface="Consolas" charset="0"/>
              </a:rPr>
              <a:t> </a:t>
            </a:r>
          </a:p>
        </p:txBody>
      </p:sp>
      <p:sp>
        <p:nvSpPr>
          <p:cNvPr id="22" name="Rounded Rectangle 21">
            <a:extLst>
              <a:ext uri="{FF2B5EF4-FFF2-40B4-BE49-F238E27FC236}">
                <a16:creationId xmlns:a16="http://schemas.microsoft.com/office/drawing/2014/main" id="{1DAC2590-BEA9-354E-9A24-F29CDDF6F4B0}"/>
              </a:ext>
            </a:extLst>
          </p:cNvPr>
          <p:cNvSpPr/>
          <p:nvPr/>
        </p:nvSpPr>
        <p:spPr>
          <a:xfrm>
            <a:off x="822960" y="5184265"/>
            <a:ext cx="2664519" cy="311800"/>
          </a:xfrm>
          <a:prstGeom prst="roundRect">
            <a:avLst/>
          </a:prstGeom>
          <a:solidFill>
            <a:srgbClr val="FF0000">
              <a:alpha val="25000"/>
            </a:srgbClr>
          </a:solidFill>
          <a:ln>
            <a:solidFill>
              <a:srgbClr val="FF0000">
                <a:alpha val="25000"/>
              </a:srgb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solidFill>
                <a:schemeClr val="tx1"/>
              </a:solidFill>
              <a:effectLst>
                <a:glow rad="63500">
                  <a:schemeClr val="bg1">
                    <a:alpha val="40000"/>
                  </a:schemeClr>
                </a:glow>
              </a:effectLst>
              <a:latin typeface="Avenir Next Medium" panose="020B0503020202020204" pitchFamily="34" charset="0"/>
              <a:ea typeface="Myriad Pro" charset="0"/>
              <a:cs typeface="Myriad Pro" charset="0"/>
            </a:endParaRPr>
          </a:p>
        </p:txBody>
      </p:sp>
      <p:sp>
        <p:nvSpPr>
          <p:cNvPr id="23" name="TextBox 22"/>
          <p:cNvSpPr txBox="1"/>
          <p:nvPr/>
        </p:nvSpPr>
        <p:spPr>
          <a:xfrm>
            <a:off x="905256" y="1394789"/>
            <a:ext cx="3304046" cy="523220"/>
          </a:xfrm>
          <a:prstGeom prst="rect">
            <a:avLst/>
          </a:prstGeom>
          <a:noFill/>
        </p:spPr>
        <p:txBody>
          <a:bodyPr wrap="none" rtlCol="0">
            <a:spAutoFit/>
          </a:bodyPr>
          <a:lstStyle/>
          <a:p>
            <a:r>
              <a:rPr lang="en-US" sz="2800" dirty="0">
                <a:solidFill>
                  <a:schemeClr val="bg2">
                    <a:lumMod val="50000"/>
                  </a:schemeClr>
                </a:solidFill>
                <a:latin typeface="Helvetica Neue" charset="0"/>
                <a:ea typeface="Helvetica Neue" charset="0"/>
                <a:cs typeface="Helvetica Neue" charset="0"/>
              </a:rPr>
              <a:t>Stream of elements</a:t>
            </a:r>
          </a:p>
        </p:txBody>
      </p:sp>
      <p:sp>
        <p:nvSpPr>
          <p:cNvPr id="24" name="TextBox 23"/>
          <p:cNvSpPr txBox="1"/>
          <p:nvPr/>
        </p:nvSpPr>
        <p:spPr>
          <a:xfrm>
            <a:off x="4611298" y="1394789"/>
            <a:ext cx="4589719" cy="954107"/>
          </a:xfrm>
          <a:prstGeom prst="rect">
            <a:avLst/>
          </a:prstGeom>
          <a:noFill/>
        </p:spPr>
        <p:txBody>
          <a:bodyPr wrap="none" rtlCol="0">
            <a:spAutoFit/>
          </a:bodyPr>
          <a:lstStyle/>
          <a:p>
            <a:pPr algn="ctr"/>
            <a:r>
              <a:rPr lang="en-US" sz="2800" dirty="0">
                <a:solidFill>
                  <a:srgbClr val="C00000"/>
                </a:solidFill>
                <a:latin typeface="Helvetica Neue" charset="0"/>
                <a:ea typeface="Helvetica Neue" charset="0"/>
                <a:cs typeface="Helvetica Neue" charset="0"/>
              </a:rPr>
              <a:t>Result of applying</a:t>
            </a:r>
          </a:p>
          <a:p>
            <a:pPr algn="ctr"/>
            <a:r>
              <a:rPr lang="en-US" sz="2800" dirty="0">
                <a:solidFill>
                  <a:srgbClr val="C00000"/>
                </a:solidFill>
                <a:latin typeface="Helvetica Neue" charset="0"/>
                <a:ea typeface="Helvetica Neue" charset="0"/>
                <a:cs typeface="Helvetica Neue" charset="0"/>
              </a:rPr>
              <a:t>function </a:t>
            </a:r>
            <a:r>
              <a:rPr lang="en-US" sz="2800" i="1" dirty="0">
                <a:solidFill>
                  <a:srgbClr val="C00000"/>
                </a:solidFill>
                <a:latin typeface="Times" charset="0"/>
                <a:ea typeface="Times" charset="0"/>
                <a:cs typeface="Times" charset="0"/>
              </a:rPr>
              <a:t>f</a:t>
            </a:r>
            <a:r>
              <a:rPr lang="en-US" sz="2800" dirty="0">
                <a:solidFill>
                  <a:srgbClr val="C00000"/>
                </a:solidFill>
                <a:latin typeface="Helvetica Neue" charset="0"/>
                <a:ea typeface="Helvetica Neue" charset="0"/>
                <a:cs typeface="Helvetica Neue" charset="0"/>
              </a:rPr>
              <a:t>  over all elements</a:t>
            </a:r>
          </a:p>
        </p:txBody>
      </p:sp>
      <p:sp>
        <p:nvSpPr>
          <p:cNvPr id="25" name="Rounded Rectangle 24"/>
          <p:cNvSpPr/>
          <p:nvPr/>
        </p:nvSpPr>
        <p:spPr>
          <a:xfrm>
            <a:off x="3605561" y="3157439"/>
            <a:ext cx="1940312" cy="496119"/>
          </a:xfrm>
          <a:prstGeom prst="roundRect">
            <a:avLst/>
          </a:prstGeom>
          <a:solidFill>
            <a:srgbClr val="00B050"/>
          </a:solidFill>
          <a:ln>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latin typeface="Helvetica Neue" charset="0"/>
                <a:ea typeface="Helvetica Neue" charset="0"/>
                <a:cs typeface="Helvetica Neue" charset="0"/>
              </a:rPr>
              <a:t>Memory</a:t>
            </a:r>
            <a:endParaRPr lang="en-US" sz="2400" b="1" dirty="0">
              <a:latin typeface="Helvetica Neue" charset="0"/>
              <a:ea typeface="Helvetica Neue" charset="0"/>
              <a:cs typeface="Helvetica Neue" charset="0"/>
            </a:endParaRPr>
          </a:p>
        </p:txBody>
      </p:sp>
      <p:graphicFrame>
        <p:nvGraphicFramePr>
          <p:cNvPr id="26" name="Table 25"/>
          <p:cNvGraphicFramePr>
            <a:graphicFrameLocks noGrp="1"/>
          </p:cNvGraphicFramePr>
          <p:nvPr>
            <p:extLst>
              <p:ext uri="{D42A27DB-BD31-4B8C-83A1-F6EECF244321}">
                <p14:modId xmlns:p14="http://schemas.microsoft.com/office/powerpoint/2010/main" val="798757291"/>
              </p:ext>
            </p:extLst>
          </p:nvPr>
        </p:nvGraphicFramePr>
        <p:xfrm>
          <a:off x="4698993" y="5048489"/>
          <a:ext cx="4104763" cy="1183285"/>
        </p:xfrm>
        <a:graphic>
          <a:graphicData uri="http://schemas.openxmlformats.org/drawingml/2006/table">
            <a:tbl>
              <a:tblPr>
                <a:tableStyleId>{5C22544A-7EE6-4342-B048-85BDC9FD1C3A}</a:tableStyleId>
              </a:tblPr>
              <a:tblGrid>
                <a:gridCol w="1297769">
                  <a:extLst>
                    <a:ext uri="{9D8B030D-6E8A-4147-A177-3AD203B41FA5}">
                      <a16:colId xmlns:a16="http://schemas.microsoft.com/office/drawing/2014/main" val="20000"/>
                    </a:ext>
                  </a:extLst>
                </a:gridCol>
                <a:gridCol w="2806994">
                  <a:extLst>
                    <a:ext uri="{9D8B030D-6E8A-4147-A177-3AD203B41FA5}">
                      <a16:colId xmlns:a16="http://schemas.microsoft.com/office/drawing/2014/main" val="20001"/>
                    </a:ext>
                  </a:extLst>
                </a:gridCol>
              </a:tblGrid>
              <a:tr h="432808">
                <a:tc>
                  <a:txBody>
                    <a:bodyPr/>
                    <a:lstStyle/>
                    <a:p>
                      <a:pPr algn="ctr"/>
                      <a:r>
                        <a:rPr lang="en-US" sz="2400" b="1" dirty="0">
                          <a:solidFill>
                            <a:schemeClr val="bg1">
                              <a:lumMod val="95000"/>
                            </a:schemeClr>
                          </a:solidFill>
                          <a:latin typeface="Helvetica Neue" charset="0"/>
                          <a:ea typeface="Helvetica Neue" charset="0"/>
                          <a:cs typeface="Helvetica Neue" charset="0"/>
                        </a:rPr>
                        <a:t>Match</a:t>
                      </a:r>
                    </a:p>
                  </a:txBody>
                  <a:tcPr anchor="ctr">
                    <a:solidFill>
                      <a:schemeClr val="tx1">
                        <a:lumMod val="75000"/>
                        <a:lumOff val="25000"/>
                      </a:schemeClr>
                    </a:solidFill>
                  </a:tcPr>
                </a:tc>
                <a:tc>
                  <a:txBody>
                    <a:bodyPr/>
                    <a:lstStyle/>
                    <a:p>
                      <a:pPr algn="ctr"/>
                      <a:r>
                        <a:rPr lang="en-US" sz="2400" b="1" dirty="0">
                          <a:solidFill>
                            <a:schemeClr val="bg1">
                              <a:lumMod val="95000"/>
                            </a:schemeClr>
                          </a:solidFill>
                          <a:latin typeface="Helvetica Neue" charset="0"/>
                          <a:ea typeface="Helvetica Neue" charset="0"/>
                          <a:cs typeface="Helvetica Neue" charset="0"/>
                        </a:rPr>
                        <a:t>Action</a:t>
                      </a:r>
                    </a:p>
                  </a:txBody>
                  <a:tcPr anchor="ctr">
                    <a:solidFill>
                      <a:schemeClr val="tx1">
                        <a:lumMod val="75000"/>
                        <a:lumOff val="25000"/>
                      </a:schemeClr>
                    </a:solidFill>
                  </a:tcPr>
                </a:tc>
                <a:extLst>
                  <a:ext uri="{0D108BD9-81ED-4DB2-BD59-A6C34878D82A}">
                    <a16:rowId xmlns:a16="http://schemas.microsoft.com/office/drawing/2014/main" val="10000"/>
                  </a:ext>
                </a:extLst>
              </a:tr>
              <a:tr h="726085">
                <a:tc>
                  <a:txBody>
                    <a:bodyPr/>
                    <a:lstStyle/>
                    <a:p>
                      <a:pPr algn="ctr"/>
                      <a:r>
                        <a:rPr lang="en-US" sz="2800" i="0" dirty="0">
                          <a:latin typeface="Monaco" charset="0"/>
                          <a:ea typeface="Monaco" charset="0"/>
                          <a:cs typeface="Monaco" charset="0"/>
                        </a:rPr>
                        <a:t>*</a:t>
                      </a:r>
                    </a:p>
                  </a:txBody>
                  <a:tcPr anchor="ctr">
                    <a:solidFill>
                      <a:schemeClr val="bg1">
                        <a:lumMod val="85000"/>
                      </a:schemeClr>
                    </a:solidFill>
                  </a:tcPr>
                </a:tc>
                <a:tc>
                  <a:txBody>
                    <a:bodyPr/>
                    <a:lstStyle/>
                    <a:p>
                      <a:pPr algn="ctr"/>
                      <a:r>
                        <a:rPr lang="en-US" sz="1800" i="0" kern="1200" dirty="0">
                          <a:solidFill>
                            <a:schemeClr val="dk1"/>
                          </a:solidFill>
                          <a:latin typeface="Monaco" charset="0"/>
                          <a:ea typeface="Monaco" charset="0"/>
                          <a:cs typeface="Monaco" charset="0"/>
                        </a:rPr>
                        <a:t>stateful[</a:t>
                      </a:r>
                      <a:r>
                        <a:rPr lang="en-US" sz="1800" i="0" kern="1200" dirty="0" err="1">
                          <a:solidFill>
                            <a:schemeClr val="dk1"/>
                          </a:solidFill>
                          <a:latin typeface="Monaco" charset="0"/>
                          <a:ea typeface="Monaco" charset="0"/>
                          <a:cs typeface="Monaco" charset="0"/>
                        </a:rPr>
                        <a:t>idx</a:t>
                      </a:r>
                      <a:r>
                        <a:rPr lang="en-US" sz="1800" i="0" kern="1200" dirty="0">
                          <a:solidFill>
                            <a:schemeClr val="dk1"/>
                          </a:solidFill>
                          <a:latin typeface="Monaco" charset="0"/>
                          <a:ea typeface="Monaco" charset="0"/>
                          <a:cs typeface="Monaco" charset="0"/>
                        </a:rPr>
                        <a:t>]</a:t>
                      </a:r>
                      <a:r>
                        <a:rPr lang="en-US" sz="1800" i="0" kern="1200" baseline="0" dirty="0">
                          <a:solidFill>
                            <a:schemeClr val="dk1"/>
                          </a:solidFill>
                          <a:latin typeface="Monaco" charset="0"/>
                          <a:ea typeface="Monaco" charset="0"/>
                          <a:cs typeface="Monaco" charset="0"/>
                        </a:rPr>
                        <a:t> += 1</a:t>
                      </a:r>
                      <a:endParaRPr lang="en-US" sz="1800" i="0" kern="1200" dirty="0">
                        <a:solidFill>
                          <a:schemeClr val="dk1"/>
                        </a:solidFill>
                        <a:latin typeface="Monaco" charset="0"/>
                        <a:ea typeface="Monaco" charset="0"/>
                        <a:cs typeface="Monaco" charset="0"/>
                      </a:endParaRPr>
                    </a:p>
                  </a:txBody>
                  <a:tcPr anchor="ctr">
                    <a:solidFill>
                      <a:schemeClr val="bg1">
                        <a:lumMod val="85000"/>
                      </a:schemeClr>
                    </a:solidFill>
                  </a:tcPr>
                </a:tc>
                <a:extLst>
                  <a:ext uri="{0D108BD9-81ED-4DB2-BD59-A6C34878D82A}">
                    <a16:rowId xmlns:a16="http://schemas.microsoft.com/office/drawing/2014/main" val="10001"/>
                  </a:ext>
                </a:extLst>
              </a:tr>
            </a:tbl>
          </a:graphicData>
        </a:graphic>
      </p:graphicFrame>
      <p:sp>
        <p:nvSpPr>
          <p:cNvPr id="27" name="TextBox 26">
            <a:extLst>
              <a:ext uri="{FF2B5EF4-FFF2-40B4-BE49-F238E27FC236}">
                <a16:creationId xmlns:a16="http://schemas.microsoft.com/office/drawing/2014/main" id="{01328C19-DA38-584A-88E1-565C2990C0EF}"/>
              </a:ext>
            </a:extLst>
          </p:cNvPr>
          <p:cNvSpPr txBox="1"/>
          <p:nvPr/>
        </p:nvSpPr>
        <p:spPr>
          <a:xfrm>
            <a:off x="68137" y="3952911"/>
            <a:ext cx="284052" cy="1803892"/>
          </a:xfrm>
          <a:prstGeom prst="rect">
            <a:avLst/>
          </a:prstGeom>
          <a:noFill/>
        </p:spPr>
        <p:txBody>
          <a:bodyPr wrap="none" rtlCol="0">
            <a:spAutoFit/>
          </a:bodyPr>
          <a:lstStyle/>
          <a:p>
            <a:pPr>
              <a:lnSpc>
                <a:spcPct val="114000"/>
              </a:lnSpc>
            </a:pPr>
            <a:r>
              <a:rPr lang="en-US" sz="1400" dirty="0">
                <a:solidFill>
                  <a:schemeClr val="bg1">
                    <a:lumMod val="65000"/>
                  </a:schemeClr>
                </a:solidFill>
                <a:latin typeface="Consolas" charset="0"/>
                <a:ea typeface="Consolas" charset="0"/>
                <a:cs typeface="Consolas" charset="0"/>
              </a:rPr>
              <a:t>1</a:t>
            </a:r>
          </a:p>
          <a:p>
            <a:pPr>
              <a:lnSpc>
                <a:spcPct val="114000"/>
              </a:lnSpc>
            </a:pPr>
            <a:r>
              <a:rPr lang="en-US" sz="1400" dirty="0">
                <a:solidFill>
                  <a:schemeClr val="bg1">
                    <a:lumMod val="65000"/>
                  </a:schemeClr>
                </a:solidFill>
                <a:latin typeface="Consolas" charset="0"/>
                <a:ea typeface="Consolas" charset="0"/>
                <a:cs typeface="Consolas" charset="0"/>
              </a:rPr>
              <a:t>2</a:t>
            </a:r>
          </a:p>
          <a:p>
            <a:pPr>
              <a:lnSpc>
                <a:spcPct val="114000"/>
              </a:lnSpc>
            </a:pPr>
            <a:r>
              <a:rPr lang="en-US" sz="1400" dirty="0">
                <a:solidFill>
                  <a:schemeClr val="bg1">
                    <a:lumMod val="65000"/>
                  </a:schemeClr>
                </a:solidFill>
                <a:latin typeface="Consolas" charset="0"/>
                <a:ea typeface="Consolas" charset="0"/>
                <a:cs typeface="Consolas" charset="0"/>
              </a:rPr>
              <a:t>3</a:t>
            </a:r>
          </a:p>
          <a:p>
            <a:pPr>
              <a:lnSpc>
                <a:spcPct val="114000"/>
              </a:lnSpc>
            </a:pPr>
            <a:r>
              <a:rPr lang="en-US" sz="1400" dirty="0">
                <a:solidFill>
                  <a:schemeClr val="bg1">
                    <a:lumMod val="65000"/>
                  </a:schemeClr>
                </a:solidFill>
                <a:latin typeface="Consolas" charset="0"/>
                <a:ea typeface="Consolas" charset="0"/>
                <a:cs typeface="Consolas" charset="0"/>
              </a:rPr>
              <a:t>4</a:t>
            </a:r>
          </a:p>
          <a:p>
            <a:pPr>
              <a:lnSpc>
                <a:spcPct val="114000"/>
              </a:lnSpc>
            </a:pPr>
            <a:r>
              <a:rPr lang="en-US" sz="1400" dirty="0">
                <a:solidFill>
                  <a:schemeClr val="bg1">
                    <a:lumMod val="65000"/>
                  </a:schemeClr>
                </a:solidFill>
                <a:latin typeface="Consolas" charset="0"/>
                <a:ea typeface="Consolas" charset="0"/>
                <a:cs typeface="Consolas" charset="0"/>
              </a:rPr>
              <a:t>5</a:t>
            </a:r>
          </a:p>
          <a:p>
            <a:pPr>
              <a:lnSpc>
                <a:spcPct val="114000"/>
              </a:lnSpc>
            </a:pPr>
            <a:r>
              <a:rPr lang="en-US" sz="1400" dirty="0">
                <a:solidFill>
                  <a:schemeClr val="bg1">
                    <a:lumMod val="65000"/>
                  </a:schemeClr>
                </a:solidFill>
                <a:latin typeface="Consolas" charset="0"/>
                <a:ea typeface="Consolas" charset="0"/>
                <a:cs typeface="Consolas" charset="0"/>
              </a:rPr>
              <a:t>6</a:t>
            </a:r>
          </a:p>
          <a:p>
            <a:pPr>
              <a:lnSpc>
                <a:spcPct val="114000"/>
              </a:lnSpc>
            </a:pPr>
            <a:r>
              <a:rPr lang="en-US" sz="1400" dirty="0">
                <a:solidFill>
                  <a:schemeClr val="bg1">
                    <a:lumMod val="65000"/>
                  </a:schemeClr>
                </a:solidFill>
                <a:latin typeface="Consolas" charset="0"/>
                <a:ea typeface="Consolas" charset="0"/>
                <a:cs typeface="Consolas" charset="0"/>
              </a:rPr>
              <a:t>7</a:t>
            </a:r>
          </a:p>
        </p:txBody>
      </p:sp>
    </p:spTree>
    <p:extLst>
      <p:ext uri="{BB962C8B-B14F-4D97-AF65-F5344CB8AC3E}">
        <p14:creationId xmlns:p14="http://schemas.microsoft.com/office/powerpoint/2010/main" val="1327390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7"/>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8"/>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1" grpId="0" animBg="1"/>
      <p:bldP spid="20" grpId="0"/>
      <p:bldP spid="21" grpId="0"/>
      <p:bldP spid="19" grpId="0" animBg="1"/>
      <p:bldP spid="22" grpId="0" animBg="1"/>
      <p:bldP spid="23" grpId="0"/>
      <p:bldP spid="24" grpId="0"/>
      <p:bldP spid="25" grpId="0" animBg="1"/>
      <p:bldP spid="2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 name="Rounded Rectangle 109"/>
          <p:cNvSpPr/>
          <p:nvPr/>
        </p:nvSpPr>
        <p:spPr>
          <a:xfrm>
            <a:off x="7154001" y="1737043"/>
            <a:ext cx="1463693" cy="3498081"/>
          </a:xfrm>
          <a:prstGeom prst="roundRect">
            <a:avLst>
              <a:gd name="adj" fmla="val 6295"/>
            </a:avLst>
          </a:prstGeom>
          <a:solidFill>
            <a:schemeClr val="bg1">
              <a:lumMod val="50000"/>
            </a:schemeClr>
          </a:solidFill>
          <a:ln w="12700">
            <a:solidFill>
              <a:schemeClr val="bg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latin typeface="Helvetica Neue" charset="0"/>
                <a:ea typeface="Helvetica Neue" charset="0"/>
                <a:cs typeface="Helvetica Neue" charset="0"/>
              </a:rPr>
              <a:t>Programmable </a:t>
            </a:r>
            <a:r>
              <a:rPr lang="en-US" sz="1350" b="1" dirty="0" err="1">
                <a:latin typeface="Helvetica Neue" charset="0"/>
                <a:ea typeface="Helvetica Neue" charset="0"/>
                <a:cs typeface="Helvetica Neue" charset="0"/>
              </a:rPr>
              <a:t>Deparser</a:t>
            </a:r>
            <a:endParaRPr lang="en-US" sz="1350" b="1" dirty="0">
              <a:latin typeface="Helvetica Neue" charset="0"/>
              <a:ea typeface="Helvetica Neue" charset="0"/>
              <a:cs typeface="Helvetica Neue" charset="0"/>
            </a:endParaRPr>
          </a:p>
          <a:p>
            <a:pPr algn="ctr"/>
            <a:endParaRPr lang="en-US" sz="1200" b="1" dirty="0">
              <a:latin typeface="Helvetica Neue" charset="0"/>
              <a:ea typeface="Helvetica Neue" charset="0"/>
              <a:cs typeface="Helvetica Neue" charset="0"/>
            </a:endParaRPr>
          </a:p>
          <a:p>
            <a:pPr algn="ctr"/>
            <a:endParaRPr lang="en-US" sz="1200" b="1" dirty="0">
              <a:latin typeface="Helvetica Neue" charset="0"/>
              <a:ea typeface="Helvetica Neue" charset="0"/>
              <a:cs typeface="Helvetica Neue" charset="0"/>
            </a:endParaRPr>
          </a:p>
          <a:p>
            <a:pPr algn="ctr"/>
            <a:endParaRPr lang="en-US" sz="1200" dirty="0">
              <a:latin typeface="Helvetica Neue" charset="0"/>
              <a:ea typeface="Helvetica Neue" charset="0"/>
              <a:cs typeface="Helvetica Neue" charset="0"/>
            </a:endParaRPr>
          </a:p>
          <a:p>
            <a:pPr algn="ctr"/>
            <a:endParaRPr lang="en-US" dirty="0">
              <a:latin typeface="Helvetica Neue" charset="0"/>
              <a:ea typeface="Helvetica Neue" charset="0"/>
              <a:cs typeface="Helvetica Neue" charset="0"/>
            </a:endParaRPr>
          </a:p>
          <a:p>
            <a:pPr algn="ctr"/>
            <a:endParaRPr lang="en-US" dirty="0">
              <a:latin typeface="Helvetica Neue" charset="0"/>
              <a:ea typeface="Helvetica Neue" charset="0"/>
              <a:cs typeface="Helvetica Neue" charset="0"/>
            </a:endParaRPr>
          </a:p>
          <a:p>
            <a:pPr algn="ctr"/>
            <a:endParaRPr lang="en-US" dirty="0">
              <a:latin typeface="Helvetica Neue" charset="0"/>
              <a:ea typeface="Helvetica Neue" charset="0"/>
              <a:cs typeface="Helvetica Neue" charset="0"/>
            </a:endParaRPr>
          </a:p>
          <a:p>
            <a:pPr algn="ctr"/>
            <a:endParaRPr lang="en-US" dirty="0">
              <a:latin typeface="Helvetica Neue" charset="0"/>
              <a:ea typeface="Helvetica Neue" charset="0"/>
              <a:cs typeface="Helvetica Neue" charset="0"/>
            </a:endParaRPr>
          </a:p>
          <a:p>
            <a:pPr algn="ctr"/>
            <a:endParaRPr lang="en-US" dirty="0">
              <a:latin typeface="Helvetica Neue" charset="0"/>
              <a:ea typeface="Helvetica Neue" charset="0"/>
              <a:cs typeface="Helvetica Neue" charset="0"/>
            </a:endParaRPr>
          </a:p>
          <a:p>
            <a:pPr algn="ctr"/>
            <a:endParaRPr lang="en-US" dirty="0">
              <a:latin typeface="Helvetica Neue" charset="0"/>
              <a:ea typeface="Helvetica Neue" charset="0"/>
              <a:cs typeface="Helvetica Neue" charset="0"/>
            </a:endParaRPr>
          </a:p>
          <a:p>
            <a:pPr algn="ctr"/>
            <a:endParaRPr lang="en-US" dirty="0">
              <a:latin typeface="Helvetica Neue" charset="0"/>
              <a:ea typeface="Helvetica Neue" charset="0"/>
              <a:cs typeface="Helvetica Neue" charset="0"/>
            </a:endParaRPr>
          </a:p>
          <a:p>
            <a:pPr algn="ctr"/>
            <a:endParaRPr lang="en-US" dirty="0">
              <a:latin typeface="Helvetica Neue" charset="0"/>
              <a:ea typeface="Helvetica Neue" charset="0"/>
              <a:cs typeface="Helvetica Neue" charset="0"/>
            </a:endParaRPr>
          </a:p>
          <a:p>
            <a:pPr algn="ctr"/>
            <a:endParaRPr lang="en-US" dirty="0">
              <a:latin typeface="Helvetica Neue" charset="0"/>
              <a:ea typeface="Helvetica Neue" charset="0"/>
              <a:cs typeface="Helvetica Neue" charset="0"/>
            </a:endParaRPr>
          </a:p>
        </p:txBody>
      </p:sp>
      <p:grpSp>
        <p:nvGrpSpPr>
          <p:cNvPr id="264" name="Group 263"/>
          <p:cNvGrpSpPr/>
          <p:nvPr/>
        </p:nvGrpSpPr>
        <p:grpSpPr>
          <a:xfrm>
            <a:off x="7498829" y="2400352"/>
            <a:ext cx="784325" cy="2678062"/>
            <a:chOff x="7498829" y="2510581"/>
            <a:chExt cx="784325" cy="2678062"/>
          </a:xfrm>
        </p:grpSpPr>
        <p:grpSp>
          <p:nvGrpSpPr>
            <p:cNvPr id="190" name="Group 189"/>
            <p:cNvGrpSpPr/>
            <p:nvPr/>
          </p:nvGrpSpPr>
          <p:grpSpPr>
            <a:xfrm>
              <a:off x="7502388" y="2510581"/>
              <a:ext cx="780766" cy="427769"/>
              <a:chOff x="6858000" y="3200400"/>
              <a:chExt cx="685800" cy="375739"/>
            </a:xfrm>
          </p:grpSpPr>
          <p:sp>
            <p:nvSpPr>
              <p:cNvPr id="134" name="Rectangle 133"/>
              <p:cNvSpPr/>
              <p:nvPr/>
            </p:nvSpPr>
            <p:spPr>
              <a:xfrm>
                <a:off x="7129519" y="3200400"/>
                <a:ext cx="109482" cy="356559"/>
              </a:xfrm>
              <a:prstGeom prst="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188" name="Rectangle 187"/>
              <p:cNvSpPr/>
              <p:nvPr/>
            </p:nvSpPr>
            <p:spPr>
              <a:xfrm>
                <a:off x="7267408" y="3200400"/>
                <a:ext cx="109482" cy="356559"/>
              </a:xfrm>
              <a:prstGeom prst="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189" name="Rectangle 188"/>
              <p:cNvSpPr/>
              <p:nvPr/>
            </p:nvSpPr>
            <p:spPr>
              <a:xfrm>
                <a:off x="7409516" y="3200400"/>
                <a:ext cx="109482" cy="356559"/>
              </a:xfrm>
              <a:prstGeom prst="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cxnSp>
            <p:nvCxnSpPr>
              <p:cNvPr id="163" name="Straight Connector 162"/>
              <p:cNvCxnSpPr/>
              <p:nvPr/>
            </p:nvCxnSpPr>
            <p:spPr>
              <a:xfrm flipH="1" flipV="1">
                <a:off x="6858000" y="3200400"/>
                <a:ext cx="685800" cy="778"/>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p:nvPr/>
            </p:nvCxnSpPr>
            <p:spPr>
              <a:xfrm flipH="1" flipV="1">
                <a:off x="6858000" y="3566160"/>
                <a:ext cx="685800" cy="1391"/>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p:cNvCxnSpPr/>
              <p:nvPr/>
            </p:nvCxnSpPr>
            <p:spPr>
              <a:xfrm flipH="1" flipV="1">
                <a:off x="7531100" y="3200400"/>
                <a:ext cx="0" cy="365760"/>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p:cNvCxnSpPr/>
              <p:nvPr/>
            </p:nvCxnSpPr>
            <p:spPr>
              <a:xfrm flipH="1" flipV="1">
                <a:off x="7391400" y="3200400"/>
                <a:ext cx="0" cy="365760"/>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p:nvCxnSpPr>
            <p:spPr>
              <a:xfrm flipH="1" flipV="1">
                <a:off x="7251700" y="3210379"/>
                <a:ext cx="0" cy="365760"/>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p:cNvCxnSpPr/>
              <p:nvPr/>
            </p:nvCxnSpPr>
            <p:spPr>
              <a:xfrm flipH="1" flipV="1">
                <a:off x="7112000" y="3200400"/>
                <a:ext cx="0" cy="365760"/>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pSp>
        <p:grpSp>
          <p:nvGrpSpPr>
            <p:cNvPr id="191" name="Group 190"/>
            <p:cNvGrpSpPr/>
            <p:nvPr/>
          </p:nvGrpSpPr>
          <p:grpSpPr>
            <a:xfrm>
              <a:off x="7498829" y="3260679"/>
              <a:ext cx="780766" cy="427769"/>
              <a:chOff x="6858000" y="3200400"/>
              <a:chExt cx="685800" cy="375739"/>
            </a:xfrm>
          </p:grpSpPr>
          <p:sp>
            <p:nvSpPr>
              <p:cNvPr id="192" name="Rectangle 191"/>
              <p:cNvSpPr/>
              <p:nvPr/>
            </p:nvSpPr>
            <p:spPr>
              <a:xfrm>
                <a:off x="7129519" y="3200400"/>
                <a:ext cx="109482" cy="356559"/>
              </a:xfrm>
              <a:prstGeom prst="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193" name="Rectangle 192"/>
              <p:cNvSpPr/>
              <p:nvPr/>
            </p:nvSpPr>
            <p:spPr>
              <a:xfrm>
                <a:off x="7267408" y="3200400"/>
                <a:ext cx="109482" cy="356559"/>
              </a:xfrm>
              <a:prstGeom prst="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194" name="Rectangle 193"/>
              <p:cNvSpPr/>
              <p:nvPr/>
            </p:nvSpPr>
            <p:spPr>
              <a:xfrm>
                <a:off x="7409516" y="3200400"/>
                <a:ext cx="109482" cy="356559"/>
              </a:xfrm>
              <a:prstGeom prst="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cxnSp>
            <p:nvCxnSpPr>
              <p:cNvPr id="195" name="Straight Connector 194"/>
              <p:cNvCxnSpPr/>
              <p:nvPr/>
            </p:nvCxnSpPr>
            <p:spPr>
              <a:xfrm flipH="1" flipV="1">
                <a:off x="6858000" y="3200400"/>
                <a:ext cx="685800" cy="778"/>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p:cNvCxnSpPr/>
              <p:nvPr/>
            </p:nvCxnSpPr>
            <p:spPr>
              <a:xfrm flipH="1" flipV="1">
                <a:off x="6858000" y="3566160"/>
                <a:ext cx="685800" cy="1391"/>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p:cNvCxnSpPr/>
              <p:nvPr/>
            </p:nvCxnSpPr>
            <p:spPr>
              <a:xfrm flipH="1" flipV="1">
                <a:off x="7531100" y="3200400"/>
                <a:ext cx="0" cy="365760"/>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p:cNvCxnSpPr/>
              <p:nvPr/>
            </p:nvCxnSpPr>
            <p:spPr>
              <a:xfrm flipH="1" flipV="1">
                <a:off x="7391400" y="3200400"/>
                <a:ext cx="0" cy="365760"/>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p:cNvCxnSpPr/>
              <p:nvPr/>
            </p:nvCxnSpPr>
            <p:spPr>
              <a:xfrm flipH="1" flipV="1">
                <a:off x="7251700" y="3210379"/>
                <a:ext cx="0" cy="365760"/>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p:cNvCxnSpPr/>
              <p:nvPr/>
            </p:nvCxnSpPr>
            <p:spPr>
              <a:xfrm flipH="1" flipV="1">
                <a:off x="7112000" y="3200400"/>
                <a:ext cx="0" cy="365760"/>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pSp>
        <p:grpSp>
          <p:nvGrpSpPr>
            <p:cNvPr id="201" name="Group 200"/>
            <p:cNvGrpSpPr/>
            <p:nvPr/>
          </p:nvGrpSpPr>
          <p:grpSpPr>
            <a:xfrm>
              <a:off x="7498829" y="4010777"/>
              <a:ext cx="780766" cy="427769"/>
              <a:chOff x="6858000" y="3200400"/>
              <a:chExt cx="685800" cy="375739"/>
            </a:xfrm>
          </p:grpSpPr>
          <p:sp>
            <p:nvSpPr>
              <p:cNvPr id="202" name="Rectangle 201"/>
              <p:cNvSpPr/>
              <p:nvPr/>
            </p:nvSpPr>
            <p:spPr>
              <a:xfrm>
                <a:off x="7129519" y="3200400"/>
                <a:ext cx="109482" cy="356559"/>
              </a:xfrm>
              <a:prstGeom prst="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203" name="Rectangle 202"/>
              <p:cNvSpPr/>
              <p:nvPr/>
            </p:nvSpPr>
            <p:spPr>
              <a:xfrm>
                <a:off x="7267408" y="3200400"/>
                <a:ext cx="109482" cy="356559"/>
              </a:xfrm>
              <a:prstGeom prst="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204" name="Rectangle 203"/>
              <p:cNvSpPr/>
              <p:nvPr/>
            </p:nvSpPr>
            <p:spPr>
              <a:xfrm>
                <a:off x="7409516" y="3200400"/>
                <a:ext cx="109482" cy="356559"/>
              </a:xfrm>
              <a:prstGeom prst="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cxnSp>
            <p:nvCxnSpPr>
              <p:cNvPr id="205" name="Straight Connector 204"/>
              <p:cNvCxnSpPr/>
              <p:nvPr/>
            </p:nvCxnSpPr>
            <p:spPr>
              <a:xfrm flipH="1" flipV="1">
                <a:off x="6858000" y="3200400"/>
                <a:ext cx="685800" cy="778"/>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p:cNvCxnSpPr/>
              <p:nvPr/>
            </p:nvCxnSpPr>
            <p:spPr>
              <a:xfrm flipH="1" flipV="1">
                <a:off x="6858000" y="3566160"/>
                <a:ext cx="685800" cy="1391"/>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207" name="Straight Connector 206"/>
              <p:cNvCxnSpPr/>
              <p:nvPr/>
            </p:nvCxnSpPr>
            <p:spPr>
              <a:xfrm flipH="1" flipV="1">
                <a:off x="7531100" y="3200400"/>
                <a:ext cx="0" cy="365760"/>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208" name="Straight Connector 207"/>
              <p:cNvCxnSpPr/>
              <p:nvPr/>
            </p:nvCxnSpPr>
            <p:spPr>
              <a:xfrm flipH="1" flipV="1">
                <a:off x="7391400" y="3200400"/>
                <a:ext cx="0" cy="365760"/>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209" name="Straight Connector 208"/>
              <p:cNvCxnSpPr/>
              <p:nvPr/>
            </p:nvCxnSpPr>
            <p:spPr>
              <a:xfrm flipH="1" flipV="1">
                <a:off x="7251700" y="3210379"/>
                <a:ext cx="0" cy="365760"/>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p:cNvCxnSpPr/>
              <p:nvPr/>
            </p:nvCxnSpPr>
            <p:spPr>
              <a:xfrm flipH="1" flipV="1">
                <a:off x="7112000" y="3200400"/>
                <a:ext cx="0" cy="365760"/>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pSp>
        <p:grpSp>
          <p:nvGrpSpPr>
            <p:cNvPr id="211" name="Group 210"/>
            <p:cNvGrpSpPr/>
            <p:nvPr/>
          </p:nvGrpSpPr>
          <p:grpSpPr>
            <a:xfrm>
              <a:off x="7498829" y="4760874"/>
              <a:ext cx="780766" cy="427769"/>
              <a:chOff x="6858000" y="3200400"/>
              <a:chExt cx="685800" cy="375739"/>
            </a:xfrm>
          </p:grpSpPr>
          <p:sp>
            <p:nvSpPr>
              <p:cNvPr id="212" name="Rectangle 211"/>
              <p:cNvSpPr/>
              <p:nvPr/>
            </p:nvSpPr>
            <p:spPr>
              <a:xfrm>
                <a:off x="7129519" y="3200400"/>
                <a:ext cx="109482" cy="356559"/>
              </a:xfrm>
              <a:prstGeom prst="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213" name="Rectangle 212"/>
              <p:cNvSpPr/>
              <p:nvPr/>
            </p:nvSpPr>
            <p:spPr>
              <a:xfrm>
                <a:off x="7267408" y="3200400"/>
                <a:ext cx="109482" cy="356559"/>
              </a:xfrm>
              <a:prstGeom prst="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214" name="Rectangle 213"/>
              <p:cNvSpPr/>
              <p:nvPr/>
            </p:nvSpPr>
            <p:spPr>
              <a:xfrm>
                <a:off x="7409516" y="3200400"/>
                <a:ext cx="109482" cy="356559"/>
              </a:xfrm>
              <a:prstGeom prst="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cxnSp>
            <p:nvCxnSpPr>
              <p:cNvPr id="215" name="Straight Connector 214"/>
              <p:cNvCxnSpPr/>
              <p:nvPr/>
            </p:nvCxnSpPr>
            <p:spPr>
              <a:xfrm flipH="1" flipV="1">
                <a:off x="6858000" y="3200400"/>
                <a:ext cx="685800" cy="778"/>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216" name="Straight Connector 215"/>
              <p:cNvCxnSpPr/>
              <p:nvPr/>
            </p:nvCxnSpPr>
            <p:spPr>
              <a:xfrm flipH="1" flipV="1">
                <a:off x="6858000" y="3566160"/>
                <a:ext cx="685800" cy="1391"/>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p:cNvCxnSpPr/>
              <p:nvPr/>
            </p:nvCxnSpPr>
            <p:spPr>
              <a:xfrm flipH="1" flipV="1">
                <a:off x="7531100" y="3200400"/>
                <a:ext cx="0" cy="365760"/>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218" name="Straight Connector 217"/>
              <p:cNvCxnSpPr/>
              <p:nvPr/>
            </p:nvCxnSpPr>
            <p:spPr>
              <a:xfrm flipH="1" flipV="1">
                <a:off x="7391400" y="3200400"/>
                <a:ext cx="0" cy="365760"/>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p:cNvCxnSpPr/>
              <p:nvPr/>
            </p:nvCxnSpPr>
            <p:spPr>
              <a:xfrm flipH="1" flipV="1">
                <a:off x="7251700" y="3210379"/>
                <a:ext cx="0" cy="365760"/>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p:cNvCxnSpPr/>
              <p:nvPr/>
            </p:nvCxnSpPr>
            <p:spPr>
              <a:xfrm flipH="1" flipV="1">
                <a:off x="7112000" y="3200400"/>
                <a:ext cx="0" cy="365760"/>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pSp>
      </p:grpSp>
      <p:sp>
        <p:nvSpPr>
          <p:cNvPr id="224" name="TextBox 223"/>
          <p:cNvSpPr txBox="1"/>
          <p:nvPr/>
        </p:nvSpPr>
        <p:spPr>
          <a:xfrm>
            <a:off x="4104431" y="5280498"/>
            <a:ext cx="946093" cy="369332"/>
          </a:xfrm>
          <a:prstGeom prst="rect">
            <a:avLst/>
          </a:prstGeom>
          <a:noFill/>
        </p:spPr>
        <p:txBody>
          <a:bodyPr wrap="none" rtlCol="0">
            <a:spAutoFit/>
          </a:bodyPr>
          <a:lstStyle/>
          <a:p>
            <a:pPr algn="ctr"/>
            <a:r>
              <a:rPr lang="en-US" b="1" dirty="0">
                <a:latin typeface="Helvetica Neue" charset="0"/>
                <a:ea typeface="Helvetica Neue" charset="0"/>
                <a:cs typeface="Helvetica Neue" charset="0"/>
              </a:rPr>
              <a:t>Stages</a:t>
            </a:r>
          </a:p>
        </p:txBody>
      </p:sp>
      <p:sp>
        <p:nvSpPr>
          <p:cNvPr id="3" name="Slide Number Placeholder 2">
            <a:extLst>
              <a:ext uri="{FF2B5EF4-FFF2-40B4-BE49-F238E27FC236}">
                <a16:creationId xmlns:a16="http://schemas.microsoft.com/office/drawing/2014/main" id="{E7A92EAD-0E9D-6443-9A4C-435B3187E4D7}"/>
              </a:ext>
            </a:extLst>
          </p:cNvPr>
          <p:cNvSpPr>
            <a:spLocks noGrp="1"/>
          </p:cNvSpPr>
          <p:nvPr>
            <p:ph type="sldNum" sz="quarter" idx="12"/>
          </p:nvPr>
        </p:nvSpPr>
        <p:spPr/>
        <p:txBody>
          <a:bodyPr/>
          <a:lstStyle/>
          <a:p>
            <a:fld id="{4748F3B0-5290-A241-88FF-F03DD1126586}" type="slidenum">
              <a:rPr lang="en-US" smtClean="0"/>
              <a:t>17</a:t>
            </a:fld>
            <a:endParaRPr lang="en-US"/>
          </a:p>
        </p:txBody>
      </p:sp>
      <p:grpSp>
        <p:nvGrpSpPr>
          <p:cNvPr id="237" name="Group 236"/>
          <p:cNvGrpSpPr/>
          <p:nvPr/>
        </p:nvGrpSpPr>
        <p:grpSpPr>
          <a:xfrm>
            <a:off x="174682" y="2388203"/>
            <a:ext cx="332788" cy="2702361"/>
            <a:chOff x="526649" y="1992150"/>
            <a:chExt cx="292310" cy="2373667"/>
          </a:xfrm>
        </p:grpSpPr>
        <p:sp>
          <p:nvSpPr>
            <p:cNvPr id="225" name="Right Arrow 224"/>
            <p:cNvSpPr/>
            <p:nvPr/>
          </p:nvSpPr>
          <p:spPr>
            <a:xfrm>
              <a:off x="526649" y="1992150"/>
              <a:ext cx="292310" cy="377825"/>
            </a:xfrm>
            <a:prstGeom prst="rightArrow">
              <a:avLst>
                <a:gd name="adj1" fmla="val 40810"/>
                <a:gd name="adj2" fmla="val 7547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226" name="Right Arrow 225"/>
            <p:cNvSpPr/>
            <p:nvPr/>
          </p:nvSpPr>
          <p:spPr>
            <a:xfrm>
              <a:off x="526649" y="2389874"/>
              <a:ext cx="292310" cy="377825"/>
            </a:xfrm>
            <a:prstGeom prst="rightArrow">
              <a:avLst>
                <a:gd name="adj1" fmla="val 40810"/>
                <a:gd name="adj2" fmla="val 7547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227" name="Right Arrow 226"/>
            <p:cNvSpPr/>
            <p:nvPr/>
          </p:nvSpPr>
          <p:spPr>
            <a:xfrm>
              <a:off x="526649" y="2790624"/>
              <a:ext cx="292310" cy="377825"/>
            </a:xfrm>
            <a:prstGeom prst="rightArrow">
              <a:avLst>
                <a:gd name="adj1" fmla="val 40810"/>
                <a:gd name="adj2" fmla="val 7547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228" name="Right Arrow 227"/>
            <p:cNvSpPr/>
            <p:nvPr/>
          </p:nvSpPr>
          <p:spPr>
            <a:xfrm>
              <a:off x="526649" y="3188348"/>
              <a:ext cx="292310" cy="377825"/>
            </a:xfrm>
            <a:prstGeom prst="rightArrow">
              <a:avLst>
                <a:gd name="adj1" fmla="val 40810"/>
                <a:gd name="adj2" fmla="val 7547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229" name="Right Arrow 228"/>
            <p:cNvSpPr/>
            <p:nvPr/>
          </p:nvSpPr>
          <p:spPr>
            <a:xfrm>
              <a:off x="526649" y="3590268"/>
              <a:ext cx="292310" cy="377825"/>
            </a:xfrm>
            <a:prstGeom prst="rightArrow">
              <a:avLst>
                <a:gd name="adj1" fmla="val 40810"/>
                <a:gd name="adj2" fmla="val 7547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230" name="Right Arrow 229"/>
            <p:cNvSpPr/>
            <p:nvPr/>
          </p:nvSpPr>
          <p:spPr>
            <a:xfrm>
              <a:off x="526649" y="3987992"/>
              <a:ext cx="292310" cy="377825"/>
            </a:xfrm>
            <a:prstGeom prst="rightArrow">
              <a:avLst>
                <a:gd name="adj1" fmla="val 40810"/>
                <a:gd name="adj2" fmla="val 7547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grpSp>
      <p:grpSp>
        <p:nvGrpSpPr>
          <p:cNvPr id="238" name="Group 237"/>
          <p:cNvGrpSpPr/>
          <p:nvPr/>
        </p:nvGrpSpPr>
        <p:grpSpPr>
          <a:xfrm>
            <a:off x="8636529" y="2388203"/>
            <a:ext cx="332788" cy="2702361"/>
            <a:chOff x="526649" y="1992150"/>
            <a:chExt cx="292310" cy="2373667"/>
          </a:xfrm>
        </p:grpSpPr>
        <p:sp>
          <p:nvSpPr>
            <p:cNvPr id="239" name="Right Arrow 238"/>
            <p:cNvSpPr/>
            <p:nvPr/>
          </p:nvSpPr>
          <p:spPr>
            <a:xfrm>
              <a:off x="526649" y="1992150"/>
              <a:ext cx="292310" cy="377825"/>
            </a:xfrm>
            <a:prstGeom prst="rightArrow">
              <a:avLst>
                <a:gd name="adj1" fmla="val 40810"/>
                <a:gd name="adj2" fmla="val 7547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240" name="Right Arrow 239"/>
            <p:cNvSpPr/>
            <p:nvPr/>
          </p:nvSpPr>
          <p:spPr>
            <a:xfrm>
              <a:off x="526649" y="2389874"/>
              <a:ext cx="292310" cy="377825"/>
            </a:xfrm>
            <a:prstGeom prst="rightArrow">
              <a:avLst>
                <a:gd name="adj1" fmla="val 40810"/>
                <a:gd name="adj2" fmla="val 7547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241" name="Right Arrow 240"/>
            <p:cNvSpPr/>
            <p:nvPr/>
          </p:nvSpPr>
          <p:spPr>
            <a:xfrm>
              <a:off x="526649" y="2790624"/>
              <a:ext cx="292310" cy="377825"/>
            </a:xfrm>
            <a:prstGeom prst="rightArrow">
              <a:avLst>
                <a:gd name="adj1" fmla="val 40810"/>
                <a:gd name="adj2" fmla="val 7547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242" name="Right Arrow 241"/>
            <p:cNvSpPr/>
            <p:nvPr/>
          </p:nvSpPr>
          <p:spPr>
            <a:xfrm>
              <a:off x="526649" y="3188348"/>
              <a:ext cx="292310" cy="377825"/>
            </a:xfrm>
            <a:prstGeom prst="rightArrow">
              <a:avLst>
                <a:gd name="adj1" fmla="val 40810"/>
                <a:gd name="adj2" fmla="val 7547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243" name="Right Arrow 242"/>
            <p:cNvSpPr/>
            <p:nvPr/>
          </p:nvSpPr>
          <p:spPr>
            <a:xfrm>
              <a:off x="526649" y="3590268"/>
              <a:ext cx="292310" cy="377825"/>
            </a:xfrm>
            <a:prstGeom prst="rightArrow">
              <a:avLst>
                <a:gd name="adj1" fmla="val 40810"/>
                <a:gd name="adj2" fmla="val 7547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244" name="Right Arrow 243"/>
            <p:cNvSpPr/>
            <p:nvPr/>
          </p:nvSpPr>
          <p:spPr>
            <a:xfrm>
              <a:off x="526649" y="3987992"/>
              <a:ext cx="292310" cy="377825"/>
            </a:xfrm>
            <a:prstGeom prst="rightArrow">
              <a:avLst>
                <a:gd name="adj1" fmla="val 40810"/>
                <a:gd name="adj2" fmla="val 7547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grpSp>
      <p:sp>
        <p:nvSpPr>
          <p:cNvPr id="8" name="Rounded Rectangle 7"/>
          <p:cNvSpPr/>
          <p:nvPr/>
        </p:nvSpPr>
        <p:spPr>
          <a:xfrm>
            <a:off x="531168" y="1727805"/>
            <a:ext cx="1463693" cy="3498081"/>
          </a:xfrm>
          <a:prstGeom prst="roundRect">
            <a:avLst>
              <a:gd name="adj" fmla="val 6295"/>
            </a:avLst>
          </a:prstGeom>
          <a:solidFill>
            <a:schemeClr val="bg1">
              <a:lumMod val="50000"/>
            </a:schemeClr>
          </a:solidFill>
          <a:ln>
            <a:solidFill>
              <a:schemeClr val="bg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latin typeface="Helvetica Neue" charset="0"/>
                <a:ea typeface="Helvetica Neue" charset="0"/>
                <a:cs typeface="Helvetica Neue" charset="0"/>
              </a:rPr>
              <a:t>Programmable Parser</a:t>
            </a:r>
          </a:p>
          <a:p>
            <a:pPr algn="ctr"/>
            <a:endParaRPr lang="en-US" sz="1200" b="1" dirty="0">
              <a:latin typeface="Helvetica Neue" charset="0"/>
              <a:ea typeface="Helvetica Neue" charset="0"/>
              <a:cs typeface="Helvetica Neue" charset="0"/>
            </a:endParaRPr>
          </a:p>
          <a:p>
            <a:pPr algn="ctr"/>
            <a:endParaRPr lang="en-US" sz="1200" b="1" dirty="0">
              <a:latin typeface="Helvetica Neue" charset="0"/>
              <a:ea typeface="Helvetica Neue" charset="0"/>
              <a:cs typeface="Helvetica Neue" charset="0"/>
            </a:endParaRPr>
          </a:p>
          <a:p>
            <a:pPr algn="ctr"/>
            <a:endParaRPr lang="en-US" sz="1200" b="1" dirty="0">
              <a:latin typeface="Helvetica Neue" charset="0"/>
              <a:ea typeface="Helvetica Neue" charset="0"/>
              <a:cs typeface="Helvetica Neue" charset="0"/>
            </a:endParaRPr>
          </a:p>
          <a:p>
            <a:pPr algn="ctr"/>
            <a:endParaRPr lang="en-US" dirty="0">
              <a:latin typeface="Helvetica Neue" charset="0"/>
              <a:ea typeface="Helvetica Neue" charset="0"/>
              <a:cs typeface="Helvetica Neue" charset="0"/>
            </a:endParaRPr>
          </a:p>
          <a:p>
            <a:pPr algn="ctr"/>
            <a:endParaRPr lang="en-US" dirty="0">
              <a:latin typeface="Helvetica Neue" charset="0"/>
              <a:ea typeface="Helvetica Neue" charset="0"/>
              <a:cs typeface="Helvetica Neue" charset="0"/>
            </a:endParaRPr>
          </a:p>
          <a:p>
            <a:pPr algn="ctr"/>
            <a:endParaRPr lang="en-US" dirty="0">
              <a:latin typeface="Helvetica Neue" charset="0"/>
              <a:ea typeface="Helvetica Neue" charset="0"/>
              <a:cs typeface="Helvetica Neue" charset="0"/>
            </a:endParaRPr>
          </a:p>
          <a:p>
            <a:pPr algn="ctr"/>
            <a:endParaRPr lang="en-US" dirty="0">
              <a:latin typeface="Helvetica Neue" charset="0"/>
              <a:ea typeface="Helvetica Neue" charset="0"/>
              <a:cs typeface="Helvetica Neue" charset="0"/>
            </a:endParaRPr>
          </a:p>
          <a:p>
            <a:pPr algn="ctr"/>
            <a:endParaRPr lang="en-US" dirty="0">
              <a:latin typeface="Helvetica Neue" charset="0"/>
              <a:ea typeface="Helvetica Neue" charset="0"/>
              <a:cs typeface="Helvetica Neue" charset="0"/>
            </a:endParaRPr>
          </a:p>
          <a:p>
            <a:pPr algn="ctr"/>
            <a:endParaRPr lang="en-US" dirty="0">
              <a:latin typeface="Helvetica Neue" charset="0"/>
              <a:ea typeface="Helvetica Neue" charset="0"/>
              <a:cs typeface="Helvetica Neue" charset="0"/>
            </a:endParaRPr>
          </a:p>
          <a:p>
            <a:pPr algn="ctr"/>
            <a:endParaRPr lang="en-US" dirty="0">
              <a:latin typeface="Helvetica Neue" charset="0"/>
              <a:ea typeface="Helvetica Neue" charset="0"/>
              <a:cs typeface="Helvetica Neue" charset="0"/>
            </a:endParaRPr>
          </a:p>
          <a:p>
            <a:pPr algn="ctr"/>
            <a:endParaRPr lang="en-US" dirty="0">
              <a:latin typeface="Helvetica Neue" charset="0"/>
              <a:ea typeface="Helvetica Neue" charset="0"/>
              <a:cs typeface="Helvetica Neue" charset="0"/>
            </a:endParaRPr>
          </a:p>
          <a:p>
            <a:pPr algn="ctr"/>
            <a:endParaRPr lang="en-US" dirty="0">
              <a:latin typeface="Helvetica Neue" charset="0"/>
              <a:ea typeface="Helvetica Neue" charset="0"/>
              <a:cs typeface="Helvetica Neue" charset="0"/>
            </a:endParaRPr>
          </a:p>
        </p:txBody>
      </p:sp>
      <p:grpSp>
        <p:nvGrpSpPr>
          <p:cNvPr id="245" name="Group 244"/>
          <p:cNvGrpSpPr/>
          <p:nvPr/>
        </p:nvGrpSpPr>
        <p:grpSpPr>
          <a:xfrm>
            <a:off x="650621" y="2375698"/>
            <a:ext cx="1214525" cy="2727370"/>
            <a:chOff x="944698" y="2284250"/>
            <a:chExt cx="1066800" cy="2395634"/>
          </a:xfrm>
        </p:grpSpPr>
        <p:sp>
          <p:nvSpPr>
            <p:cNvPr id="21" name="Oval 20"/>
            <p:cNvSpPr/>
            <p:nvPr/>
          </p:nvSpPr>
          <p:spPr>
            <a:xfrm>
              <a:off x="1189173" y="2284250"/>
              <a:ext cx="412750" cy="412750"/>
            </a:xfrm>
            <a:prstGeom prst="ellipse">
              <a:avLst/>
            </a:prstGeom>
            <a:solidFill>
              <a:schemeClr val="bg1">
                <a:lumMod val="85000"/>
              </a:schemeClr>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22" name="Oval 21"/>
            <p:cNvSpPr/>
            <p:nvPr/>
          </p:nvSpPr>
          <p:spPr>
            <a:xfrm>
              <a:off x="1598748" y="2740370"/>
              <a:ext cx="412750" cy="412750"/>
            </a:xfrm>
            <a:prstGeom prst="ellipse">
              <a:avLst/>
            </a:prstGeom>
            <a:solidFill>
              <a:schemeClr val="bg1">
                <a:lumMod val="85000"/>
              </a:schemeClr>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23" name="Oval 22"/>
            <p:cNvSpPr/>
            <p:nvPr/>
          </p:nvSpPr>
          <p:spPr>
            <a:xfrm>
              <a:off x="944698" y="3118195"/>
              <a:ext cx="412750" cy="412750"/>
            </a:xfrm>
            <a:prstGeom prst="ellipse">
              <a:avLst/>
            </a:prstGeom>
            <a:solidFill>
              <a:schemeClr val="bg1">
                <a:lumMod val="85000"/>
              </a:schemeClr>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24" name="Oval 23"/>
            <p:cNvSpPr/>
            <p:nvPr/>
          </p:nvSpPr>
          <p:spPr>
            <a:xfrm>
              <a:off x="1509848" y="3848501"/>
              <a:ext cx="412750" cy="412750"/>
            </a:xfrm>
            <a:prstGeom prst="ellipse">
              <a:avLst/>
            </a:prstGeom>
            <a:solidFill>
              <a:schemeClr val="bg1">
                <a:lumMod val="85000"/>
              </a:schemeClr>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25" name="Oval 24"/>
            <p:cNvSpPr/>
            <p:nvPr/>
          </p:nvSpPr>
          <p:spPr>
            <a:xfrm>
              <a:off x="1065348" y="4267134"/>
              <a:ext cx="412750" cy="412750"/>
            </a:xfrm>
            <a:prstGeom prst="ellipse">
              <a:avLst/>
            </a:prstGeom>
            <a:solidFill>
              <a:schemeClr val="bg1">
                <a:lumMod val="85000"/>
              </a:schemeClr>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cxnSp>
          <p:nvCxnSpPr>
            <p:cNvPr id="53" name="Curved Connector 52"/>
            <p:cNvCxnSpPr>
              <a:stCxn id="23" idx="6"/>
              <a:endCxn id="24" idx="7"/>
            </p:cNvCxnSpPr>
            <p:nvPr/>
          </p:nvCxnSpPr>
          <p:spPr>
            <a:xfrm>
              <a:off x="1357448" y="3324570"/>
              <a:ext cx="504704" cy="584377"/>
            </a:xfrm>
            <a:prstGeom prst="curvedConnector2">
              <a:avLst/>
            </a:prstGeom>
            <a:ln w="19050">
              <a:solidFill>
                <a:schemeClr val="bg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55" name="Curved Connector 54"/>
            <p:cNvCxnSpPr>
              <a:stCxn id="24" idx="2"/>
              <a:endCxn id="23" idx="3"/>
            </p:cNvCxnSpPr>
            <p:nvPr/>
          </p:nvCxnSpPr>
          <p:spPr>
            <a:xfrm rot="10800000">
              <a:off x="1005144" y="3470500"/>
              <a:ext cx="504704" cy="584377"/>
            </a:xfrm>
            <a:prstGeom prst="curvedConnector2">
              <a:avLst/>
            </a:prstGeom>
            <a:ln w="19050">
              <a:solidFill>
                <a:schemeClr val="bg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57" name="Curved Connector 56"/>
            <p:cNvCxnSpPr>
              <a:stCxn id="21" idx="6"/>
              <a:endCxn id="22" idx="0"/>
            </p:cNvCxnSpPr>
            <p:nvPr/>
          </p:nvCxnSpPr>
          <p:spPr>
            <a:xfrm>
              <a:off x="1601923" y="2490625"/>
              <a:ext cx="203200" cy="249745"/>
            </a:xfrm>
            <a:prstGeom prst="curvedConnector2">
              <a:avLst/>
            </a:prstGeom>
            <a:ln w="19050">
              <a:solidFill>
                <a:schemeClr val="bg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63" name="Curved Connector 62"/>
            <p:cNvCxnSpPr>
              <a:stCxn id="22" idx="4"/>
              <a:endCxn id="25" idx="0"/>
            </p:cNvCxnSpPr>
            <p:nvPr/>
          </p:nvCxnSpPr>
          <p:spPr>
            <a:xfrm rot="5400000">
              <a:off x="981416" y="3443427"/>
              <a:ext cx="1114014" cy="533400"/>
            </a:xfrm>
            <a:prstGeom prst="curvedConnector3">
              <a:avLst>
                <a:gd name="adj1" fmla="val 44300"/>
              </a:avLst>
            </a:prstGeom>
            <a:ln w="19050">
              <a:solidFill>
                <a:schemeClr val="bg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68" name="Curved Connector 67"/>
            <p:cNvCxnSpPr>
              <a:stCxn id="24" idx="5"/>
              <a:endCxn id="25" idx="5"/>
            </p:cNvCxnSpPr>
            <p:nvPr/>
          </p:nvCxnSpPr>
          <p:spPr>
            <a:xfrm rot="5400000">
              <a:off x="1430586" y="4187871"/>
              <a:ext cx="418633" cy="444500"/>
            </a:xfrm>
            <a:prstGeom prst="curvedConnector3">
              <a:avLst>
                <a:gd name="adj1" fmla="val 117474"/>
              </a:avLst>
            </a:prstGeom>
            <a:ln w="19050">
              <a:solidFill>
                <a:schemeClr val="bg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72" name="Curved Connector 71"/>
            <p:cNvCxnSpPr>
              <a:stCxn id="21" idx="2"/>
              <a:endCxn id="23" idx="1"/>
            </p:cNvCxnSpPr>
            <p:nvPr/>
          </p:nvCxnSpPr>
          <p:spPr>
            <a:xfrm rot="10800000" flipV="1">
              <a:off x="1005145" y="2490625"/>
              <a:ext cx="184029" cy="688016"/>
            </a:xfrm>
            <a:prstGeom prst="curvedConnector2">
              <a:avLst/>
            </a:prstGeom>
            <a:ln w="19050">
              <a:solidFill>
                <a:schemeClr val="bg1"/>
              </a:solidFill>
              <a:tailEnd type="triangle" w="med" len="lg"/>
            </a:ln>
          </p:spPr>
          <p:style>
            <a:lnRef idx="1">
              <a:schemeClr val="accent1"/>
            </a:lnRef>
            <a:fillRef idx="0">
              <a:schemeClr val="accent1"/>
            </a:fillRef>
            <a:effectRef idx="0">
              <a:schemeClr val="accent1"/>
            </a:effectRef>
            <a:fontRef idx="minor">
              <a:schemeClr val="tx1"/>
            </a:fontRef>
          </p:style>
        </p:cxnSp>
      </p:grpSp>
      <p:sp>
        <p:nvSpPr>
          <p:cNvPr id="10" name="Rectangle 9"/>
          <p:cNvSpPr/>
          <p:nvPr/>
        </p:nvSpPr>
        <p:spPr>
          <a:xfrm>
            <a:off x="2077060" y="2341083"/>
            <a:ext cx="638937" cy="2894040"/>
          </a:xfrm>
          <a:prstGeom prst="rect">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12" name="Trapezoid 11"/>
          <p:cNvSpPr/>
          <p:nvPr/>
        </p:nvSpPr>
        <p:spPr>
          <a:xfrm rot="5400000">
            <a:off x="2354126" y="2567625"/>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latin typeface="Helvetica Neue" charset="0"/>
              <a:ea typeface="Helvetica Neue" charset="0"/>
              <a:cs typeface="Helvetica Neue" charset="0"/>
            </a:endParaRPr>
          </a:p>
        </p:txBody>
      </p:sp>
      <p:sp>
        <p:nvSpPr>
          <p:cNvPr id="18" name="Rectangle 17"/>
          <p:cNvSpPr/>
          <p:nvPr/>
        </p:nvSpPr>
        <p:spPr>
          <a:xfrm>
            <a:off x="2189161" y="2468827"/>
            <a:ext cx="180158" cy="2630929"/>
          </a:xfrm>
          <a:prstGeom prst="rect">
            <a:avLst/>
          </a:prstGeom>
          <a:solidFill>
            <a:schemeClr val="bg2">
              <a:lumMod val="25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sz="1400" b="1" dirty="0">
              <a:latin typeface="Helvetica Neue" charset="0"/>
              <a:ea typeface="Helvetica Neue" charset="0"/>
              <a:cs typeface="Helvetica Neue" charset="0"/>
            </a:endParaRPr>
          </a:p>
        </p:txBody>
      </p:sp>
      <p:sp>
        <p:nvSpPr>
          <p:cNvPr id="20" name="Rounded Rectangle 19"/>
          <p:cNvSpPr/>
          <p:nvPr/>
        </p:nvSpPr>
        <p:spPr>
          <a:xfrm>
            <a:off x="2077060" y="1739695"/>
            <a:ext cx="638937" cy="549427"/>
          </a:xfrm>
          <a:prstGeom prst="roundRect">
            <a:avLst>
              <a:gd name="adj" fmla="val 4825"/>
            </a:avLst>
          </a:prstGeom>
          <a:solidFill>
            <a:srgbClr val="00B050"/>
          </a:solidFill>
          <a:ln>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latin typeface="Helvetica Neue" charset="0"/>
                <a:ea typeface="Helvetica Neue" charset="0"/>
                <a:cs typeface="Helvetica Neue" charset="0"/>
              </a:rPr>
              <a:t>State</a:t>
            </a:r>
          </a:p>
        </p:txBody>
      </p:sp>
      <p:sp>
        <p:nvSpPr>
          <p:cNvPr id="148" name="Trapezoid 147"/>
          <p:cNvSpPr/>
          <p:nvPr/>
        </p:nvSpPr>
        <p:spPr>
          <a:xfrm rot="5400000">
            <a:off x="2369971" y="4795390"/>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latin typeface="Helvetica Neue" charset="0"/>
              <a:ea typeface="Helvetica Neue" charset="0"/>
              <a:cs typeface="Helvetica Neue" charset="0"/>
            </a:endParaRPr>
          </a:p>
        </p:txBody>
      </p:sp>
      <p:sp>
        <p:nvSpPr>
          <p:cNvPr id="149" name="Trapezoid 148"/>
          <p:cNvSpPr/>
          <p:nvPr/>
        </p:nvSpPr>
        <p:spPr>
          <a:xfrm rot="5400000">
            <a:off x="2372182" y="3124566"/>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latin typeface="Helvetica Neue" charset="0"/>
              <a:ea typeface="Helvetica Neue" charset="0"/>
              <a:cs typeface="Helvetica Neue" charset="0"/>
            </a:endParaRPr>
          </a:p>
        </p:txBody>
      </p:sp>
      <p:sp>
        <p:nvSpPr>
          <p:cNvPr id="150" name="Trapezoid 149"/>
          <p:cNvSpPr/>
          <p:nvPr/>
        </p:nvSpPr>
        <p:spPr>
          <a:xfrm rot="5400000">
            <a:off x="2376859" y="3681507"/>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latin typeface="Helvetica Neue" charset="0"/>
              <a:ea typeface="Helvetica Neue" charset="0"/>
              <a:cs typeface="Helvetica Neue" charset="0"/>
            </a:endParaRPr>
          </a:p>
        </p:txBody>
      </p:sp>
      <p:sp>
        <p:nvSpPr>
          <p:cNvPr id="151" name="Trapezoid 150"/>
          <p:cNvSpPr/>
          <p:nvPr/>
        </p:nvSpPr>
        <p:spPr>
          <a:xfrm rot="5400000">
            <a:off x="2369971" y="4238448"/>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latin typeface="Helvetica Neue" charset="0"/>
              <a:ea typeface="Helvetica Neue" charset="0"/>
              <a:cs typeface="Helvetica Neue" charset="0"/>
            </a:endParaRPr>
          </a:p>
        </p:txBody>
      </p:sp>
      <p:sp>
        <p:nvSpPr>
          <p:cNvPr id="155" name="Rectangle 154"/>
          <p:cNvSpPr/>
          <p:nvPr/>
        </p:nvSpPr>
        <p:spPr>
          <a:xfrm>
            <a:off x="2807659" y="2328573"/>
            <a:ext cx="638937" cy="2894040"/>
          </a:xfrm>
          <a:prstGeom prst="rect">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156" name="Trapezoid 155"/>
          <p:cNvSpPr/>
          <p:nvPr/>
        </p:nvSpPr>
        <p:spPr>
          <a:xfrm rot="5400000">
            <a:off x="3084725" y="2555115"/>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latin typeface="Helvetica Neue" charset="0"/>
              <a:ea typeface="Helvetica Neue" charset="0"/>
              <a:cs typeface="Helvetica Neue" charset="0"/>
            </a:endParaRPr>
          </a:p>
        </p:txBody>
      </p:sp>
      <p:sp>
        <p:nvSpPr>
          <p:cNvPr id="157" name="Rectangle 156"/>
          <p:cNvSpPr/>
          <p:nvPr/>
        </p:nvSpPr>
        <p:spPr>
          <a:xfrm>
            <a:off x="2919760" y="2456317"/>
            <a:ext cx="180158" cy="2630929"/>
          </a:xfrm>
          <a:prstGeom prst="rect">
            <a:avLst/>
          </a:prstGeom>
          <a:solidFill>
            <a:schemeClr val="bg2">
              <a:lumMod val="25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sz="1400" b="1" dirty="0">
              <a:latin typeface="Helvetica Neue" charset="0"/>
              <a:ea typeface="Helvetica Neue" charset="0"/>
              <a:cs typeface="Helvetica Neue" charset="0"/>
            </a:endParaRPr>
          </a:p>
        </p:txBody>
      </p:sp>
      <p:sp>
        <p:nvSpPr>
          <p:cNvPr id="158" name="Rounded Rectangle 157"/>
          <p:cNvSpPr/>
          <p:nvPr/>
        </p:nvSpPr>
        <p:spPr>
          <a:xfrm>
            <a:off x="2807659" y="1739695"/>
            <a:ext cx="638937" cy="549427"/>
          </a:xfrm>
          <a:prstGeom prst="roundRect">
            <a:avLst>
              <a:gd name="adj" fmla="val 4825"/>
            </a:avLst>
          </a:prstGeom>
          <a:solidFill>
            <a:srgbClr val="00B050"/>
          </a:solidFill>
          <a:ln>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latin typeface="Helvetica Neue" charset="0"/>
              <a:ea typeface="Helvetica Neue" charset="0"/>
              <a:cs typeface="Helvetica Neue" charset="0"/>
            </a:endParaRPr>
          </a:p>
        </p:txBody>
      </p:sp>
      <p:sp>
        <p:nvSpPr>
          <p:cNvPr id="159" name="Trapezoid 158"/>
          <p:cNvSpPr/>
          <p:nvPr/>
        </p:nvSpPr>
        <p:spPr>
          <a:xfrm rot="5400000">
            <a:off x="3100570" y="4782880"/>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latin typeface="Helvetica Neue" charset="0"/>
              <a:ea typeface="Helvetica Neue" charset="0"/>
              <a:cs typeface="Helvetica Neue" charset="0"/>
            </a:endParaRPr>
          </a:p>
        </p:txBody>
      </p:sp>
      <p:sp>
        <p:nvSpPr>
          <p:cNvPr id="160" name="Trapezoid 159"/>
          <p:cNvSpPr/>
          <p:nvPr/>
        </p:nvSpPr>
        <p:spPr>
          <a:xfrm rot="5400000">
            <a:off x="3102781" y="3112056"/>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latin typeface="Helvetica Neue" charset="0"/>
              <a:ea typeface="Helvetica Neue" charset="0"/>
              <a:cs typeface="Helvetica Neue" charset="0"/>
            </a:endParaRPr>
          </a:p>
        </p:txBody>
      </p:sp>
      <p:sp>
        <p:nvSpPr>
          <p:cNvPr id="161" name="Trapezoid 160"/>
          <p:cNvSpPr/>
          <p:nvPr/>
        </p:nvSpPr>
        <p:spPr>
          <a:xfrm rot="5400000">
            <a:off x="3107458" y="3668997"/>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latin typeface="Helvetica Neue" charset="0"/>
              <a:ea typeface="Helvetica Neue" charset="0"/>
              <a:cs typeface="Helvetica Neue" charset="0"/>
            </a:endParaRPr>
          </a:p>
        </p:txBody>
      </p:sp>
      <p:sp>
        <p:nvSpPr>
          <p:cNvPr id="162" name="Trapezoid 161"/>
          <p:cNvSpPr/>
          <p:nvPr/>
        </p:nvSpPr>
        <p:spPr>
          <a:xfrm rot="5400000">
            <a:off x="3100570" y="4225938"/>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latin typeface="Helvetica Neue" charset="0"/>
              <a:ea typeface="Helvetica Neue" charset="0"/>
              <a:cs typeface="Helvetica Neue" charset="0"/>
            </a:endParaRPr>
          </a:p>
        </p:txBody>
      </p:sp>
      <p:sp>
        <p:nvSpPr>
          <p:cNvPr id="165" name="Rectangle 164"/>
          <p:cNvSpPr/>
          <p:nvPr/>
        </p:nvSpPr>
        <p:spPr>
          <a:xfrm>
            <a:off x="3535643" y="2328573"/>
            <a:ext cx="638937" cy="2894040"/>
          </a:xfrm>
          <a:prstGeom prst="rect">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166" name="Trapezoid 165"/>
          <p:cNvSpPr/>
          <p:nvPr/>
        </p:nvSpPr>
        <p:spPr>
          <a:xfrm rot="5400000">
            <a:off x="3815324" y="2555115"/>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latin typeface="Helvetica Neue" charset="0"/>
              <a:ea typeface="Helvetica Neue" charset="0"/>
              <a:cs typeface="Helvetica Neue" charset="0"/>
            </a:endParaRPr>
          </a:p>
        </p:txBody>
      </p:sp>
      <p:sp>
        <p:nvSpPr>
          <p:cNvPr id="167" name="Rectangle 166"/>
          <p:cNvSpPr/>
          <p:nvPr/>
        </p:nvSpPr>
        <p:spPr>
          <a:xfrm>
            <a:off x="3650359" y="2456317"/>
            <a:ext cx="180158" cy="2630929"/>
          </a:xfrm>
          <a:prstGeom prst="rect">
            <a:avLst/>
          </a:prstGeom>
          <a:solidFill>
            <a:schemeClr val="bg2">
              <a:lumMod val="25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sz="1400" b="1" dirty="0">
              <a:latin typeface="Helvetica Neue" charset="0"/>
              <a:ea typeface="Helvetica Neue" charset="0"/>
              <a:cs typeface="Helvetica Neue" charset="0"/>
            </a:endParaRPr>
          </a:p>
        </p:txBody>
      </p:sp>
      <p:sp>
        <p:nvSpPr>
          <p:cNvPr id="169" name="Trapezoid 168"/>
          <p:cNvSpPr/>
          <p:nvPr/>
        </p:nvSpPr>
        <p:spPr>
          <a:xfrm rot="5400000">
            <a:off x="3831169" y="4782880"/>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latin typeface="Helvetica Neue" charset="0"/>
              <a:ea typeface="Helvetica Neue" charset="0"/>
              <a:cs typeface="Helvetica Neue" charset="0"/>
            </a:endParaRPr>
          </a:p>
        </p:txBody>
      </p:sp>
      <p:sp>
        <p:nvSpPr>
          <p:cNvPr id="170" name="Trapezoid 169"/>
          <p:cNvSpPr/>
          <p:nvPr/>
        </p:nvSpPr>
        <p:spPr>
          <a:xfrm rot="5400000">
            <a:off x="3833380" y="3112056"/>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latin typeface="Helvetica Neue" charset="0"/>
              <a:ea typeface="Helvetica Neue" charset="0"/>
              <a:cs typeface="Helvetica Neue" charset="0"/>
            </a:endParaRPr>
          </a:p>
        </p:txBody>
      </p:sp>
      <p:sp>
        <p:nvSpPr>
          <p:cNvPr id="172" name="Trapezoid 171"/>
          <p:cNvSpPr/>
          <p:nvPr/>
        </p:nvSpPr>
        <p:spPr>
          <a:xfrm rot="5400000">
            <a:off x="3838057" y="3668997"/>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latin typeface="Helvetica Neue" charset="0"/>
              <a:ea typeface="Helvetica Neue" charset="0"/>
              <a:cs typeface="Helvetica Neue" charset="0"/>
            </a:endParaRPr>
          </a:p>
        </p:txBody>
      </p:sp>
      <p:sp>
        <p:nvSpPr>
          <p:cNvPr id="173" name="Trapezoid 172"/>
          <p:cNvSpPr/>
          <p:nvPr/>
        </p:nvSpPr>
        <p:spPr>
          <a:xfrm rot="5400000">
            <a:off x="3831169" y="4225938"/>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latin typeface="Helvetica Neue" charset="0"/>
              <a:ea typeface="Helvetica Neue" charset="0"/>
              <a:cs typeface="Helvetica Neue" charset="0"/>
            </a:endParaRPr>
          </a:p>
        </p:txBody>
      </p:sp>
      <p:sp>
        <p:nvSpPr>
          <p:cNvPr id="175" name="Rectangle 174"/>
          <p:cNvSpPr/>
          <p:nvPr/>
        </p:nvSpPr>
        <p:spPr>
          <a:xfrm>
            <a:off x="4266634" y="2337582"/>
            <a:ext cx="638937" cy="2894040"/>
          </a:xfrm>
          <a:prstGeom prst="rect">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176" name="Trapezoid 175"/>
          <p:cNvSpPr/>
          <p:nvPr/>
        </p:nvSpPr>
        <p:spPr>
          <a:xfrm rot="5400000">
            <a:off x="4545923" y="2564124"/>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latin typeface="Helvetica Neue" charset="0"/>
              <a:ea typeface="Helvetica Neue" charset="0"/>
              <a:cs typeface="Helvetica Neue" charset="0"/>
            </a:endParaRPr>
          </a:p>
        </p:txBody>
      </p:sp>
      <p:sp>
        <p:nvSpPr>
          <p:cNvPr id="177" name="Rectangle 176"/>
          <p:cNvSpPr/>
          <p:nvPr/>
        </p:nvSpPr>
        <p:spPr>
          <a:xfrm>
            <a:off x="4380958" y="2465326"/>
            <a:ext cx="180158" cy="2630929"/>
          </a:xfrm>
          <a:prstGeom prst="rect">
            <a:avLst/>
          </a:prstGeom>
          <a:solidFill>
            <a:schemeClr val="bg2">
              <a:lumMod val="25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sz="1400" b="1" dirty="0">
              <a:latin typeface="Helvetica Neue" charset="0"/>
              <a:ea typeface="Helvetica Neue" charset="0"/>
              <a:cs typeface="Helvetica Neue" charset="0"/>
            </a:endParaRPr>
          </a:p>
        </p:txBody>
      </p:sp>
      <p:sp>
        <p:nvSpPr>
          <p:cNvPr id="179" name="Trapezoid 178"/>
          <p:cNvSpPr/>
          <p:nvPr/>
        </p:nvSpPr>
        <p:spPr>
          <a:xfrm rot="5400000">
            <a:off x="4561768" y="4791889"/>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latin typeface="Helvetica Neue" charset="0"/>
              <a:ea typeface="Helvetica Neue" charset="0"/>
              <a:cs typeface="Helvetica Neue" charset="0"/>
            </a:endParaRPr>
          </a:p>
        </p:txBody>
      </p:sp>
      <p:sp>
        <p:nvSpPr>
          <p:cNvPr id="180" name="Trapezoid 179"/>
          <p:cNvSpPr/>
          <p:nvPr/>
        </p:nvSpPr>
        <p:spPr>
          <a:xfrm rot="5400000">
            <a:off x="4563979" y="3121065"/>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latin typeface="Helvetica Neue" charset="0"/>
              <a:ea typeface="Helvetica Neue" charset="0"/>
              <a:cs typeface="Helvetica Neue" charset="0"/>
            </a:endParaRPr>
          </a:p>
        </p:txBody>
      </p:sp>
      <p:sp>
        <p:nvSpPr>
          <p:cNvPr id="182" name="Trapezoid 181"/>
          <p:cNvSpPr/>
          <p:nvPr/>
        </p:nvSpPr>
        <p:spPr>
          <a:xfrm rot="5400000">
            <a:off x="4568656" y="3678006"/>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latin typeface="Helvetica Neue" charset="0"/>
              <a:ea typeface="Helvetica Neue" charset="0"/>
              <a:cs typeface="Helvetica Neue" charset="0"/>
            </a:endParaRPr>
          </a:p>
        </p:txBody>
      </p:sp>
      <p:sp>
        <p:nvSpPr>
          <p:cNvPr id="183" name="Trapezoid 182"/>
          <p:cNvSpPr/>
          <p:nvPr/>
        </p:nvSpPr>
        <p:spPr>
          <a:xfrm rot="5400000">
            <a:off x="4561768" y="4234947"/>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latin typeface="Helvetica Neue" charset="0"/>
              <a:ea typeface="Helvetica Neue" charset="0"/>
              <a:cs typeface="Helvetica Neue" charset="0"/>
            </a:endParaRPr>
          </a:p>
        </p:txBody>
      </p:sp>
      <p:sp>
        <p:nvSpPr>
          <p:cNvPr id="221" name="Rectangle 220"/>
          <p:cNvSpPr/>
          <p:nvPr/>
        </p:nvSpPr>
        <p:spPr>
          <a:xfrm>
            <a:off x="5006391" y="2337582"/>
            <a:ext cx="638937" cy="2894040"/>
          </a:xfrm>
          <a:prstGeom prst="rect">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231" name="Trapezoid 230"/>
          <p:cNvSpPr/>
          <p:nvPr/>
        </p:nvSpPr>
        <p:spPr>
          <a:xfrm rot="5400000">
            <a:off x="5276522" y="2564124"/>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latin typeface="Helvetica Neue" charset="0"/>
              <a:ea typeface="Helvetica Neue" charset="0"/>
              <a:cs typeface="Helvetica Neue" charset="0"/>
            </a:endParaRPr>
          </a:p>
        </p:txBody>
      </p:sp>
      <p:sp>
        <p:nvSpPr>
          <p:cNvPr id="232" name="Rectangle 231"/>
          <p:cNvSpPr/>
          <p:nvPr/>
        </p:nvSpPr>
        <p:spPr>
          <a:xfrm>
            <a:off x="5111557" y="2465326"/>
            <a:ext cx="180158" cy="2630929"/>
          </a:xfrm>
          <a:prstGeom prst="rect">
            <a:avLst/>
          </a:prstGeom>
          <a:solidFill>
            <a:schemeClr val="bg2">
              <a:lumMod val="25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sz="1400" b="1" dirty="0">
              <a:latin typeface="Helvetica Neue" charset="0"/>
              <a:ea typeface="Helvetica Neue" charset="0"/>
              <a:cs typeface="Helvetica Neue" charset="0"/>
            </a:endParaRPr>
          </a:p>
        </p:txBody>
      </p:sp>
      <p:sp>
        <p:nvSpPr>
          <p:cNvPr id="234" name="Trapezoid 233"/>
          <p:cNvSpPr/>
          <p:nvPr/>
        </p:nvSpPr>
        <p:spPr>
          <a:xfrm rot="5400000">
            <a:off x="5292367" y="4791889"/>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latin typeface="Helvetica Neue" charset="0"/>
              <a:ea typeface="Helvetica Neue" charset="0"/>
              <a:cs typeface="Helvetica Neue" charset="0"/>
            </a:endParaRPr>
          </a:p>
        </p:txBody>
      </p:sp>
      <p:sp>
        <p:nvSpPr>
          <p:cNvPr id="235" name="Trapezoid 234"/>
          <p:cNvSpPr/>
          <p:nvPr/>
        </p:nvSpPr>
        <p:spPr>
          <a:xfrm rot="5400000">
            <a:off x="5294578" y="3121065"/>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latin typeface="Helvetica Neue" charset="0"/>
              <a:ea typeface="Helvetica Neue" charset="0"/>
              <a:cs typeface="Helvetica Neue" charset="0"/>
            </a:endParaRPr>
          </a:p>
        </p:txBody>
      </p:sp>
      <p:sp>
        <p:nvSpPr>
          <p:cNvPr id="236" name="Trapezoid 235"/>
          <p:cNvSpPr/>
          <p:nvPr/>
        </p:nvSpPr>
        <p:spPr>
          <a:xfrm rot="5400000">
            <a:off x="5299255" y="3678006"/>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latin typeface="Helvetica Neue" charset="0"/>
              <a:ea typeface="Helvetica Neue" charset="0"/>
              <a:cs typeface="Helvetica Neue" charset="0"/>
            </a:endParaRPr>
          </a:p>
        </p:txBody>
      </p:sp>
      <p:sp>
        <p:nvSpPr>
          <p:cNvPr id="246" name="Trapezoid 245"/>
          <p:cNvSpPr/>
          <p:nvPr/>
        </p:nvSpPr>
        <p:spPr>
          <a:xfrm rot="5400000">
            <a:off x="5292367" y="4234947"/>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latin typeface="Helvetica Neue" charset="0"/>
              <a:ea typeface="Helvetica Neue" charset="0"/>
              <a:cs typeface="Helvetica Neue" charset="0"/>
            </a:endParaRPr>
          </a:p>
        </p:txBody>
      </p:sp>
      <p:sp>
        <p:nvSpPr>
          <p:cNvPr id="248" name="Rectangle 247"/>
          <p:cNvSpPr/>
          <p:nvPr/>
        </p:nvSpPr>
        <p:spPr>
          <a:xfrm>
            <a:off x="5731389" y="2341083"/>
            <a:ext cx="638937" cy="2894040"/>
          </a:xfrm>
          <a:prstGeom prst="rect">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252" name="Trapezoid 251"/>
          <p:cNvSpPr/>
          <p:nvPr/>
        </p:nvSpPr>
        <p:spPr>
          <a:xfrm rot="5400000">
            <a:off x="6007121" y="2567625"/>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latin typeface="Helvetica Neue" charset="0"/>
              <a:ea typeface="Helvetica Neue" charset="0"/>
              <a:cs typeface="Helvetica Neue" charset="0"/>
            </a:endParaRPr>
          </a:p>
        </p:txBody>
      </p:sp>
      <p:sp>
        <p:nvSpPr>
          <p:cNvPr id="253" name="Rectangle 252"/>
          <p:cNvSpPr/>
          <p:nvPr/>
        </p:nvSpPr>
        <p:spPr>
          <a:xfrm>
            <a:off x="5842156" y="2468827"/>
            <a:ext cx="180158" cy="2630929"/>
          </a:xfrm>
          <a:prstGeom prst="rect">
            <a:avLst/>
          </a:prstGeom>
          <a:solidFill>
            <a:schemeClr val="bg2">
              <a:lumMod val="25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sz="1400" b="1" dirty="0">
              <a:latin typeface="Helvetica Neue" charset="0"/>
              <a:ea typeface="Helvetica Neue" charset="0"/>
              <a:cs typeface="Helvetica Neue" charset="0"/>
            </a:endParaRPr>
          </a:p>
        </p:txBody>
      </p:sp>
      <p:sp>
        <p:nvSpPr>
          <p:cNvPr id="255" name="Trapezoid 254"/>
          <p:cNvSpPr/>
          <p:nvPr/>
        </p:nvSpPr>
        <p:spPr>
          <a:xfrm rot="5400000">
            <a:off x="6022966" y="4795390"/>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latin typeface="Helvetica Neue" charset="0"/>
              <a:ea typeface="Helvetica Neue" charset="0"/>
              <a:cs typeface="Helvetica Neue" charset="0"/>
            </a:endParaRPr>
          </a:p>
        </p:txBody>
      </p:sp>
      <p:sp>
        <p:nvSpPr>
          <p:cNvPr id="256" name="Trapezoid 255"/>
          <p:cNvSpPr/>
          <p:nvPr/>
        </p:nvSpPr>
        <p:spPr>
          <a:xfrm rot="5400000">
            <a:off x="6025177" y="3124566"/>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latin typeface="Helvetica Neue" charset="0"/>
              <a:ea typeface="Helvetica Neue" charset="0"/>
              <a:cs typeface="Helvetica Neue" charset="0"/>
            </a:endParaRPr>
          </a:p>
        </p:txBody>
      </p:sp>
      <p:sp>
        <p:nvSpPr>
          <p:cNvPr id="257" name="Trapezoid 256"/>
          <p:cNvSpPr/>
          <p:nvPr/>
        </p:nvSpPr>
        <p:spPr>
          <a:xfrm rot="5400000">
            <a:off x="6029854" y="3681507"/>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latin typeface="Helvetica Neue" charset="0"/>
              <a:ea typeface="Helvetica Neue" charset="0"/>
              <a:cs typeface="Helvetica Neue" charset="0"/>
            </a:endParaRPr>
          </a:p>
        </p:txBody>
      </p:sp>
      <p:sp>
        <p:nvSpPr>
          <p:cNvPr id="258" name="Trapezoid 257"/>
          <p:cNvSpPr/>
          <p:nvPr/>
        </p:nvSpPr>
        <p:spPr>
          <a:xfrm rot="5400000">
            <a:off x="6022966" y="4238448"/>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latin typeface="Helvetica Neue" charset="0"/>
              <a:ea typeface="Helvetica Neue" charset="0"/>
              <a:cs typeface="Helvetica Neue" charset="0"/>
            </a:endParaRPr>
          </a:p>
        </p:txBody>
      </p:sp>
      <p:sp>
        <p:nvSpPr>
          <p:cNvPr id="260" name="Rectangle 259"/>
          <p:cNvSpPr/>
          <p:nvPr/>
        </p:nvSpPr>
        <p:spPr>
          <a:xfrm>
            <a:off x="6456592" y="2341083"/>
            <a:ext cx="638937" cy="2894040"/>
          </a:xfrm>
          <a:prstGeom prst="rect">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262" name="Trapezoid 261"/>
          <p:cNvSpPr/>
          <p:nvPr/>
        </p:nvSpPr>
        <p:spPr>
          <a:xfrm rot="5400000">
            <a:off x="6737720" y="2567625"/>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latin typeface="Helvetica Neue" charset="0"/>
              <a:ea typeface="Helvetica Neue" charset="0"/>
              <a:cs typeface="Helvetica Neue" charset="0"/>
            </a:endParaRPr>
          </a:p>
        </p:txBody>
      </p:sp>
      <p:sp>
        <p:nvSpPr>
          <p:cNvPr id="263" name="Rectangle 262"/>
          <p:cNvSpPr/>
          <p:nvPr/>
        </p:nvSpPr>
        <p:spPr>
          <a:xfrm>
            <a:off x="6572755" y="2468827"/>
            <a:ext cx="180158" cy="2630929"/>
          </a:xfrm>
          <a:prstGeom prst="rect">
            <a:avLst/>
          </a:prstGeom>
          <a:solidFill>
            <a:schemeClr val="bg2">
              <a:lumMod val="25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sz="1400" b="1" dirty="0">
              <a:latin typeface="Helvetica Neue" charset="0"/>
              <a:ea typeface="Helvetica Neue" charset="0"/>
              <a:cs typeface="Helvetica Neue" charset="0"/>
            </a:endParaRPr>
          </a:p>
        </p:txBody>
      </p:sp>
      <p:sp>
        <p:nvSpPr>
          <p:cNvPr id="266" name="Trapezoid 265"/>
          <p:cNvSpPr/>
          <p:nvPr/>
        </p:nvSpPr>
        <p:spPr>
          <a:xfrm rot="5400000">
            <a:off x="6753565" y="4795390"/>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latin typeface="Helvetica Neue" charset="0"/>
              <a:ea typeface="Helvetica Neue" charset="0"/>
              <a:cs typeface="Helvetica Neue" charset="0"/>
            </a:endParaRPr>
          </a:p>
        </p:txBody>
      </p:sp>
      <p:sp>
        <p:nvSpPr>
          <p:cNvPr id="273" name="Trapezoid 272"/>
          <p:cNvSpPr/>
          <p:nvPr/>
        </p:nvSpPr>
        <p:spPr>
          <a:xfrm rot="5400000">
            <a:off x="6755776" y="3124566"/>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latin typeface="Helvetica Neue" charset="0"/>
              <a:ea typeface="Helvetica Neue" charset="0"/>
              <a:cs typeface="Helvetica Neue" charset="0"/>
            </a:endParaRPr>
          </a:p>
        </p:txBody>
      </p:sp>
      <p:sp>
        <p:nvSpPr>
          <p:cNvPr id="274" name="Trapezoid 273"/>
          <p:cNvSpPr/>
          <p:nvPr/>
        </p:nvSpPr>
        <p:spPr>
          <a:xfrm rot="5400000">
            <a:off x="6760453" y="3681507"/>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latin typeface="Helvetica Neue" charset="0"/>
              <a:ea typeface="Helvetica Neue" charset="0"/>
              <a:cs typeface="Helvetica Neue" charset="0"/>
            </a:endParaRPr>
          </a:p>
        </p:txBody>
      </p:sp>
      <p:sp>
        <p:nvSpPr>
          <p:cNvPr id="275" name="Trapezoid 274"/>
          <p:cNvSpPr/>
          <p:nvPr/>
        </p:nvSpPr>
        <p:spPr>
          <a:xfrm rot="5400000">
            <a:off x="6753565" y="4238448"/>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latin typeface="Helvetica Neue" charset="0"/>
              <a:ea typeface="Helvetica Neue" charset="0"/>
              <a:cs typeface="Helvetica Neue" charset="0"/>
            </a:endParaRPr>
          </a:p>
        </p:txBody>
      </p:sp>
      <p:sp>
        <p:nvSpPr>
          <p:cNvPr id="222" name="Rounded Rectangle 221"/>
          <p:cNvSpPr/>
          <p:nvPr/>
        </p:nvSpPr>
        <p:spPr>
          <a:xfrm>
            <a:off x="2086208" y="2418407"/>
            <a:ext cx="620640" cy="532244"/>
          </a:xfrm>
          <a:prstGeom prst="roundRect">
            <a:avLst>
              <a:gd name="adj" fmla="val 3376"/>
            </a:avLst>
          </a:prstGeom>
          <a:solidFill>
            <a:srgbClr val="C00000">
              <a:alpha val="60000"/>
            </a:srgbClr>
          </a:solidFill>
          <a:ln>
            <a:solidFill>
              <a:srgbClr val="C00000">
                <a:alpha val="6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latin typeface="Helvetica Neue" charset="0"/>
                <a:ea typeface="Helvetica Neue" charset="0"/>
                <a:cs typeface="Helvetica Neue" charset="0"/>
              </a:rPr>
              <a:t>Filter  Map</a:t>
            </a:r>
          </a:p>
        </p:txBody>
      </p:sp>
      <p:sp>
        <p:nvSpPr>
          <p:cNvPr id="285" name="Rounded Rectangle 284"/>
          <p:cNvSpPr/>
          <p:nvPr/>
        </p:nvSpPr>
        <p:spPr>
          <a:xfrm>
            <a:off x="6465740" y="2418407"/>
            <a:ext cx="620640" cy="264576"/>
          </a:xfrm>
          <a:prstGeom prst="roundRect">
            <a:avLst>
              <a:gd name="adj" fmla="val 3376"/>
            </a:avLst>
          </a:prstGeom>
          <a:solidFill>
            <a:srgbClr val="C00000">
              <a:alpha val="60000"/>
            </a:srgbClr>
          </a:solidFill>
          <a:ln>
            <a:solidFill>
              <a:srgbClr val="C00000">
                <a:alpha val="6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latin typeface="Helvetica Neue" charset="0"/>
                <a:ea typeface="Helvetica Neue" charset="0"/>
                <a:cs typeface="Helvetica Neue" charset="0"/>
              </a:rPr>
              <a:t>Filter</a:t>
            </a:r>
          </a:p>
        </p:txBody>
      </p:sp>
      <p:sp>
        <p:nvSpPr>
          <p:cNvPr id="286" name="Rounded Rectangle 285"/>
          <p:cNvSpPr/>
          <p:nvPr/>
        </p:nvSpPr>
        <p:spPr>
          <a:xfrm>
            <a:off x="2816807" y="2418407"/>
            <a:ext cx="620640" cy="264576"/>
          </a:xfrm>
          <a:prstGeom prst="roundRect">
            <a:avLst>
              <a:gd name="adj" fmla="val 3376"/>
            </a:avLst>
          </a:prstGeom>
          <a:solidFill>
            <a:srgbClr val="C00000">
              <a:alpha val="60000"/>
            </a:srgbClr>
          </a:solidFill>
          <a:ln>
            <a:solidFill>
              <a:srgbClr val="C00000">
                <a:alpha val="6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latin typeface="Helvetica Neue" charset="0"/>
                <a:ea typeface="Helvetica Neue" charset="0"/>
                <a:cs typeface="Helvetica Neue" charset="0"/>
              </a:rPr>
              <a:t>D1</a:t>
            </a:r>
          </a:p>
        </p:txBody>
      </p:sp>
      <p:sp>
        <p:nvSpPr>
          <p:cNvPr id="287" name="Rounded Rectangle 286"/>
          <p:cNvSpPr/>
          <p:nvPr/>
        </p:nvSpPr>
        <p:spPr>
          <a:xfrm>
            <a:off x="3544791" y="2418407"/>
            <a:ext cx="620640" cy="264576"/>
          </a:xfrm>
          <a:prstGeom prst="roundRect">
            <a:avLst>
              <a:gd name="adj" fmla="val 3376"/>
            </a:avLst>
          </a:prstGeom>
          <a:solidFill>
            <a:srgbClr val="C00000">
              <a:alpha val="60000"/>
            </a:srgbClr>
          </a:solidFill>
          <a:ln>
            <a:solidFill>
              <a:srgbClr val="C00000">
                <a:alpha val="6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latin typeface="Helvetica Neue" charset="0"/>
                <a:ea typeface="Helvetica Neue" charset="0"/>
                <a:cs typeface="Helvetica Neue" charset="0"/>
              </a:rPr>
              <a:t>D2</a:t>
            </a:r>
          </a:p>
        </p:txBody>
      </p:sp>
      <p:sp>
        <p:nvSpPr>
          <p:cNvPr id="288" name="Rounded Rectangle 287"/>
          <p:cNvSpPr/>
          <p:nvPr/>
        </p:nvSpPr>
        <p:spPr>
          <a:xfrm>
            <a:off x="4275782" y="2418407"/>
            <a:ext cx="620640" cy="264576"/>
          </a:xfrm>
          <a:prstGeom prst="roundRect">
            <a:avLst>
              <a:gd name="adj" fmla="val 3376"/>
            </a:avLst>
          </a:prstGeom>
          <a:solidFill>
            <a:srgbClr val="C00000">
              <a:alpha val="60000"/>
            </a:srgbClr>
          </a:solidFill>
          <a:ln>
            <a:solidFill>
              <a:srgbClr val="C00000">
                <a:alpha val="6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latin typeface="Helvetica Neue" charset="0"/>
                <a:ea typeface="Helvetica Neue" charset="0"/>
                <a:cs typeface="Helvetica Neue" charset="0"/>
              </a:rPr>
              <a:t>Map</a:t>
            </a:r>
          </a:p>
        </p:txBody>
      </p:sp>
      <p:sp>
        <p:nvSpPr>
          <p:cNvPr id="289" name="Rounded Rectangle 288"/>
          <p:cNvSpPr/>
          <p:nvPr/>
        </p:nvSpPr>
        <p:spPr>
          <a:xfrm>
            <a:off x="5015539" y="2418407"/>
            <a:ext cx="620640" cy="264576"/>
          </a:xfrm>
          <a:prstGeom prst="roundRect">
            <a:avLst>
              <a:gd name="adj" fmla="val 3376"/>
            </a:avLst>
          </a:prstGeom>
          <a:solidFill>
            <a:srgbClr val="C00000">
              <a:alpha val="60000"/>
            </a:srgbClr>
          </a:solidFill>
          <a:ln>
            <a:solidFill>
              <a:srgbClr val="C00000">
                <a:alpha val="6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latin typeface="Helvetica Neue" charset="0"/>
                <a:ea typeface="Helvetica Neue" charset="0"/>
                <a:cs typeface="Helvetica Neue" charset="0"/>
              </a:rPr>
              <a:t>R1</a:t>
            </a:r>
          </a:p>
        </p:txBody>
      </p:sp>
      <p:sp>
        <p:nvSpPr>
          <p:cNvPr id="290" name="Rounded Rectangle 289"/>
          <p:cNvSpPr/>
          <p:nvPr/>
        </p:nvSpPr>
        <p:spPr>
          <a:xfrm>
            <a:off x="5740537" y="2418407"/>
            <a:ext cx="620640" cy="264576"/>
          </a:xfrm>
          <a:prstGeom prst="roundRect">
            <a:avLst>
              <a:gd name="adj" fmla="val 3376"/>
            </a:avLst>
          </a:prstGeom>
          <a:solidFill>
            <a:srgbClr val="C00000">
              <a:alpha val="60000"/>
            </a:srgbClr>
          </a:solidFill>
          <a:ln>
            <a:solidFill>
              <a:srgbClr val="C00000">
                <a:alpha val="6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latin typeface="Helvetica Neue" charset="0"/>
                <a:ea typeface="Helvetica Neue" charset="0"/>
                <a:cs typeface="Helvetica Neue" charset="0"/>
              </a:rPr>
              <a:t>R2</a:t>
            </a:r>
          </a:p>
        </p:txBody>
      </p:sp>
      <p:sp>
        <p:nvSpPr>
          <p:cNvPr id="293" name="Rectangle 292"/>
          <p:cNvSpPr/>
          <p:nvPr/>
        </p:nvSpPr>
        <p:spPr>
          <a:xfrm>
            <a:off x="2886471" y="1782525"/>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294" name="Rectangle 293"/>
          <p:cNvSpPr/>
          <p:nvPr/>
        </p:nvSpPr>
        <p:spPr>
          <a:xfrm>
            <a:off x="3047921" y="1782525"/>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295" name="Rectangle 294"/>
          <p:cNvSpPr/>
          <p:nvPr/>
        </p:nvSpPr>
        <p:spPr>
          <a:xfrm>
            <a:off x="3209372" y="1782525"/>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299" name="Rounded Rectangle 298"/>
          <p:cNvSpPr/>
          <p:nvPr/>
        </p:nvSpPr>
        <p:spPr>
          <a:xfrm>
            <a:off x="3535643" y="1739695"/>
            <a:ext cx="638937" cy="549427"/>
          </a:xfrm>
          <a:prstGeom prst="roundRect">
            <a:avLst>
              <a:gd name="adj" fmla="val 4825"/>
            </a:avLst>
          </a:prstGeom>
          <a:solidFill>
            <a:srgbClr val="00B050"/>
          </a:solidFill>
          <a:ln>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latin typeface="Helvetica Neue" charset="0"/>
              <a:ea typeface="Helvetica Neue" charset="0"/>
              <a:cs typeface="Helvetica Neue" charset="0"/>
            </a:endParaRPr>
          </a:p>
        </p:txBody>
      </p:sp>
      <p:sp>
        <p:nvSpPr>
          <p:cNvPr id="301" name="Rectangle 300"/>
          <p:cNvSpPr/>
          <p:nvPr/>
        </p:nvSpPr>
        <p:spPr>
          <a:xfrm>
            <a:off x="3611839" y="1782525"/>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302" name="Rectangle 301"/>
          <p:cNvSpPr/>
          <p:nvPr/>
        </p:nvSpPr>
        <p:spPr>
          <a:xfrm>
            <a:off x="3773289" y="1782525"/>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303" name="Rectangle 302"/>
          <p:cNvSpPr/>
          <p:nvPr/>
        </p:nvSpPr>
        <p:spPr>
          <a:xfrm>
            <a:off x="3934740" y="1782525"/>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304" name="Rounded Rectangle 303"/>
          <p:cNvSpPr/>
          <p:nvPr/>
        </p:nvSpPr>
        <p:spPr>
          <a:xfrm>
            <a:off x="4266634" y="1739695"/>
            <a:ext cx="638937" cy="549427"/>
          </a:xfrm>
          <a:prstGeom prst="roundRect">
            <a:avLst>
              <a:gd name="adj" fmla="val 4825"/>
            </a:avLst>
          </a:prstGeom>
          <a:solidFill>
            <a:srgbClr val="00B050"/>
          </a:solidFill>
          <a:ln>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latin typeface="Helvetica Neue" charset="0"/>
              <a:ea typeface="Helvetica Neue" charset="0"/>
              <a:cs typeface="Helvetica Neue" charset="0"/>
            </a:endParaRPr>
          </a:p>
        </p:txBody>
      </p:sp>
      <p:sp>
        <p:nvSpPr>
          <p:cNvPr id="306" name="Rectangle 305"/>
          <p:cNvSpPr/>
          <p:nvPr/>
        </p:nvSpPr>
        <p:spPr>
          <a:xfrm>
            <a:off x="4343222" y="1782525"/>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307" name="Rectangle 306"/>
          <p:cNvSpPr/>
          <p:nvPr/>
        </p:nvSpPr>
        <p:spPr>
          <a:xfrm>
            <a:off x="4504672" y="1782525"/>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308" name="Rectangle 307"/>
          <p:cNvSpPr/>
          <p:nvPr/>
        </p:nvSpPr>
        <p:spPr>
          <a:xfrm>
            <a:off x="4666123" y="1782525"/>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309" name="Rounded Rectangle 308"/>
          <p:cNvSpPr/>
          <p:nvPr/>
        </p:nvSpPr>
        <p:spPr>
          <a:xfrm>
            <a:off x="5006391" y="1739695"/>
            <a:ext cx="638937" cy="549427"/>
          </a:xfrm>
          <a:prstGeom prst="roundRect">
            <a:avLst>
              <a:gd name="adj" fmla="val 4825"/>
            </a:avLst>
          </a:prstGeom>
          <a:solidFill>
            <a:srgbClr val="00B050"/>
          </a:solidFill>
          <a:ln>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latin typeface="Helvetica Neue" charset="0"/>
              <a:ea typeface="Helvetica Neue" charset="0"/>
              <a:cs typeface="Helvetica Neue" charset="0"/>
            </a:endParaRPr>
          </a:p>
        </p:txBody>
      </p:sp>
      <p:sp>
        <p:nvSpPr>
          <p:cNvPr id="311" name="Rectangle 310"/>
          <p:cNvSpPr/>
          <p:nvPr/>
        </p:nvSpPr>
        <p:spPr>
          <a:xfrm>
            <a:off x="5092137" y="1782525"/>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312" name="Rectangle 311"/>
          <p:cNvSpPr/>
          <p:nvPr/>
        </p:nvSpPr>
        <p:spPr>
          <a:xfrm>
            <a:off x="5253587" y="1782525"/>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313" name="Rectangle 312"/>
          <p:cNvSpPr/>
          <p:nvPr/>
        </p:nvSpPr>
        <p:spPr>
          <a:xfrm>
            <a:off x="5415038" y="1782525"/>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314" name="Rounded Rectangle 313"/>
          <p:cNvSpPr/>
          <p:nvPr/>
        </p:nvSpPr>
        <p:spPr>
          <a:xfrm>
            <a:off x="5731389" y="1739695"/>
            <a:ext cx="638937" cy="549427"/>
          </a:xfrm>
          <a:prstGeom prst="roundRect">
            <a:avLst>
              <a:gd name="adj" fmla="val 4825"/>
            </a:avLst>
          </a:prstGeom>
          <a:solidFill>
            <a:srgbClr val="00B050"/>
          </a:solidFill>
          <a:ln>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latin typeface="Helvetica Neue" charset="0"/>
              <a:ea typeface="Helvetica Neue" charset="0"/>
              <a:cs typeface="Helvetica Neue" charset="0"/>
            </a:endParaRPr>
          </a:p>
        </p:txBody>
      </p:sp>
      <p:sp>
        <p:nvSpPr>
          <p:cNvPr id="316" name="Rectangle 315"/>
          <p:cNvSpPr/>
          <p:nvPr/>
        </p:nvSpPr>
        <p:spPr>
          <a:xfrm>
            <a:off x="5818622" y="1782525"/>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317" name="Rectangle 316"/>
          <p:cNvSpPr/>
          <p:nvPr/>
        </p:nvSpPr>
        <p:spPr>
          <a:xfrm>
            <a:off x="5972984" y="1782525"/>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318" name="Rectangle 317"/>
          <p:cNvSpPr/>
          <p:nvPr/>
        </p:nvSpPr>
        <p:spPr>
          <a:xfrm>
            <a:off x="6134435" y="1782525"/>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319" name="Rounded Rectangle 318"/>
          <p:cNvSpPr/>
          <p:nvPr/>
        </p:nvSpPr>
        <p:spPr>
          <a:xfrm>
            <a:off x="6456592" y="1739695"/>
            <a:ext cx="638937" cy="549427"/>
          </a:xfrm>
          <a:prstGeom prst="roundRect">
            <a:avLst>
              <a:gd name="adj" fmla="val 4825"/>
            </a:avLst>
          </a:prstGeom>
          <a:solidFill>
            <a:srgbClr val="00B050"/>
          </a:solidFill>
          <a:ln>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latin typeface="Helvetica Neue" charset="0"/>
              <a:ea typeface="Helvetica Neue" charset="0"/>
              <a:cs typeface="Helvetica Neue" charset="0"/>
            </a:endParaRPr>
          </a:p>
        </p:txBody>
      </p:sp>
      <p:sp>
        <p:nvSpPr>
          <p:cNvPr id="321" name="Rectangle 320"/>
          <p:cNvSpPr/>
          <p:nvPr/>
        </p:nvSpPr>
        <p:spPr>
          <a:xfrm>
            <a:off x="6531342" y="1782525"/>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322" name="Rectangle 321"/>
          <p:cNvSpPr/>
          <p:nvPr/>
        </p:nvSpPr>
        <p:spPr>
          <a:xfrm>
            <a:off x="6692792" y="1782525"/>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323" name="Rectangle 322"/>
          <p:cNvSpPr/>
          <p:nvPr/>
        </p:nvSpPr>
        <p:spPr>
          <a:xfrm>
            <a:off x="6854243" y="1782525"/>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4" name="Title 3"/>
          <p:cNvSpPr>
            <a:spLocks noGrp="1"/>
          </p:cNvSpPr>
          <p:nvPr>
            <p:ph type="title"/>
          </p:nvPr>
        </p:nvSpPr>
        <p:spPr/>
        <p:txBody>
          <a:bodyPr/>
          <a:lstStyle/>
          <a:p>
            <a:r>
              <a:rPr lang="en-US" b="1" dirty="0">
                <a:solidFill>
                  <a:schemeClr val="tx1"/>
                </a:solidFill>
                <a:latin typeface="Helvetica Neue Condensed" charset="0"/>
                <a:ea typeface="Helvetica Neue Condensed" charset="0"/>
                <a:cs typeface="Helvetica Neue Condensed" charset="0"/>
              </a:rPr>
              <a:t>Compiling a Query</a:t>
            </a:r>
          </a:p>
        </p:txBody>
      </p:sp>
    </p:spTree>
    <p:extLst>
      <p:ext uri="{BB962C8B-B14F-4D97-AF65-F5344CB8AC3E}">
        <p14:creationId xmlns:p14="http://schemas.microsoft.com/office/powerpoint/2010/main" val="77583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2"/>
                                        </p:tgtEl>
                                        <p:attrNameLst>
                                          <p:attrName>style.visibility</p:attrName>
                                        </p:attrNameLst>
                                      </p:cBhvr>
                                      <p:to>
                                        <p:strVal val="visible"/>
                                      </p:to>
                                    </p:set>
                                  </p:childTnLst>
                                </p:cTn>
                              </p:par>
                              <p:par>
                                <p:cTn id="7" presetID="1" presetClass="entr" presetSubtype="0" fill="hold" grpId="0" nodeType="withEffect">
                                  <p:stCondLst>
                                    <p:cond delay="1000"/>
                                  </p:stCondLst>
                                  <p:childTnLst>
                                    <p:set>
                                      <p:cBhvr>
                                        <p:cTn id="8" dur="1" fill="hold">
                                          <p:stCondLst>
                                            <p:cond delay="0"/>
                                          </p:stCondLst>
                                        </p:cTn>
                                        <p:tgtEl>
                                          <p:spTgt spid="286"/>
                                        </p:tgtEl>
                                        <p:attrNameLst>
                                          <p:attrName>style.visibility</p:attrName>
                                        </p:attrNameLst>
                                      </p:cBhvr>
                                      <p:to>
                                        <p:strVal val="visible"/>
                                      </p:to>
                                    </p:set>
                                  </p:childTnLst>
                                </p:cTn>
                              </p:par>
                              <p:par>
                                <p:cTn id="9" presetID="1" presetClass="entr" presetSubtype="0" fill="hold" grpId="0" nodeType="withEffect">
                                  <p:stCondLst>
                                    <p:cond delay="1000"/>
                                  </p:stCondLst>
                                  <p:childTnLst>
                                    <p:set>
                                      <p:cBhvr>
                                        <p:cTn id="10" dur="1" fill="hold">
                                          <p:stCondLst>
                                            <p:cond delay="0"/>
                                          </p:stCondLst>
                                        </p:cTn>
                                        <p:tgtEl>
                                          <p:spTgt spid="287"/>
                                        </p:tgtEl>
                                        <p:attrNameLst>
                                          <p:attrName>style.visibility</p:attrName>
                                        </p:attrNameLst>
                                      </p:cBhvr>
                                      <p:to>
                                        <p:strVal val="visible"/>
                                      </p:to>
                                    </p:set>
                                  </p:childTnLst>
                                </p:cTn>
                              </p:par>
                              <p:par>
                                <p:cTn id="11" presetID="1" presetClass="emph" presetSubtype="2" fill="hold" nodeType="withEffect">
                                  <p:stCondLst>
                                    <p:cond delay="1000"/>
                                  </p:stCondLst>
                                  <p:childTnLst>
                                    <p:animClr clrSpc="rgb" dir="cw">
                                      <p:cBhvr>
                                        <p:cTn id="12" dur="500" fill="hold"/>
                                        <p:tgtEl>
                                          <p:spTgt spid="301"/>
                                        </p:tgtEl>
                                        <p:attrNameLst>
                                          <p:attrName>fillcolor</p:attrName>
                                        </p:attrNameLst>
                                      </p:cBhvr>
                                      <p:to>
                                        <a:srgbClr val="C10000"/>
                                      </p:to>
                                    </p:animClr>
                                    <p:set>
                                      <p:cBhvr>
                                        <p:cTn id="13" dur="500" fill="hold"/>
                                        <p:tgtEl>
                                          <p:spTgt spid="301"/>
                                        </p:tgtEl>
                                        <p:attrNameLst>
                                          <p:attrName>fill.type</p:attrName>
                                        </p:attrNameLst>
                                      </p:cBhvr>
                                      <p:to>
                                        <p:strVal val="solid"/>
                                      </p:to>
                                    </p:set>
                                    <p:set>
                                      <p:cBhvr>
                                        <p:cTn id="14" dur="500" fill="hold"/>
                                        <p:tgtEl>
                                          <p:spTgt spid="301"/>
                                        </p:tgtEl>
                                        <p:attrNameLst>
                                          <p:attrName>fill.on</p:attrName>
                                        </p:attrNameLst>
                                      </p:cBhvr>
                                      <p:to>
                                        <p:strVal val="true"/>
                                      </p:to>
                                    </p:set>
                                  </p:childTnLst>
                                </p:cTn>
                              </p:par>
                              <p:par>
                                <p:cTn id="15" presetID="1" presetClass="entr" presetSubtype="0" fill="hold" grpId="0" nodeType="withEffect">
                                  <p:stCondLst>
                                    <p:cond delay="2000"/>
                                  </p:stCondLst>
                                  <p:childTnLst>
                                    <p:set>
                                      <p:cBhvr>
                                        <p:cTn id="16" dur="1" fill="hold">
                                          <p:stCondLst>
                                            <p:cond delay="0"/>
                                          </p:stCondLst>
                                        </p:cTn>
                                        <p:tgtEl>
                                          <p:spTgt spid="288"/>
                                        </p:tgtEl>
                                        <p:attrNameLst>
                                          <p:attrName>style.visibility</p:attrName>
                                        </p:attrNameLst>
                                      </p:cBhvr>
                                      <p:to>
                                        <p:strVal val="visible"/>
                                      </p:to>
                                    </p:set>
                                  </p:childTnLst>
                                </p:cTn>
                              </p:par>
                              <p:par>
                                <p:cTn id="17" presetID="1" presetClass="entr" presetSubtype="0" fill="hold" grpId="0" nodeType="withEffect">
                                  <p:stCondLst>
                                    <p:cond delay="3000"/>
                                  </p:stCondLst>
                                  <p:childTnLst>
                                    <p:set>
                                      <p:cBhvr>
                                        <p:cTn id="18" dur="1" fill="hold">
                                          <p:stCondLst>
                                            <p:cond delay="0"/>
                                          </p:stCondLst>
                                        </p:cTn>
                                        <p:tgtEl>
                                          <p:spTgt spid="289"/>
                                        </p:tgtEl>
                                        <p:attrNameLst>
                                          <p:attrName>style.visibility</p:attrName>
                                        </p:attrNameLst>
                                      </p:cBhvr>
                                      <p:to>
                                        <p:strVal val="visible"/>
                                      </p:to>
                                    </p:set>
                                  </p:childTnLst>
                                </p:cTn>
                              </p:par>
                              <p:par>
                                <p:cTn id="19" presetID="1" presetClass="entr" presetSubtype="0" fill="hold" grpId="0" nodeType="withEffect">
                                  <p:stCondLst>
                                    <p:cond delay="3000"/>
                                  </p:stCondLst>
                                  <p:childTnLst>
                                    <p:set>
                                      <p:cBhvr>
                                        <p:cTn id="20" dur="1" fill="hold">
                                          <p:stCondLst>
                                            <p:cond delay="0"/>
                                          </p:stCondLst>
                                        </p:cTn>
                                        <p:tgtEl>
                                          <p:spTgt spid="290"/>
                                        </p:tgtEl>
                                        <p:attrNameLst>
                                          <p:attrName>style.visibility</p:attrName>
                                        </p:attrNameLst>
                                      </p:cBhvr>
                                      <p:to>
                                        <p:strVal val="visible"/>
                                      </p:to>
                                    </p:set>
                                  </p:childTnLst>
                                </p:cTn>
                              </p:par>
                              <p:par>
                                <p:cTn id="21" presetID="1" presetClass="emph" presetSubtype="2" fill="hold" nodeType="withEffect">
                                  <p:stCondLst>
                                    <p:cond delay="3000"/>
                                  </p:stCondLst>
                                  <p:childTnLst>
                                    <p:animClr clrSpc="rgb" dir="cw">
                                      <p:cBhvr>
                                        <p:cTn id="22" dur="500" fill="hold"/>
                                        <p:tgtEl>
                                          <p:spTgt spid="318"/>
                                        </p:tgtEl>
                                        <p:attrNameLst>
                                          <p:attrName>fillcolor</p:attrName>
                                        </p:attrNameLst>
                                      </p:cBhvr>
                                      <p:to>
                                        <a:srgbClr val="C10000"/>
                                      </p:to>
                                    </p:animClr>
                                    <p:set>
                                      <p:cBhvr>
                                        <p:cTn id="23" dur="500" fill="hold"/>
                                        <p:tgtEl>
                                          <p:spTgt spid="318"/>
                                        </p:tgtEl>
                                        <p:attrNameLst>
                                          <p:attrName>fill.type</p:attrName>
                                        </p:attrNameLst>
                                      </p:cBhvr>
                                      <p:to>
                                        <p:strVal val="solid"/>
                                      </p:to>
                                    </p:set>
                                    <p:set>
                                      <p:cBhvr>
                                        <p:cTn id="24" dur="500" fill="hold"/>
                                        <p:tgtEl>
                                          <p:spTgt spid="318"/>
                                        </p:tgtEl>
                                        <p:attrNameLst>
                                          <p:attrName>fill.on</p:attrName>
                                        </p:attrNameLst>
                                      </p:cBhvr>
                                      <p:to>
                                        <p:strVal val="true"/>
                                      </p:to>
                                    </p:set>
                                  </p:childTnLst>
                                </p:cTn>
                              </p:par>
                              <p:par>
                                <p:cTn id="25" presetID="1" presetClass="entr" presetSubtype="0" fill="hold" grpId="0" nodeType="withEffect">
                                  <p:stCondLst>
                                    <p:cond delay="4000"/>
                                  </p:stCondLst>
                                  <p:childTnLst>
                                    <p:set>
                                      <p:cBhvr>
                                        <p:cTn id="26" dur="1" fill="hold">
                                          <p:stCondLst>
                                            <p:cond delay="0"/>
                                          </p:stCondLst>
                                        </p:cTn>
                                        <p:tgtEl>
                                          <p:spTgt spid="28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2" grpId="0" animBg="1"/>
      <p:bldP spid="285" grpId="0" animBg="1"/>
      <p:bldP spid="286" grpId="0" animBg="1"/>
      <p:bldP spid="287" grpId="0" animBg="1"/>
      <p:bldP spid="288" grpId="0" animBg="1"/>
      <p:bldP spid="289" grpId="0" animBg="1"/>
      <p:bldP spid="290"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tx1"/>
                </a:solidFill>
                <a:latin typeface="Helvetica Neue Condensed" charset="0"/>
                <a:ea typeface="Helvetica Neue Condensed" charset="0"/>
                <a:cs typeface="Helvetica Neue Condensed" charset="0"/>
              </a:rPr>
              <a:t>Query Partitioning Decisions</a:t>
            </a:r>
          </a:p>
        </p:txBody>
      </p:sp>
      <p:sp>
        <p:nvSpPr>
          <p:cNvPr id="3" name="Slide Number Placeholder 2"/>
          <p:cNvSpPr>
            <a:spLocks noGrp="1"/>
          </p:cNvSpPr>
          <p:nvPr>
            <p:ph type="sldNum" sz="quarter" idx="12"/>
          </p:nvPr>
        </p:nvSpPr>
        <p:spPr/>
        <p:txBody>
          <a:bodyPr/>
          <a:lstStyle/>
          <a:p>
            <a:fld id="{4748F3B0-5290-A241-88FF-F03DD1126586}" type="slidenum">
              <a:rPr lang="en-US" smtClean="0"/>
              <a:t>18</a:t>
            </a:fld>
            <a:endParaRPr lang="en-US"/>
          </a:p>
        </p:txBody>
      </p:sp>
      <p:sp>
        <p:nvSpPr>
          <p:cNvPr id="6" name="Rounded Rectangle 5">
            <a:extLst>
              <a:ext uri="{FF2B5EF4-FFF2-40B4-BE49-F238E27FC236}">
                <a16:creationId xmlns:a16="http://schemas.microsoft.com/office/drawing/2014/main" id="{DDB78E1C-FFA3-A746-B5BE-00F41780BD82}"/>
              </a:ext>
            </a:extLst>
          </p:cNvPr>
          <p:cNvSpPr/>
          <p:nvPr/>
        </p:nvSpPr>
        <p:spPr>
          <a:xfrm>
            <a:off x="3737862" y="4016690"/>
            <a:ext cx="1934876" cy="735679"/>
          </a:xfrm>
          <a:prstGeom prst="round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latin typeface="Helvetica Neue" charset="0"/>
                <a:ea typeface="Helvetica Neue" charset="0"/>
                <a:cs typeface="Helvetica Neue" charset="0"/>
              </a:rPr>
              <a:t>Query Planner</a:t>
            </a:r>
          </a:p>
        </p:txBody>
      </p:sp>
      <p:sp>
        <p:nvSpPr>
          <p:cNvPr id="18" name="Rounded Rectangle 17">
            <a:extLst>
              <a:ext uri="{FF2B5EF4-FFF2-40B4-BE49-F238E27FC236}">
                <a16:creationId xmlns:a16="http://schemas.microsoft.com/office/drawing/2014/main" id="{FD6186AB-00AC-FE49-ACE5-0013F646DA8A}"/>
              </a:ext>
            </a:extLst>
          </p:cNvPr>
          <p:cNvSpPr/>
          <p:nvPr/>
        </p:nvSpPr>
        <p:spPr>
          <a:xfrm>
            <a:off x="2476875" y="1616581"/>
            <a:ext cx="4456849" cy="1793444"/>
          </a:xfrm>
          <a:prstGeom prst="roundRect">
            <a:avLst>
              <a:gd name="adj" fmla="val 3426"/>
            </a:avLst>
          </a:prstGeom>
          <a:solidFill>
            <a:schemeClr val="bg1"/>
          </a:solidFill>
          <a:ln>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274320" rtlCol="0" anchor="ctr"/>
          <a:lstStyle/>
          <a:p>
            <a:pPr>
              <a:lnSpc>
                <a:spcPct val="114000"/>
              </a:lnSpc>
            </a:pPr>
            <a:r>
              <a:rPr lang="en-US" sz="1400" dirty="0" err="1">
                <a:solidFill>
                  <a:schemeClr val="tx1"/>
                </a:solidFill>
                <a:latin typeface="Consolas" charset="0"/>
                <a:ea typeface="Consolas" charset="0"/>
                <a:cs typeface="Consolas" charset="0"/>
              </a:rPr>
              <a:t>pvictimIPs</a:t>
            </a:r>
            <a:r>
              <a:rPr lang="en-US" sz="1400" dirty="0">
                <a:solidFill>
                  <a:schemeClr val="tx1"/>
                </a:solidFill>
                <a:latin typeface="Consolas" charset="0"/>
                <a:ea typeface="Consolas" charset="0"/>
                <a:cs typeface="Consolas" charset="0"/>
              </a:rPr>
              <a:t> = </a:t>
            </a:r>
            <a:r>
              <a:rPr lang="en-US" sz="1400" dirty="0" err="1">
                <a:solidFill>
                  <a:schemeClr val="tx1"/>
                </a:solidFill>
                <a:latin typeface="Consolas" charset="0"/>
                <a:ea typeface="Consolas" charset="0"/>
                <a:cs typeface="Consolas" charset="0"/>
              </a:rPr>
              <a:t>pktStream</a:t>
            </a:r>
            <a:endParaRPr lang="en-US" sz="1400" dirty="0">
              <a:solidFill>
                <a:schemeClr val="tx1"/>
              </a:solidFill>
              <a:latin typeface="Consolas" charset="0"/>
              <a:ea typeface="Consolas" charset="0"/>
              <a:cs typeface="Consolas" charset="0"/>
            </a:endParaRPr>
          </a:p>
          <a:p>
            <a:pPr>
              <a:lnSpc>
                <a:spcPct val="114000"/>
              </a:lnSpc>
            </a:pPr>
            <a:r>
              <a:rPr lang="en-US" sz="1400" dirty="0">
                <a:solidFill>
                  <a:schemeClr val="tx1"/>
                </a:solidFill>
                <a:latin typeface="Consolas" charset="0"/>
                <a:ea typeface="Consolas" charset="0"/>
                <a:cs typeface="Consolas" charset="0"/>
              </a:rPr>
              <a:t>    .</a:t>
            </a:r>
            <a:r>
              <a:rPr lang="en-US" sz="1400" b="1" dirty="0">
                <a:solidFill>
                  <a:schemeClr val="tx1"/>
                </a:solidFill>
                <a:latin typeface="Consolas" charset="0"/>
                <a:ea typeface="Consolas" charset="0"/>
                <a:cs typeface="Consolas" charset="0"/>
              </a:rPr>
              <a:t>filter</a:t>
            </a:r>
            <a:r>
              <a:rPr lang="en-US" sz="1400" dirty="0">
                <a:solidFill>
                  <a:schemeClr val="tx1"/>
                </a:solidFill>
                <a:latin typeface="Consolas" charset="0"/>
                <a:ea typeface="Consolas" charset="0"/>
                <a:cs typeface="Consolas" charset="0"/>
              </a:rPr>
              <a:t>(p =&gt; </a:t>
            </a:r>
            <a:r>
              <a:rPr lang="en-US" sz="1400" dirty="0" err="1">
                <a:solidFill>
                  <a:schemeClr val="tx1"/>
                </a:solidFill>
                <a:latin typeface="Consolas" charset="0"/>
                <a:ea typeface="Consolas" charset="0"/>
                <a:cs typeface="Consolas" charset="0"/>
              </a:rPr>
              <a:t>p.udp.sport</a:t>
            </a:r>
            <a:r>
              <a:rPr lang="en-US" sz="1400" dirty="0">
                <a:solidFill>
                  <a:schemeClr val="tx1"/>
                </a:solidFill>
                <a:latin typeface="Consolas" charset="0"/>
                <a:ea typeface="Consolas" charset="0"/>
                <a:cs typeface="Consolas" charset="0"/>
              </a:rPr>
              <a:t> == 53)</a:t>
            </a:r>
          </a:p>
          <a:p>
            <a:pPr>
              <a:lnSpc>
                <a:spcPct val="114000"/>
              </a:lnSpc>
            </a:pPr>
            <a:r>
              <a:rPr lang="en-US" sz="1400" dirty="0">
                <a:solidFill>
                  <a:schemeClr val="tx1"/>
                </a:solidFill>
                <a:latin typeface="Consolas" charset="0"/>
                <a:ea typeface="Consolas" charset="0"/>
                <a:cs typeface="Consolas" charset="0"/>
              </a:rPr>
              <a:t>    .</a:t>
            </a:r>
            <a:r>
              <a:rPr lang="en-US" sz="1400" b="1" dirty="0">
                <a:solidFill>
                  <a:schemeClr val="tx1"/>
                </a:solidFill>
                <a:latin typeface="Consolas" charset="0"/>
                <a:ea typeface="Consolas" charset="0"/>
                <a:cs typeface="Consolas" charset="0"/>
              </a:rPr>
              <a:t>map</a:t>
            </a:r>
            <a:r>
              <a:rPr lang="en-US" sz="1400" dirty="0">
                <a:solidFill>
                  <a:schemeClr val="tx1"/>
                </a:solidFill>
                <a:latin typeface="Consolas" charset="0"/>
                <a:ea typeface="Consolas" charset="0"/>
                <a:cs typeface="Consolas" charset="0"/>
              </a:rPr>
              <a:t>(p =&gt; (</a:t>
            </a:r>
            <a:r>
              <a:rPr lang="en-US" sz="1400" dirty="0" err="1">
                <a:solidFill>
                  <a:schemeClr val="tx1"/>
                </a:solidFill>
                <a:latin typeface="Consolas" charset="0"/>
                <a:ea typeface="Consolas" charset="0"/>
                <a:cs typeface="Consolas" charset="0"/>
              </a:rPr>
              <a:t>p.dstIP</a:t>
            </a:r>
            <a:r>
              <a:rPr lang="en-US" sz="1400" dirty="0">
                <a:solidFill>
                  <a:schemeClr val="tx1"/>
                </a:solidFill>
                <a:latin typeface="Consolas" charset="0"/>
                <a:ea typeface="Consolas" charset="0"/>
                <a:cs typeface="Consolas" charset="0"/>
              </a:rPr>
              <a:t>, </a:t>
            </a:r>
            <a:r>
              <a:rPr lang="en-US" sz="1400" dirty="0" err="1">
                <a:solidFill>
                  <a:schemeClr val="tx1"/>
                </a:solidFill>
                <a:latin typeface="Consolas" charset="0"/>
                <a:ea typeface="Consolas" charset="0"/>
                <a:cs typeface="Consolas" charset="0"/>
              </a:rPr>
              <a:t>p.srcIP</a:t>
            </a:r>
            <a:r>
              <a:rPr lang="en-US" sz="1400" dirty="0">
                <a:solidFill>
                  <a:schemeClr val="tx1"/>
                </a:solidFill>
                <a:latin typeface="Consolas" charset="0"/>
                <a:ea typeface="Consolas" charset="0"/>
                <a:cs typeface="Consolas" charset="0"/>
              </a:rPr>
              <a:t>))</a:t>
            </a:r>
          </a:p>
          <a:p>
            <a:pPr>
              <a:lnSpc>
                <a:spcPct val="114000"/>
              </a:lnSpc>
            </a:pPr>
            <a:r>
              <a:rPr lang="en-US" sz="1400" dirty="0">
                <a:solidFill>
                  <a:schemeClr val="tx1"/>
                </a:solidFill>
                <a:latin typeface="Consolas" charset="0"/>
                <a:ea typeface="Consolas" charset="0"/>
                <a:cs typeface="Consolas" charset="0"/>
              </a:rPr>
              <a:t>    .</a:t>
            </a:r>
            <a:r>
              <a:rPr lang="en-US" sz="1400" b="1" dirty="0">
                <a:solidFill>
                  <a:schemeClr val="tx1"/>
                </a:solidFill>
                <a:latin typeface="Consolas" charset="0"/>
                <a:ea typeface="Consolas" charset="0"/>
                <a:cs typeface="Consolas" charset="0"/>
              </a:rPr>
              <a:t>distinct</a:t>
            </a:r>
            <a:r>
              <a:rPr lang="en-US" sz="1400" dirty="0">
                <a:solidFill>
                  <a:schemeClr val="tx1"/>
                </a:solidFill>
                <a:latin typeface="Consolas" charset="0"/>
                <a:ea typeface="Consolas" charset="0"/>
                <a:cs typeface="Consolas" charset="0"/>
              </a:rPr>
              <a:t>()</a:t>
            </a:r>
          </a:p>
          <a:p>
            <a:pPr>
              <a:lnSpc>
                <a:spcPct val="114000"/>
              </a:lnSpc>
            </a:pPr>
            <a:r>
              <a:rPr lang="en-US" sz="1400" dirty="0">
                <a:solidFill>
                  <a:schemeClr val="tx1"/>
                </a:solidFill>
                <a:latin typeface="Consolas" charset="0"/>
                <a:ea typeface="Consolas" charset="0"/>
                <a:cs typeface="Consolas" charset="0"/>
              </a:rPr>
              <a:t>    .</a:t>
            </a:r>
            <a:r>
              <a:rPr lang="en-US" sz="1400" b="1" dirty="0">
                <a:solidFill>
                  <a:schemeClr val="tx1"/>
                </a:solidFill>
                <a:latin typeface="Consolas" charset="0"/>
                <a:ea typeface="Consolas" charset="0"/>
                <a:cs typeface="Consolas" charset="0"/>
              </a:rPr>
              <a:t>map</a:t>
            </a:r>
            <a:r>
              <a:rPr lang="en-US" sz="1400" dirty="0">
                <a:solidFill>
                  <a:schemeClr val="tx1"/>
                </a:solidFill>
                <a:latin typeface="Consolas" charset="0"/>
                <a:ea typeface="Consolas" charset="0"/>
                <a:cs typeface="Consolas" charset="0"/>
              </a:rPr>
              <a:t>((</a:t>
            </a:r>
            <a:r>
              <a:rPr lang="en-US" sz="1400" dirty="0" err="1">
                <a:solidFill>
                  <a:schemeClr val="tx1"/>
                </a:solidFill>
                <a:latin typeface="Consolas" charset="0"/>
                <a:ea typeface="Consolas" charset="0"/>
                <a:cs typeface="Consolas" charset="0"/>
              </a:rPr>
              <a:t>dstIP</a:t>
            </a:r>
            <a:r>
              <a:rPr lang="en-US" sz="1400" dirty="0">
                <a:solidFill>
                  <a:schemeClr val="tx1"/>
                </a:solidFill>
                <a:latin typeface="Consolas" charset="0"/>
                <a:ea typeface="Consolas" charset="0"/>
                <a:cs typeface="Consolas" charset="0"/>
              </a:rPr>
              <a:t>, </a:t>
            </a:r>
            <a:r>
              <a:rPr lang="en-US" sz="1400" dirty="0" err="1">
                <a:solidFill>
                  <a:schemeClr val="tx1"/>
                </a:solidFill>
                <a:latin typeface="Consolas" charset="0"/>
                <a:ea typeface="Consolas" charset="0"/>
                <a:cs typeface="Consolas" charset="0"/>
              </a:rPr>
              <a:t>srcIP</a:t>
            </a:r>
            <a:r>
              <a:rPr lang="en-US" sz="1400" dirty="0">
                <a:solidFill>
                  <a:schemeClr val="tx1"/>
                </a:solidFill>
                <a:latin typeface="Consolas" charset="0"/>
                <a:ea typeface="Consolas" charset="0"/>
                <a:cs typeface="Consolas" charset="0"/>
              </a:rPr>
              <a:t>) =&gt; (</a:t>
            </a:r>
            <a:r>
              <a:rPr lang="en-US" sz="1400" dirty="0" err="1">
                <a:solidFill>
                  <a:schemeClr val="tx1"/>
                </a:solidFill>
                <a:latin typeface="Consolas" charset="0"/>
                <a:ea typeface="Consolas" charset="0"/>
                <a:cs typeface="Consolas" charset="0"/>
              </a:rPr>
              <a:t>dstIP</a:t>
            </a:r>
            <a:r>
              <a:rPr lang="en-US" sz="1400" dirty="0">
                <a:solidFill>
                  <a:schemeClr val="tx1"/>
                </a:solidFill>
                <a:latin typeface="Consolas" charset="0"/>
                <a:ea typeface="Consolas" charset="0"/>
                <a:cs typeface="Consolas" charset="0"/>
              </a:rPr>
              <a:t>, 1))</a:t>
            </a:r>
          </a:p>
          <a:p>
            <a:pPr>
              <a:lnSpc>
                <a:spcPct val="114000"/>
              </a:lnSpc>
            </a:pPr>
            <a:r>
              <a:rPr lang="en-US" sz="1400" dirty="0">
                <a:solidFill>
                  <a:schemeClr val="tx1"/>
                </a:solidFill>
                <a:latin typeface="Consolas" charset="0"/>
                <a:ea typeface="Consolas" charset="0"/>
                <a:cs typeface="Consolas" charset="0"/>
              </a:rPr>
              <a:t>    .</a:t>
            </a:r>
            <a:r>
              <a:rPr lang="en-US" sz="1400" b="1" dirty="0">
                <a:solidFill>
                  <a:schemeClr val="tx1"/>
                </a:solidFill>
                <a:latin typeface="Consolas" charset="0"/>
                <a:ea typeface="Consolas" charset="0"/>
                <a:cs typeface="Consolas" charset="0"/>
              </a:rPr>
              <a:t>reduce</a:t>
            </a:r>
            <a:r>
              <a:rPr lang="en-US" sz="1400" dirty="0">
                <a:solidFill>
                  <a:schemeClr val="tx1"/>
                </a:solidFill>
                <a:latin typeface="Consolas" charset="0"/>
                <a:ea typeface="Consolas" charset="0"/>
                <a:cs typeface="Consolas" charset="0"/>
              </a:rPr>
              <a:t>(keys=(</a:t>
            </a:r>
            <a:r>
              <a:rPr lang="en-US" sz="1400" dirty="0" err="1">
                <a:solidFill>
                  <a:schemeClr val="tx1"/>
                </a:solidFill>
                <a:latin typeface="Consolas" charset="0"/>
                <a:ea typeface="Consolas" charset="0"/>
                <a:cs typeface="Consolas" charset="0"/>
              </a:rPr>
              <a:t>dstIP</a:t>
            </a:r>
            <a:r>
              <a:rPr lang="en-US" sz="1400" dirty="0">
                <a:solidFill>
                  <a:schemeClr val="tx1"/>
                </a:solidFill>
                <a:latin typeface="Consolas" charset="0"/>
                <a:ea typeface="Consolas" charset="0"/>
                <a:cs typeface="Consolas" charset="0"/>
              </a:rPr>
              <a:t>,), sum)</a:t>
            </a:r>
          </a:p>
          <a:p>
            <a:pPr>
              <a:lnSpc>
                <a:spcPct val="114000"/>
              </a:lnSpc>
            </a:pPr>
            <a:r>
              <a:rPr lang="en-US" sz="1400" dirty="0">
                <a:solidFill>
                  <a:schemeClr val="tx1"/>
                </a:solidFill>
                <a:latin typeface="Consolas" charset="0"/>
                <a:ea typeface="Consolas" charset="0"/>
                <a:cs typeface="Consolas" charset="0"/>
              </a:rPr>
              <a:t>    .</a:t>
            </a:r>
            <a:r>
              <a:rPr lang="en-US" sz="1400" b="1" dirty="0">
                <a:solidFill>
                  <a:schemeClr val="tx1"/>
                </a:solidFill>
                <a:latin typeface="Consolas" charset="0"/>
                <a:ea typeface="Consolas" charset="0"/>
                <a:cs typeface="Consolas" charset="0"/>
              </a:rPr>
              <a:t>filter</a:t>
            </a:r>
            <a:r>
              <a:rPr lang="en-US" sz="1400" dirty="0">
                <a:solidFill>
                  <a:schemeClr val="tx1"/>
                </a:solidFill>
                <a:latin typeface="Consolas" charset="0"/>
                <a:ea typeface="Consolas" charset="0"/>
                <a:cs typeface="Consolas" charset="0"/>
              </a:rPr>
              <a:t>((</a:t>
            </a:r>
            <a:r>
              <a:rPr lang="en-US" sz="1400" dirty="0" err="1">
                <a:solidFill>
                  <a:schemeClr val="tx1"/>
                </a:solidFill>
                <a:latin typeface="Consolas" charset="0"/>
                <a:ea typeface="Consolas" charset="0"/>
                <a:cs typeface="Consolas" charset="0"/>
              </a:rPr>
              <a:t>dstIP</a:t>
            </a:r>
            <a:r>
              <a:rPr lang="en-US" sz="1400" dirty="0">
                <a:solidFill>
                  <a:schemeClr val="tx1"/>
                </a:solidFill>
                <a:latin typeface="Consolas" charset="0"/>
                <a:ea typeface="Consolas" charset="0"/>
                <a:cs typeface="Consolas" charset="0"/>
              </a:rPr>
              <a:t>, count) =&gt; count &gt; </a:t>
            </a:r>
            <a:r>
              <a:rPr lang="en-US" sz="1400" dirty="0" err="1">
                <a:solidFill>
                  <a:schemeClr val="tx1"/>
                </a:solidFill>
                <a:latin typeface="Consolas" charset="0"/>
                <a:ea typeface="Consolas" charset="0"/>
                <a:cs typeface="Consolas" charset="0"/>
              </a:rPr>
              <a:t>Th</a:t>
            </a:r>
            <a:r>
              <a:rPr lang="en-US" sz="1400" dirty="0">
                <a:solidFill>
                  <a:schemeClr val="tx1"/>
                </a:solidFill>
                <a:latin typeface="Consolas" charset="0"/>
                <a:ea typeface="Consolas" charset="0"/>
                <a:cs typeface="Consolas" charset="0"/>
              </a:rPr>
              <a:t>)</a:t>
            </a:r>
          </a:p>
        </p:txBody>
      </p:sp>
      <p:sp>
        <p:nvSpPr>
          <p:cNvPr id="24" name="Rounded Rectangle 23">
            <a:extLst>
              <a:ext uri="{FF2B5EF4-FFF2-40B4-BE49-F238E27FC236}">
                <a16:creationId xmlns:a16="http://schemas.microsoft.com/office/drawing/2014/main" id="{DDB78E1C-FFA3-A746-B5BE-00F41780BD82}"/>
              </a:ext>
            </a:extLst>
          </p:cNvPr>
          <p:cNvSpPr/>
          <p:nvPr/>
        </p:nvSpPr>
        <p:spPr>
          <a:xfrm>
            <a:off x="656994" y="4119353"/>
            <a:ext cx="2666344" cy="530352"/>
          </a:xfrm>
          <a:prstGeom prst="round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FF0000"/>
                </a:solidFill>
                <a:latin typeface="Helvetica Neue" charset="0"/>
                <a:ea typeface="Helvetica Neue" charset="0"/>
                <a:cs typeface="Helvetica Neue" charset="0"/>
              </a:rPr>
              <a:t>Resources?</a:t>
            </a:r>
            <a:endParaRPr lang="en-US" sz="2400" dirty="0">
              <a:solidFill>
                <a:srgbClr val="FF0000"/>
              </a:solidFill>
              <a:latin typeface="Helvetica Neue" charset="0"/>
              <a:ea typeface="Helvetica Neue" charset="0"/>
              <a:cs typeface="Helvetica Neue" charset="0"/>
            </a:endParaRPr>
          </a:p>
        </p:txBody>
      </p:sp>
      <p:sp>
        <p:nvSpPr>
          <p:cNvPr id="25" name="Rounded Rectangle 24">
            <a:extLst>
              <a:ext uri="{FF2B5EF4-FFF2-40B4-BE49-F238E27FC236}">
                <a16:creationId xmlns:a16="http://schemas.microsoft.com/office/drawing/2014/main" id="{DDB78E1C-FFA3-A746-B5BE-00F41780BD82}"/>
              </a:ext>
            </a:extLst>
          </p:cNvPr>
          <p:cNvSpPr/>
          <p:nvPr/>
        </p:nvSpPr>
        <p:spPr>
          <a:xfrm>
            <a:off x="6087262" y="4119353"/>
            <a:ext cx="2666344" cy="530352"/>
          </a:xfrm>
          <a:prstGeom prst="round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FF0000"/>
                </a:solidFill>
                <a:latin typeface="Helvetica Neue" charset="0"/>
                <a:ea typeface="Helvetica Neue" charset="0"/>
                <a:cs typeface="Helvetica Neue" charset="0"/>
              </a:rPr>
              <a:t>Reduce Load?</a:t>
            </a:r>
            <a:endParaRPr lang="en-US" sz="2400" dirty="0">
              <a:solidFill>
                <a:srgbClr val="FF0000"/>
              </a:solidFill>
              <a:latin typeface="Helvetica Neue" charset="0"/>
              <a:ea typeface="Helvetica Neue" charset="0"/>
              <a:cs typeface="Helvetica Neue" charset="0"/>
            </a:endParaRPr>
          </a:p>
        </p:txBody>
      </p:sp>
      <p:pic>
        <p:nvPicPr>
          <p:cNvPr id="20" name="Picture 19">
            <a:extLst>
              <a:ext uri="{FF2B5EF4-FFF2-40B4-BE49-F238E27FC236}">
                <a16:creationId xmlns:a16="http://schemas.microsoft.com/office/drawing/2014/main" id="{9CAC8370-7A16-2E43-8118-D9876FC20810}"/>
              </a:ext>
            </a:extLst>
          </p:cNvPr>
          <p:cNvPicPr>
            <a:picLocks noChangeAspect="1"/>
          </p:cNvPicPr>
          <p:nvPr/>
        </p:nvPicPr>
        <p:blipFill>
          <a:blip r:embed="rId3"/>
          <a:stretch>
            <a:fillRect/>
          </a:stretch>
        </p:blipFill>
        <p:spPr>
          <a:xfrm>
            <a:off x="5878921" y="5329772"/>
            <a:ext cx="1317115" cy="1158980"/>
          </a:xfrm>
          <a:prstGeom prst="rect">
            <a:avLst/>
          </a:prstGeom>
        </p:spPr>
      </p:pic>
      <p:pic>
        <p:nvPicPr>
          <p:cNvPr id="21" name="droppedImage.pdf">
            <a:extLst>
              <a:ext uri="{FF2B5EF4-FFF2-40B4-BE49-F238E27FC236}">
                <a16:creationId xmlns:a16="http://schemas.microsoft.com/office/drawing/2014/main" id="{6D3F23B1-5B08-0448-B9AF-87E87675CC47}"/>
              </a:ext>
            </a:extLst>
          </p:cNvPr>
          <p:cNvPicPr/>
          <p:nvPr/>
        </p:nvPicPr>
        <p:blipFill>
          <a:blip r:embed="rId4">
            <a:extLst/>
          </a:blip>
          <a:stretch>
            <a:fillRect/>
          </a:stretch>
        </p:blipFill>
        <p:spPr>
          <a:xfrm>
            <a:off x="2223239" y="5488780"/>
            <a:ext cx="1344122" cy="713622"/>
          </a:xfrm>
          <a:prstGeom prst="rect">
            <a:avLst/>
          </a:prstGeom>
          <a:ln w="12700">
            <a:miter lim="400000"/>
          </a:ln>
        </p:spPr>
      </p:pic>
      <p:cxnSp>
        <p:nvCxnSpPr>
          <p:cNvPr id="31" name="Straight Arrow Connector 30"/>
          <p:cNvCxnSpPr>
            <a:stCxn id="18" idx="2"/>
            <a:endCxn id="6" idx="0"/>
          </p:cNvCxnSpPr>
          <p:nvPr/>
        </p:nvCxnSpPr>
        <p:spPr>
          <a:xfrm>
            <a:off x="4705300" y="3410025"/>
            <a:ext cx="0" cy="606665"/>
          </a:xfrm>
          <a:prstGeom prst="straightConnector1">
            <a:avLst/>
          </a:prstGeom>
          <a:ln w="50800">
            <a:solidFill>
              <a:schemeClr val="accent2"/>
            </a:solidFill>
            <a:prstDash val="dash"/>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a:stCxn id="6" idx="2"/>
            <a:endCxn id="21" idx="3"/>
          </p:cNvCxnSpPr>
          <p:nvPr/>
        </p:nvCxnSpPr>
        <p:spPr>
          <a:xfrm flipH="1">
            <a:off x="3567361" y="4752369"/>
            <a:ext cx="1137939" cy="1093222"/>
          </a:xfrm>
          <a:prstGeom prst="straightConnector1">
            <a:avLst/>
          </a:prstGeom>
          <a:ln w="50800">
            <a:solidFill>
              <a:schemeClr val="accent2"/>
            </a:solidFill>
            <a:prstDash val="dash"/>
            <a:tailEnd type="triangle"/>
          </a:ln>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a:stCxn id="6" idx="2"/>
            <a:endCxn id="20" idx="1"/>
          </p:cNvCxnSpPr>
          <p:nvPr/>
        </p:nvCxnSpPr>
        <p:spPr>
          <a:xfrm>
            <a:off x="4705300" y="4752369"/>
            <a:ext cx="1173621" cy="1156893"/>
          </a:xfrm>
          <a:prstGeom prst="straightConnector1">
            <a:avLst/>
          </a:prstGeom>
          <a:ln w="50800">
            <a:solidFill>
              <a:schemeClr val="accent2"/>
            </a:solidFill>
            <a:prstDash val="dash"/>
            <a:tailEnd type="triangle"/>
          </a:ln>
        </p:spPr>
        <p:style>
          <a:lnRef idx="2">
            <a:schemeClr val="accent1"/>
          </a:lnRef>
          <a:fillRef idx="0">
            <a:schemeClr val="accent1"/>
          </a:fillRef>
          <a:effectRef idx="1">
            <a:schemeClr val="accent1"/>
          </a:effectRef>
          <a:fontRef idx="minor">
            <a:schemeClr val="tx1"/>
          </a:fontRef>
        </p:style>
      </p:cxnSp>
      <p:sp>
        <p:nvSpPr>
          <p:cNvPr id="39" name="Right Arrow 38"/>
          <p:cNvSpPr/>
          <p:nvPr/>
        </p:nvSpPr>
        <p:spPr>
          <a:xfrm>
            <a:off x="3567361" y="5776069"/>
            <a:ext cx="2311560" cy="562933"/>
          </a:xfrm>
          <a:prstGeom prst="rightArrow">
            <a:avLst/>
          </a:prstGeom>
          <a:solidFill>
            <a:schemeClr val="bg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375A29FC-75D4-3F43-8884-474B36FA65DA}"/>
              </a:ext>
            </a:extLst>
          </p:cNvPr>
          <p:cNvSpPr txBox="1"/>
          <p:nvPr/>
        </p:nvSpPr>
        <p:spPr>
          <a:xfrm>
            <a:off x="4137421" y="6221836"/>
            <a:ext cx="927305" cy="400110"/>
          </a:xfrm>
          <a:prstGeom prst="rect">
            <a:avLst/>
          </a:prstGeom>
          <a:noFill/>
          <a:ln>
            <a:noFill/>
          </a:ln>
        </p:spPr>
        <p:txBody>
          <a:bodyPr wrap="none" rtlCol="0">
            <a:spAutoFit/>
          </a:bodyPr>
          <a:lstStyle/>
          <a:p>
            <a:r>
              <a:rPr lang="en-US" sz="2000" dirty="0">
                <a:latin typeface="Helvetica Neue" panose="02000503000000020004" pitchFamily="2" charset="0"/>
                <a:ea typeface="Helvetica Neue" panose="02000503000000020004" pitchFamily="2" charset="0"/>
                <a:cs typeface="Helvetica Neue" panose="02000503000000020004" pitchFamily="2" charset="0"/>
              </a:rPr>
              <a:t>Tuples</a:t>
            </a:r>
          </a:p>
        </p:txBody>
      </p:sp>
      <p:sp>
        <p:nvSpPr>
          <p:cNvPr id="27" name="Rounded Rectangle 26">
            <a:extLst>
              <a:ext uri="{FF2B5EF4-FFF2-40B4-BE49-F238E27FC236}">
                <a16:creationId xmlns:a16="http://schemas.microsoft.com/office/drawing/2014/main" id="{FD6186AB-00AC-FE49-ACE5-0013F646DA8A}"/>
              </a:ext>
            </a:extLst>
          </p:cNvPr>
          <p:cNvSpPr/>
          <p:nvPr/>
        </p:nvSpPr>
        <p:spPr>
          <a:xfrm>
            <a:off x="2555480" y="1501490"/>
            <a:ext cx="4454920" cy="1835133"/>
          </a:xfrm>
          <a:prstGeom prst="roundRect">
            <a:avLst>
              <a:gd name="adj" fmla="val 3426"/>
            </a:avLst>
          </a:prstGeom>
          <a:solidFill>
            <a:schemeClr val="bg1"/>
          </a:solidFill>
          <a:ln>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274320" rtlCol="0" anchor="ctr"/>
          <a:lstStyle/>
          <a:p>
            <a:pPr>
              <a:lnSpc>
                <a:spcPct val="114000"/>
              </a:lnSpc>
            </a:pPr>
            <a:r>
              <a:rPr lang="en-US" sz="1400" dirty="0" err="1">
                <a:solidFill>
                  <a:schemeClr val="tx1"/>
                </a:solidFill>
                <a:latin typeface="Consolas" charset="0"/>
                <a:ea typeface="Consolas" charset="0"/>
                <a:cs typeface="Consolas" charset="0"/>
              </a:rPr>
              <a:t>pvictimIPs</a:t>
            </a:r>
            <a:r>
              <a:rPr lang="en-US" sz="1400" dirty="0">
                <a:solidFill>
                  <a:schemeClr val="tx1"/>
                </a:solidFill>
                <a:latin typeface="Consolas" charset="0"/>
                <a:ea typeface="Consolas" charset="0"/>
                <a:cs typeface="Consolas" charset="0"/>
              </a:rPr>
              <a:t> = </a:t>
            </a:r>
            <a:r>
              <a:rPr lang="en-US" sz="1400" dirty="0" err="1">
                <a:solidFill>
                  <a:schemeClr val="tx1"/>
                </a:solidFill>
                <a:latin typeface="Consolas" charset="0"/>
                <a:ea typeface="Consolas" charset="0"/>
                <a:cs typeface="Consolas" charset="0"/>
              </a:rPr>
              <a:t>pktStream</a:t>
            </a:r>
            <a:endParaRPr lang="en-US" sz="1400" dirty="0">
              <a:solidFill>
                <a:schemeClr val="tx1"/>
              </a:solidFill>
              <a:latin typeface="Consolas" charset="0"/>
              <a:ea typeface="Consolas" charset="0"/>
              <a:cs typeface="Consolas" charset="0"/>
            </a:endParaRPr>
          </a:p>
          <a:p>
            <a:pPr>
              <a:lnSpc>
                <a:spcPct val="114000"/>
              </a:lnSpc>
            </a:pPr>
            <a:r>
              <a:rPr lang="en-US" sz="1400" dirty="0">
                <a:solidFill>
                  <a:schemeClr val="tx1"/>
                </a:solidFill>
                <a:latin typeface="Consolas" charset="0"/>
                <a:ea typeface="Consolas" charset="0"/>
                <a:cs typeface="Consolas" charset="0"/>
              </a:rPr>
              <a:t>    .</a:t>
            </a:r>
            <a:r>
              <a:rPr lang="en-US" sz="1400" b="1" dirty="0">
                <a:solidFill>
                  <a:schemeClr val="tx1"/>
                </a:solidFill>
                <a:latin typeface="Consolas" charset="0"/>
                <a:ea typeface="Consolas" charset="0"/>
                <a:cs typeface="Consolas" charset="0"/>
              </a:rPr>
              <a:t>filter</a:t>
            </a:r>
            <a:r>
              <a:rPr lang="en-US" sz="1400" dirty="0">
                <a:solidFill>
                  <a:schemeClr val="tx1"/>
                </a:solidFill>
                <a:latin typeface="Consolas" charset="0"/>
                <a:ea typeface="Consolas" charset="0"/>
                <a:cs typeface="Consolas" charset="0"/>
              </a:rPr>
              <a:t>(p =&gt; </a:t>
            </a:r>
            <a:r>
              <a:rPr lang="en-US" sz="1400" dirty="0" err="1">
                <a:solidFill>
                  <a:schemeClr val="tx1"/>
                </a:solidFill>
                <a:latin typeface="Consolas" charset="0"/>
                <a:ea typeface="Consolas" charset="0"/>
                <a:cs typeface="Consolas" charset="0"/>
              </a:rPr>
              <a:t>p.udp.sport</a:t>
            </a:r>
            <a:r>
              <a:rPr lang="en-US" sz="1400" dirty="0">
                <a:solidFill>
                  <a:schemeClr val="tx1"/>
                </a:solidFill>
                <a:latin typeface="Consolas" charset="0"/>
                <a:ea typeface="Consolas" charset="0"/>
                <a:cs typeface="Consolas" charset="0"/>
              </a:rPr>
              <a:t> == 53)</a:t>
            </a:r>
          </a:p>
          <a:p>
            <a:pPr>
              <a:lnSpc>
                <a:spcPct val="114000"/>
              </a:lnSpc>
            </a:pPr>
            <a:r>
              <a:rPr lang="en-US" sz="1400" dirty="0">
                <a:solidFill>
                  <a:schemeClr val="tx1"/>
                </a:solidFill>
                <a:latin typeface="Consolas" charset="0"/>
                <a:ea typeface="Consolas" charset="0"/>
                <a:cs typeface="Consolas" charset="0"/>
              </a:rPr>
              <a:t>    .</a:t>
            </a:r>
            <a:r>
              <a:rPr lang="en-US" sz="1400" b="1" dirty="0">
                <a:solidFill>
                  <a:schemeClr val="tx1"/>
                </a:solidFill>
                <a:latin typeface="Consolas" charset="0"/>
                <a:ea typeface="Consolas" charset="0"/>
                <a:cs typeface="Consolas" charset="0"/>
              </a:rPr>
              <a:t>map</a:t>
            </a:r>
            <a:r>
              <a:rPr lang="en-US" sz="1400" dirty="0">
                <a:solidFill>
                  <a:schemeClr val="tx1"/>
                </a:solidFill>
                <a:latin typeface="Consolas" charset="0"/>
                <a:ea typeface="Consolas" charset="0"/>
                <a:cs typeface="Consolas" charset="0"/>
              </a:rPr>
              <a:t>(p =&gt; (</a:t>
            </a:r>
            <a:r>
              <a:rPr lang="en-US" sz="1400" dirty="0" err="1">
                <a:solidFill>
                  <a:schemeClr val="tx1"/>
                </a:solidFill>
                <a:latin typeface="Consolas" charset="0"/>
                <a:ea typeface="Consolas" charset="0"/>
                <a:cs typeface="Consolas" charset="0"/>
              </a:rPr>
              <a:t>p.dstIP</a:t>
            </a:r>
            <a:r>
              <a:rPr lang="en-US" sz="1400" dirty="0">
                <a:solidFill>
                  <a:schemeClr val="tx1"/>
                </a:solidFill>
                <a:latin typeface="Consolas" charset="0"/>
                <a:ea typeface="Consolas" charset="0"/>
                <a:cs typeface="Consolas" charset="0"/>
              </a:rPr>
              <a:t>, </a:t>
            </a:r>
            <a:r>
              <a:rPr lang="en-US" sz="1400" dirty="0" err="1">
                <a:solidFill>
                  <a:schemeClr val="tx1"/>
                </a:solidFill>
                <a:latin typeface="Consolas" charset="0"/>
                <a:ea typeface="Consolas" charset="0"/>
                <a:cs typeface="Consolas" charset="0"/>
              </a:rPr>
              <a:t>p.srcIP</a:t>
            </a:r>
            <a:r>
              <a:rPr lang="en-US" sz="1400" dirty="0">
                <a:solidFill>
                  <a:schemeClr val="tx1"/>
                </a:solidFill>
                <a:latin typeface="Consolas" charset="0"/>
                <a:ea typeface="Consolas" charset="0"/>
                <a:cs typeface="Consolas" charset="0"/>
              </a:rPr>
              <a:t>))</a:t>
            </a:r>
          </a:p>
          <a:p>
            <a:pPr>
              <a:lnSpc>
                <a:spcPct val="114000"/>
              </a:lnSpc>
            </a:pPr>
            <a:r>
              <a:rPr lang="en-US" sz="1400" dirty="0">
                <a:solidFill>
                  <a:schemeClr val="tx1"/>
                </a:solidFill>
                <a:latin typeface="Consolas" charset="0"/>
                <a:ea typeface="Consolas" charset="0"/>
                <a:cs typeface="Consolas" charset="0"/>
              </a:rPr>
              <a:t>    .</a:t>
            </a:r>
            <a:r>
              <a:rPr lang="en-US" sz="1400" b="1" dirty="0">
                <a:solidFill>
                  <a:schemeClr val="tx1"/>
                </a:solidFill>
                <a:latin typeface="Consolas" charset="0"/>
                <a:ea typeface="Consolas" charset="0"/>
                <a:cs typeface="Consolas" charset="0"/>
              </a:rPr>
              <a:t>distinct</a:t>
            </a:r>
            <a:r>
              <a:rPr lang="en-US" sz="1400" dirty="0">
                <a:solidFill>
                  <a:schemeClr val="tx1"/>
                </a:solidFill>
                <a:latin typeface="Consolas" charset="0"/>
                <a:ea typeface="Consolas" charset="0"/>
                <a:cs typeface="Consolas" charset="0"/>
              </a:rPr>
              <a:t>()</a:t>
            </a:r>
          </a:p>
          <a:p>
            <a:pPr>
              <a:lnSpc>
                <a:spcPct val="114000"/>
              </a:lnSpc>
            </a:pPr>
            <a:r>
              <a:rPr lang="en-US" sz="1400" dirty="0">
                <a:solidFill>
                  <a:schemeClr val="tx1"/>
                </a:solidFill>
                <a:latin typeface="Consolas" charset="0"/>
                <a:ea typeface="Consolas" charset="0"/>
                <a:cs typeface="Consolas" charset="0"/>
              </a:rPr>
              <a:t>    .</a:t>
            </a:r>
            <a:r>
              <a:rPr lang="en-US" sz="1400" b="1" dirty="0">
                <a:solidFill>
                  <a:schemeClr val="tx1"/>
                </a:solidFill>
                <a:latin typeface="Consolas" charset="0"/>
                <a:ea typeface="Consolas" charset="0"/>
                <a:cs typeface="Consolas" charset="0"/>
              </a:rPr>
              <a:t>map</a:t>
            </a:r>
            <a:r>
              <a:rPr lang="en-US" sz="1400" dirty="0">
                <a:solidFill>
                  <a:schemeClr val="tx1"/>
                </a:solidFill>
                <a:latin typeface="Consolas" charset="0"/>
                <a:ea typeface="Consolas" charset="0"/>
                <a:cs typeface="Consolas" charset="0"/>
              </a:rPr>
              <a:t>((</a:t>
            </a:r>
            <a:r>
              <a:rPr lang="en-US" sz="1400" dirty="0" err="1">
                <a:solidFill>
                  <a:schemeClr val="tx1"/>
                </a:solidFill>
                <a:latin typeface="Consolas" charset="0"/>
                <a:ea typeface="Consolas" charset="0"/>
                <a:cs typeface="Consolas" charset="0"/>
              </a:rPr>
              <a:t>dstIP</a:t>
            </a:r>
            <a:r>
              <a:rPr lang="en-US" sz="1400" dirty="0">
                <a:solidFill>
                  <a:schemeClr val="tx1"/>
                </a:solidFill>
                <a:latin typeface="Consolas" charset="0"/>
                <a:ea typeface="Consolas" charset="0"/>
                <a:cs typeface="Consolas" charset="0"/>
              </a:rPr>
              <a:t>, </a:t>
            </a:r>
            <a:r>
              <a:rPr lang="en-US" sz="1400" dirty="0" err="1">
                <a:solidFill>
                  <a:schemeClr val="tx1"/>
                </a:solidFill>
                <a:latin typeface="Consolas" charset="0"/>
                <a:ea typeface="Consolas" charset="0"/>
                <a:cs typeface="Consolas" charset="0"/>
              </a:rPr>
              <a:t>srcIP</a:t>
            </a:r>
            <a:r>
              <a:rPr lang="en-US" sz="1400" dirty="0">
                <a:solidFill>
                  <a:schemeClr val="tx1"/>
                </a:solidFill>
                <a:latin typeface="Consolas" charset="0"/>
                <a:ea typeface="Consolas" charset="0"/>
                <a:cs typeface="Consolas" charset="0"/>
              </a:rPr>
              <a:t>) =&gt; (</a:t>
            </a:r>
            <a:r>
              <a:rPr lang="en-US" sz="1400" dirty="0" err="1">
                <a:solidFill>
                  <a:schemeClr val="tx1"/>
                </a:solidFill>
                <a:latin typeface="Consolas" charset="0"/>
                <a:ea typeface="Consolas" charset="0"/>
                <a:cs typeface="Consolas" charset="0"/>
              </a:rPr>
              <a:t>dstIP</a:t>
            </a:r>
            <a:r>
              <a:rPr lang="en-US" sz="1400" dirty="0">
                <a:solidFill>
                  <a:schemeClr val="tx1"/>
                </a:solidFill>
                <a:latin typeface="Consolas" charset="0"/>
                <a:ea typeface="Consolas" charset="0"/>
                <a:cs typeface="Consolas" charset="0"/>
              </a:rPr>
              <a:t>, 1))</a:t>
            </a:r>
          </a:p>
          <a:p>
            <a:pPr>
              <a:lnSpc>
                <a:spcPct val="114000"/>
              </a:lnSpc>
            </a:pPr>
            <a:r>
              <a:rPr lang="en-US" sz="1400" dirty="0">
                <a:solidFill>
                  <a:schemeClr val="tx1"/>
                </a:solidFill>
                <a:latin typeface="Consolas" charset="0"/>
                <a:ea typeface="Consolas" charset="0"/>
                <a:cs typeface="Consolas" charset="0"/>
              </a:rPr>
              <a:t>    .</a:t>
            </a:r>
            <a:r>
              <a:rPr lang="en-US" sz="1400" b="1" dirty="0">
                <a:solidFill>
                  <a:schemeClr val="tx1"/>
                </a:solidFill>
                <a:latin typeface="Consolas" charset="0"/>
                <a:ea typeface="Consolas" charset="0"/>
                <a:cs typeface="Consolas" charset="0"/>
              </a:rPr>
              <a:t>reduce</a:t>
            </a:r>
            <a:r>
              <a:rPr lang="en-US" sz="1400" dirty="0">
                <a:solidFill>
                  <a:schemeClr val="tx1"/>
                </a:solidFill>
                <a:latin typeface="Consolas" charset="0"/>
                <a:ea typeface="Consolas" charset="0"/>
                <a:cs typeface="Consolas" charset="0"/>
              </a:rPr>
              <a:t>(keys=(</a:t>
            </a:r>
            <a:r>
              <a:rPr lang="en-US" sz="1400" dirty="0" err="1">
                <a:solidFill>
                  <a:schemeClr val="tx1"/>
                </a:solidFill>
                <a:latin typeface="Consolas" charset="0"/>
                <a:ea typeface="Consolas" charset="0"/>
                <a:cs typeface="Consolas" charset="0"/>
              </a:rPr>
              <a:t>dstIP</a:t>
            </a:r>
            <a:r>
              <a:rPr lang="en-US" sz="1400" dirty="0">
                <a:solidFill>
                  <a:schemeClr val="tx1"/>
                </a:solidFill>
                <a:latin typeface="Consolas" charset="0"/>
                <a:ea typeface="Consolas" charset="0"/>
                <a:cs typeface="Consolas" charset="0"/>
              </a:rPr>
              <a:t>,), sum)</a:t>
            </a:r>
          </a:p>
          <a:p>
            <a:pPr>
              <a:lnSpc>
                <a:spcPct val="114000"/>
              </a:lnSpc>
            </a:pPr>
            <a:r>
              <a:rPr lang="en-US" sz="1400" dirty="0">
                <a:solidFill>
                  <a:schemeClr val="tx1"/>
                </a:solidFill>
                <a:latin typeface="Consolas" charset="0"/>
                <a:ea typeface="Consolas" charset="0"/>
                <a:cs typeface="Consolas" charset="0"/>
              </a:rPr>
              <a:t>    .</a:t>
            </a:r>
            <a:r>
              <a:rPr lang="en-US" sz="1400" b="1" dirty="0">
                <a:solidFill>
                  <a:schemeClr val="tx1"/>
                </a:solidFill>
                <a:latin typeface="Consolas" charset="0"/>
                <a:ea typeface="Consolas" charset="0"/>
                <a:cs typeface="Consolas" charset="0"/>
              </a:rPr>
              <a:t>filter</a:t>
            </a:r>
            <a:r>
              <a:rPr lang="en-US" sz="1400" dirty="0">
                <a:solidFill>
                  <a:schemeClr val="tx1"/>
                </a:solidFill>
                <a:latin typeface="Consolas" charset="0"/>
                <a:ea typeface="Consolas" charset="0"/>
                <a:cs typeface="Consolas" charset="0"/>
              </a:rPr>
              <a:t>((</a:t>
            </a:r>
            <a:r>
              <a:rPr lang="en-US" sz="1400" dirty="0" err="1">
                <a:solidFill>
                  <a:schemeClr val="tx1"/>
                </a:solidFill>
                <a:latin typeface="Consolas" charset="0"/>
                <a:ea typeface="Consolas" charset="0"/>
                <a:cs typeface="Consolas" charset="0"/>
              </a:rPr>
              <a:t>dstIP</a:t>
            </a:r>
            <a:r>
              <a:rPr lang="en-US" sz="1400" dirty="0">
                <a:solidFill>
                  <a:schemeClr val="tx1"/>
                </a:solidFill>
                <a:latin typeface="Consolas" charset="0"/>
                <a:ea typeface="Consolas" charset="0"/>
                <a:cs typeface="Consolas" charset="0"/>
              </a:rPr>
              <a:t>, count) =&gt; count &gt; </a:t>
            </a:r>
            <a:r>
              <a:rPr lang="en-US" sz="1400" dirty="0" err="1">
                <a:solidFill>
                  <a:schemeClr val="tx1"/>
                </a:solidFill>
                <a:latin typeface="Consolas" charset="0"/>
                <a:ea typeface="Consolas" charset="0"/>
                <a:cs typeface="Consolas" charset="0"/>
              </a:rPr>
              <a:t>Th</a:t>
            </a:r>
            <a:r>
              <a:rPr lang="en-US" sz="1400" dirty="0">
                <a:solidFill>
                  <a:schemeClr val="tx1"/>
                </a:solidFill>
                <a:latin typeface="Consolas" charset="0"/>
                <a:ea typeface="Consolas" charset="0"/>
                <a:cs typeface="Consolas" charset="0"/>
              </a:rPr>
              <a:t>)</a:t>
            </a:r>
          </a:p>
        </p:txBody>
      </p:sp>
      <p:sp>
        <p:nvSpPr>
          <p:cNvPr id="30" name="Rounded Rectangle 29">
            <a:extLst>
              <a:ext uri="{FF2B5EF4-FFF2-40B4-BE49-F238E27FC236}">
                <a16:creationId xmlns:a16="http://schemas.microsoft.com/office/drawing/2014/main" id="{FD6186AB-00AC-FE49-ACE5-0013F646DA8A}"/>
              </a:ext>
            </a:extLst>
          </p:cNvPr>
          <p:cNvSpPr/>
          <p:nvPr/>
        </p:nvSpPr>
        <p:spPr>
          <a:xfrm>
            <a:off x="2634085" y="1396804"/>
            <a:ext cx="4454920" cy="1835133"/>
          </a:xfrm>
          <a:prstGeom prst="roundRect">
            <a:avLst>
              <a:gd name="adj" fmla="val 3426"/>
            </a:avLst>
          </a:prstGeom>
          <a:solidFill>
            <a:schemeClr val="bg1"/>
          </a:solidFill>
          <a:ln>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274320" rtlCol="0" anchor="ctr"/>
          <a:lstStyle/>
          <a:p>
            <a:pPr>
              <a:lnSpc>
                <a:spcPct val="114000"/>
              </a:lnSpc>
            </a:pPr>
            <a:r>
              <a:rPr lang="en-US" sz="1400" dirty="0" err="1">
                <a:solidFill>
                  <a:schemeClr val="tx1"/>
                </a:solidFill>
                <a:latin typeface="Consolas" charset="0"/>
                <a:ea typeface="Consolas" charset="0"/>
                <a:cs typeface="Consolas" charset="0"/>
              </a:rPr>
              <a:t>pvictimIPs</a:t>
            </a:r>
            <a:r>
              <a:rPr lang="en-US" sz="1400" dirty="0">
                <a:solidFill>
                  <a:schemeClr val="tx1"/>
                </a:solidFill>
                <a:latin typeface="Consolas" charset="0"/>
                <a:ea typeface="Consolas" charset="0"/>
                <a:cs typeface="Consolas" charset="0"/>
              </a:rPr>
              <a:t> = </a:t>
            </a:r>
            <a:r>
              <a:rPr lang="en-US" sz="1400" dirty="0" err="1">
                <a:solidFill>
                  <a:schemeClr val="tx1"/>
                </a:solidFill>
                <a:latin typeface="Consolas" charset="0"/>
                <a:ea typeface="Consolas" charset="0"/>
                <a:cs typeface="Consolas" charset="0"/>
              </a:rPr>
              <a:t>pktStream</a:t>
            </a:r>
            <a:endParaRPr lang="en-US" sz="1400" dirty="0">
              <a:solidFill>
                <a:schemeClr val="tx1"/>
              </a:solidFill>
              <a:latin typeface="Consolas" charset="0"/>
              <a:ea typeface="Consolas" charset="0"/>
              <a:cs typeface="Consolas" charset="0"/>
            </a:endParaRPr>
          </a:p>
          <a:p>
            <a:pPr>
              <a:lnSpc>
                <a:spcPct val="114000"/>
              </a:lnSpc>
            </a:pPr>
            <a:r>
              <a:rPr lang="en-US" sz="1400" dirty="0">
                <a:solidFill>
                  <a:schemeClr val="tx1"/>
                </a:solidFill>
                <a:latin typeface="Consolas" charset="0"/>
                <a:ea typeface="Consolas" charset="0"/>
                <a:cs typeface="Consolas" charset="0"/>
              </a:rPr>
              <a:t>    .</a:t>
            </a:r>
            <a:r>
              <a:rPr lang="en-US" sz="1400" b="1" dirty="0">
                <a:solidFill>
                  <a:schemeClr val="tx1"/>
                </a:solidFill>
                <a:latin typeface="Consolas" charset="0"/>
                <a:ea typeface="Consolas" charset="0"/>
                <a:cs typeface="Consolas" charset="0"/>
              </a:rPr>
              <a:t>filter</a:t>
            </a:r>
            <a:r>
              <a:rPr lang="en-US" sz="1400" dirty="0">
                <a:solidFill>
                  <a:schemeClr val="tx1"/>
                </a:solidFill>
                <a:latin typeface="Consolas" charset="0"/>
                <a:ea typeface="Consolas" charset="0"/>
                <a:cs typeface="Consolas" charset="0"/>
              </a:rPr>
              <a:t>(p =&gt; </a:t>
            </a:r>
            <a:r>
              <a:rPr lang="en-US" sz="1400" dirty="0" err="1">
                <a:solidFill>
                  <a:schemeClr val="tx1"/>
                </a:solidFill>
                <a:latin typeface="Consolas" charset="0"/>
                <a:ea typeface="Consolas" charset="0"/>
                <a:cs typeface="Consolas" charset="0"/>
              </a:rPr>
              <a:t>p.udp.sport</a:t>
            </a:r>
            <a:r>
              <a:rPr lang="en-US" sz="1400" dirty="0">
                <a:solidFill>
                  <a:schemeClr val="tx1"/>
                </a:solidFill>
                <a:latin typeface="Consolas" charset="0"/>
                <a:ea typeface="Consolas" charset="0"/>
                <a:cs typeface="Consolas" charset="0"/>
              </a:rPr>
              <a:t> == 53)</a:t>
            </a:r>
          </a:p>
          <a:p>
            <a:pPr>
              <a:lnSpc>
                <a:spcPct val="114000"/>
              </a:lnSpc>
            </a:pPr>
            <a:r>
              <a:rPr lang="en-US" sz="1400" dirty="0">
                <a:solidFill>
                  <a:schemeClr val="tx1"/>
                </a:solidFill>
                <a:latin typeface="Consolas" charset="0"/>
                <a:ea typeface="Consolas" charset="0"/>
                <a:cs typeface="Consolas" charset="0"/>
              </a:rPr>
              <a:t>    .</a:t>
            </a:r>
            <a:r>
              <a:rPr lang="en-US" sz="1400" b="1" dirty="0">
                <a:solidFill>
                  <a:schemeClr val="tx1"/>
                </a:solidFill>
                <a:latin typeface="Consolas" charset="0"/>
                <a:ea typeface="Consolas" charset="0"/>
                <a:cs typeface="Consolas" charset="0"/>
              </a:rPr>
              <a:t>map</a:t>
            </a:r>
            <a:r>
              <a:rPr lang="en-US" sz="1400" dirty="0">
                <a:solidFill>
                  <a:schemeClr val="tx1"/>
                </a:solidFill>
                <a:latin typeface="Consolas" charset="0"/>
                <a:ea typeface="Consolas" charset="0"/>
                <a:cs typeface="Consolas" charset="0"/>
              </a:rPr>
              <a:t>(p =&gt; (</a:t>
            </a:r>
            <a:r>
              <a:rPr lang="en-US" sz="1400" dirty="0" err="1">
                <a:solidFill>
                  <a:schemeClr val="tx1"/>
                </a:solidFill>
                <a:latin typeface="Consolas" charset="0"/>
                <a:ea typeface="Consolas" charset="0"/>
                <a:cs typeface="Consolas" charset="0"/>
              </a:rPr>
              <a:t>p.dstIP</a:t>
            </a:r>
            <a:r>
              <a:rPr lang="en-US" sz="1400" dirty="0">
                <a:solidFill>
                  <a:schemeClr val="tx1"/>
                </a:solidFill>
                <a:latin typeface="Consolas" charset="0"/>
                <a:ea typeface="Consolas" charset="0"/>
                <a:cs typeface="Consolas" charset="0"/>
              </a:rPr>
              <a:t>, </a:t>
            </a:r>
            <a:r>
              <a:rPr lang="en-US" sz="1400" dirty="0" err="1">
                <a:solidFill>
                  <a:schemeClr val="tx1"/>
                </a:solidFill>
                <a:latin typeface="Consolas" charset="0"/>
                <a:ea typeface="Consolas" charset="0"/>
                <a:cs typeface="Consolas" charset="0"/>
              </a:rPr>
              <a:t>p.srcIP</a:t>
            </a:r>
            <a:r>
              <a:rPr lang="en-US" sz="1400" dirty="0">
                <a:solidFill>
                  <a:schemeClr val="tx1"/>
                </a:solidFill>
                <a:latin typeface="Consolas" charset="0"/>
                <a:ea typeface="Consolas" charset="0"/>
                <a:cs typeface="Consolas" charset="0"/>
              </a:rPr>
              <a:t>))</a:t>
            </a:r>
          </a:p>
          <a:p>
            <a:pPr>
              <a:lnSpc>
                <a:spcPct val="114000"/>
              </a:lnSpc>
            </a:pPr>
            <a:r>
              <a:rPr lang="en-US" sz="1400" dirty="0">
                <a:solidFill>
                  <a:schemeClr val="tx1"/>
                </a:solidFill>
                <a:latin typeface="Consolas" charset="0"/>
                <a:ea typeface="Consolas" charset="0"/>
                <a:cs typeface="Consolas" charset="0"/>
              </a:rPr>
              <a:t>    .</a:t>
            </a:r>
            <a:r>
              <a:rPr lang="en-US" sz="1400" b="1" dirty="0">
                <a:solidFill>
                  <a:schemeClr val="tx1"/>
                </a:solidFill>
                <a:latin typeface="Consolas" charset="0"/>
                <a:ea typeface="Consolas" charset="0"/>
                <a:cs typeface="Consolas" charset="0"/>
              </a:rPr>
              <a:t>distinct</a:t>
            </a:r>
            <a:r>
              <a:rPr lang="en-US" sz="1400" dirty="0">
                <a:solidFill>
                  <a:schemeClr val="tx1"/>
                </a:solidFill>
                <a:latin typeface="Consolas" charset="0"/>
                <a:ea typeface="Consolas" charset="0"/>
                <a:cs typeface="Consolas" charset="0"/>
              </a:rPr>
              <a:t>()</a:t>
            </a:r>
          </a:p>
          <a:p>
            <a:pPr>
              <a:lnSpc>
                <a:spcPct val="114000"/>
              </a:lnSpc>
            </a:pPr>
            <a:r>
              <a:rPr lang="en-US" sz="1400" dirty="0">
                <a:solidFill>
                  <a:schemeClr val="tx1"/>
                </a:solidFill>
                <a:latin typeface="Consolas" charset="0"/>
                <a:ea typeface="Consolas" charset="0"/>
                <a:cs typeface="Consolas" charset="0"/>
              </a:rPr>
              <a:t>    .</a:t>
            </a:r>
            <a:r>
              <a:rPr lang="en-US" sz="1400" b="1" dirty="0">
                <a:solidFill>
                  <a:schemeClr val="tx1"/>
                </a:solidFill>
                <a:latin typeface="Consolas" charset="0"/>
                <a:ea typeface="Consolas" charset="0"/>
                <a:cs typeface="Consolas" charset="0"/>
              </a:rPr>
              <a:t>map</a:t>
            </a:r>
            <a:r>
              <a:rPr lang="en-US" sz="1400" dirty="0">
                <a:solidFill>
                  <a:schemeClr val="tx1"/>
                </a:solidFill>
                <a:latin typeface="Consolas" charset="0"/>
                <a:ea typeface="Consolas" charset="0"/>
                <a:cs typeface="Consolas" charset="0"/>
              </a:rPr>
              <a:t>((</a:t>
            </a:r>
            <a:r>
              <a:rPr lang="en-US" sz="1400" dirty="0" err="1">
                <a:solidFill>
                  <a:schemeClr val="tx1"/>
                </a:solidFill>
                <a:latin typeface="Consolas" charset="0"/>
                <a:ea typeface="Consolas" charset="0"/>
                <a:cs typeface="Consolas" charset="0"/>
              </a:rPr>
              <a:t>dstIP</a:t>
            </a:r>
            <a:r>
              <a:rPr lang="en-US" sz="1400" dirty="0">
                <a:solidFill>
                  <a:schemeClr val="tx1"/>
                </a:solidFill>
                <a:latin typeface="Consolas" charset="0"/>
                <a:ea typeface="Consolas" charset="0"/>
                <a:cs typeface="Consolas" charset="0"/>
              </a:rPr>
              <a:t>, </a:t>
            </a:r>
            <a:r>
              <a:rPr lang="en-US" sz="1400" dirty="0" err="1">
                <a:solidFill>
                  <a:schemeClr val="tx1"/>
                </a:solidFill>
                <a:latin typeface="Consolas" charset="0"/>
                <a:ea typeface="Consolas" charset="0"/>
                <a:cs typeface="Consolas" charset="0"/>
              </a:rPr>
              <a:t>srcIP</a:t>
            </a:r>
            <a:r>
              <a:rPr lang="en-US" sz="1400" dirty="0">
                <a:solidFill>
                  <a:schemeClr val="tx1"/>
                </a:solidFill>
                <a:latin typeface="Consolas" charset="0"/>
                <a:ea typeface="Consolas" charset="0"/>
                <a:cs typeface="Consolas" charset="0"/>
              </a:rPr>
              <a:t>) =&gt; (</a:t>
            </a:r>
            <a:r>
              <a:rPr lang="en-US" sz="1400" dirty="0" err="1">
                <a:solidFill>
                  <a:schemeClr val="tx1"/>
                </a:solidFill>
                <a:latin typeface="Consolas" charset="0"/>
                <a:ea typeface="Consolas" charset="0"/>
                <a:cs typeface="Consolas" charset="0"/>
              </a:rPr>
              <a:t>dstIP</a:t>
            </a:r>
            <a:r>
              <a:rPr lang="en-US" sz="1400" dirty="0">
                <a:solidFill>
                  <a:schemeClr val="tx1"/>
                </a:solidFill>
                <a:latin typeface="Consolas" charset="0"/>
                <a:ea typeface="Consolas" charset="0"/>
                <a:cs typeface="Consolas" charset="0"/>
              </a:rPr>
              <a:t>, 1))</a:t>
            </a:r>
          </a:p>
          <a:p>
            <a:pPr>
              <a:lnSpc>
                <a:spcPct val="114000"/>
              </a:lnSpc>
            </a:pPr>
            <a:r>
              <a:rPr lang="en-US" sz="1400" dirty="0">
                <a:solidFill>
                  <a:schemeClr val="tx1"/>
                </a:solidFill>
                <a:latin typeface="Consolas" charset="0"/>
                <a:ea typeface="Consolas" charset="0"/>
                <a:cs typeface="Consolas" charset="0"/>
              </a:rPr>
              <a:t>    .</a:t>
            </a:r>
            <a:r>
              <a:rPr lang="en-US" sz="1400" b="1" dirty="0">
                <a:solidFill>
                  <a:schemeClr val="tx1"/>
                </a:solidFill>
                <a:latin typeface="Consolas" charset="0"/>
                <a:ea typeface="Consolas" charset="0"/>
                <a:cs typeface="Consolas" charset="0"/>
              </a:rPr>
              <a:t>reduce</a:t>
            </a:r>
            <a:r>
              <a:rPr lang="en-US" sz="1400" dirty="0">
                <a:solidFill>
                  <a:schemeClr val="tx1"/>
                </a:solidFill>
                <a:latin typeface="Consolas" charset="0"/>
                <a:ea typeface="Consolas" charset="0"/>
                <a:cs typeface="Consolas" charset="0"/>
              </a:rPr>
              <a:t>(keys=(</a:t>
            </a:r>
            <a:r>
              <a:rPr lang="en-US" sz="1400" dirty="0" err="1">
                <a:solidFill>
                  <a:schemeClr val="tx1"/>
                </a:solidFill>
                <a:latin typeface="Consolas" charset="0"/>
                <a:ea typeface="Consolas" charset="0"/>
                <a:cs typeface="Consolas" charset="0"/>
              </a:rPr>
              <a:t>dstIP</a:t>
            </a:r>
            <a:r>
              <a:rPr lang="en-US" sz="1400" dirty="0">
                <a:solidFill>
                  <a:schemeClr val="tx1"/>
                </a:solidFill>
                <a:latin typeface="Consolas" charset="0"/>
                <a:ea typeface="Consolas" charset="0"/>
                <a:cs typeface="Consolas" charset="0"/>
              </a:rPr>
              <a:t>,), sum)</a:t>
            </a:r>
          </a:p>
          <a:p>
            <a:pPr>
              <a:lnSpc>
                <a:spcPct val="114000"/>
              </a:lnSpc>
            </a:pPr>
            <a:r>
              <a:rPr lang="en-US" sz="1400" dirty="0">
                <a:solidFill>
                  <a:schemeClr val="tx1"/>
                </a:solidFill>
                <a:latin typeface="Consolas" charset="0"/>
                <a:ea typeface="Consolas" charset="0"/>
                <a:cs typeface="Consolas" charset="0"/>
              </a:rPr>
              <a:t>    .</a:t>
            </a:r>
            <a:r>
              <a:rPr lang="en-US" sz="1400" b="1" dirty="0">
                <a:solidFill>
                  <a:schemeClr val="tx1"/>
                </a:solidFill>
                <a:latin typeface="Consolas" charset="0"/>
                <a:ea typeface="Consolas" charset="0"/>
                <a:cs typeface="Consolas" charset="0"/>
              </a:rPr>
              <a:t>filter</a:t>
            </a:r>
            <a:r>
              <a:rPr lang="en-US" sz="1400" dirty="0">
                <a:solidFill>
                  <a:schemeClr val="tx1"/>
                </a:solidFill>
                <a:latin typeface="Consolas" charset="0"/>
                <a:ea typeface="Consolas" charset="0"/>
                <a:cs typeface="Consolas" charset="0"/>
              </a:rPr>
              <a:t>((</a:t>
            </a:r>
            <a:r>
              <a:rPr lang="en-US" sz="1400" dirty="0" err="1">
                <a:solidFill>
                  <a:schemeClr val="tx1"/>
                </a:solidFill>
                <a:latin typeface="Consolas" charset="0"/>
                <a:ea typeface="Consolas" charset="0"/>
                <a:cs typeface="Consolas" charset="0"/>
              </a:rPr>
              <a:t>dstIP</a:t>
            </a:r>
            <a:r>
              <a:rPr lang="en-US" sz="1400" dirty="0">
                <a:solidFill>
                  <a:schemeClr val="tx1"/>
                </a:solidFill>
                <a:latin typeface="Consolas" charset="0"/>
                <a:ea typeface="Consolas" charset="0"/>
                <a:cs typeface="Consolas" charset="0"/>
              </a:rPr>
              <a:t>, count) =&gt; count &gt; </a:t>
            </a:r>
            <a:r>
              <a:rPr lang="en-US" sz="1400" dirty="0" err="1">
                <a:solidFill>
                  <a:schemeClr val="tx1"/>
                </a:solidFill>
                <a:latin typeface="Consolas" charset="0"/>
                <a:ea typeface="Consolas" charset="0"/>
                <a:cs typeface="Consolas" charset="0"/>
              </a:rPr>
              <a:t>Th</a:t>
            </a:r>
            <a:r>
              <a:rPr lang="en-US" sz="1400" dirty="0">
                <a:solidFill>
                  <a:schemeClr val="tx1"/>
                </a:solidFill>
                <a:latin typeface="Consolas" charset="0"/>
                <a:ea typeface="Consolas" charset="0"/>
                <a:cs typeface="Consolas" charset="0"/>
              </a:rPr>
              <a:t>)</a:t>
            </a:r>
          </a:p>
        </p:txBody>
      </p:sp>
      <p:sp>
        <p:nvSpPr>
          <p:cNvPr id="33" name="Rounded Rectangle 32">
            <a:extLst>
              <a:ext uri="{FF2B5EF4-FFF2-40B4-BE49-F238E27FC236}">
                <a16:creationId xmlns:a16="http://schemas.microsoft.com/office/drawing/2014/main" id="{FD6186AB-00AC-FE49-ACE5-0013F646DA8A}"/>
              </a:ext>
            </a:extLst>
          </p:cNvPr>
          <p:cNvSpPr/>
          <p:nvPr/>
        </p:nvSpPr>
        <p:spPr>
          <a:xfrm>
            <a:off x="2712690" y="1311709"/>
            <a:ext cx="4454920" cy="1835133"/>
          </a:xfrm>
          <a:prstGeom prst="roundRect">
            <a:avLst>
              <a:gd name="adj" fmla="val 3426"/>
            </a:avLst>
          </a:prstGeom>
          <a:solidFill>
            <a:schemeClr val="bg1"/>
          </a:solidFill>
          <a:ln>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274320" rtlCol="0" anchor="ctr"/>
          <a:lstStyle/>
          <a:p>
            <a:pPr>
              <a:lnSpc>
                <a:spcPct val="114000"/>
              </a:lnSpc>
            </a:pPr>
            <a:r>
              <a:rPr lang="en-US" sz="1400" dirty="0" err="1">
                <a:solidFill>
                  <a:schemeClr val="tx1"/>
                </a:solidFill>
                <a:latin typeface="Consolas" charset="0"/>
                <a:ea typeface="Consolas" charset="0"/>
                <a:cs typeface="Consolas" charset="0"/>
              </a:rPr>
              <a:t>pvictimIPs</a:t>
            </a:r>
            <a:r>
              <a:rPr lang="en-US" sz="1400" dirty="0">
                <a:solidFill>
                  <a:schemeClr val="tx1"/>
                </a:solidFill>
                <a:latin typeface="Consolas" charset="0"/>
                <a:ea typeface="Consolas" charset="0"/>
                <a:cs typeface="Consolas" charset="0"/>
              </a:rPr>
              <a:t> = </a:t>
            </a:r>
            <a:r>
              <a:rPr lang="en-US" sz="1400" dirty="0" err="1">
                <a:solidFill>
                  <a:schemeClr val="tx1"/>
                </a:solidFill>
                <a:latin typeface="Consolas" charset="0"/>
                <a:ea typeface="Consolas" charset="0"/>
                <a:cs typeface="Consolas" charset="0"/>
              </a:rPr>
              <a:t>pktStream</a:t>
            </a:r>
            <a:endParaRPr lang="en-US" sz="1400" dirty="0">
              <a:solidFill>
                <a:schemeClr val="tx1"/>
              </a:solidFill>
              <a:latin typeface="Consolas" charset="0"/>
              <a:ea typeface="Consolas" charset="0"/>
              <a:cs typeface="Consolas" charset="0"/>
            </a:endParaRPr>
          </a:p>
          <a:p>
            <a:pPr>
              <a:lnSpc>
                <a:spcPct val="114000"/>
              </a:lnSpc>
            </a:pPr>
            <a:r>
              <a:rPr lang="en-US" sz="1400" dirty="0">
                <a:solidFill>
                  <a:schemeClr val="tx1"/>
                </a:solidFill>
                <a:latin typeface="Consolas" charset="0"/>
                <a:ea typeface="Consolas" charset="0"/>
                <a:cs typeface="Consolas" charset="0"/>
              </a:rPr>
              <a:t>    .</a:t>
            </a:r>
            <a:r>
              <a:rPr lang="en-US" sz="1400" b="1" dirty="0">
                <a:solidFill>
                  <a:schemeClr val="tx1"/>
                </a:solidFill>
                <a:latin typeface="Consolas" charset="0"/>
                <a:ea typeface="Consolas" charset="0"/>
                <a:cs typeface="Consolas" charset="0"/>
              </a:rPr>
              <a:t>filter</a:t>
            </a:r>
            <a:r>
              <a:rPr lang="en-US" sz="1400" dirty="0">
                <a:solidFill>
                  <a:schemeClr val="tx1"/>
                </a:solidFill>
                <a:latin typeface="Consolas" charset="0"/>
                <a:ea typeface="Consolas" charset="0"/>
                <a:cs typeface="Consolas" charset="0"/>
              </a:rPr>
              <a:t>(p =&gt; </a:t>
            </a:r>
            <a:r>
              <a:rPr lang="en-US" sz="1400" dirty="0" err="1">
                <a:solidFill>
                  <a:schemeClr val="tx1"/>
                </a:solidFill>
                <a:latin typeface="Consolas" charset="0"/>
                <a:ea typeface="Consolas" charset="0"/>
                <a:cs typeface="Consolas" charset="0"/>
              </a:rPr>
              <a:t>p.udp.sport</a:t>
            </a:r>
            <a:r>
              <a:rPr lang="en-US" sz="1400" dirty="0">
                <a:solidFill>
                  <a:schemeClr val="tx1"/>
                </a:solidFill>
                <a:latin typeface="Consolas" charset="0"/>
                <a:ea typeface="Consolas" charset="0"/>
                <a:cs typeface="Consolas" charset="0"/>
              </a:rPr>
              <a:t> == 53)</a:t>
            </a:r>
          </a:p>
          <a:p>
            <a:pPr>
              <a:lnSpc>
                <a:spcPct val="114000"/>
              </a:lnSpc>
            </a:pPr>
            <a:r>
              <a:rPr lang="en-US" sz="1400" dirty="0">
                <a:solidFill>
                  <a:schemeClr val="tx1"/>
                </a:solidFill>
                <a:latin typeface="Consolas" charset="0"/>
                <a:ea typeface="Consolas" charset="0"/>
                <a:cs typeface="Consolas" charset="0"/>
              </a:rPr>
              <a:t>    .</a:t>
            </a:r>
            <a:r>
              <a:rPr lang="en-US" sz="1400" b="1" dirty="0">
                <a:solidFill>
                  <a:schemeClr val="tx1"/>
                </a:solidFill>
                <a:latin typeface="Consolas" charset="0"/>
                <a:ea typeface="Consolas" charset="0"/>
                <a:cs typeface="Consolas" charset="0"/>
              </a:rPr>
              <a:t>map</a:t>
            </a:r>
            <a:r>
              <a:rPr lang="en-US" sz="1400" dirty="0">
                <a:solidFill>
                  <a:schemeClr val="tx1"/>
                </a:solidFill>
                <a:latin typeface="Consolas" charset="0"/>
                <a:ea typeface="Consolas" charset="0"/>
                <a:cs typeface="Consolas" charset="0"/>
              </a:rPr>
              <a:t>(p =&gt; (</a:t>
            </a:r>
            <a:r>
              <a:rPr lang="en-US" sz="1400" dirty="0" err="1">
                <a:solidFill>
                  <a:schemeClr val="tx1"/>
                </a:solidFill>
                <a:latin typeface="Consolas" charset="0"/>
                <a:ea typeface="Consolas" charset="0"/>
                <a:cs typeface="Consolas" charset="0"/>
              </a:rPr>
              <a:t>p.dstIP</a:t>
            </a:r>
            <a:r>
              <a:rPr lang="en-US" sz="1400" dirty="0">
                <a:solidFill>
                  <a:schemeClr val="tx1"/>
                </a:solidFill>
                <a:latin typeface="Consolas" charset="0"/>
                <a:ea typeface="Consolas" charset="0"/>
                <a:cs typeface="Consolas" charset="0"/>
              </a:rPr>
              <a:t>, </a:t>
            </a:r>
            <a:r>
              <a:rPr lang="en-US" sz="1400" dirty="0" err="1">
                <a:solidFill>
                  <a:schemeClr val="tx1"/>
                </a:solidFill>
                <a:latin typeface="Consolas" charset="0"/>
                <a:ea typeface="Consolas" charset="0"/>
                <a:cs typeface="Consolas" charset="0"/>
              </a:rPr>
              <a:t>p.srcIP</a:t>
            </a:r>
            <a:r>
              <a:rPr lang="en-US" sz="1400" dirty="0">
                <a:solidFill>
                  <a:schemeClr val="tx1"/>
                </a:solidFill>
                <a:latin typeface="Consolas" charset="0"/>
                <a:ea typeface="Consolas" charset="0"/>
                <a:cs typeface="Consolas" charset="0"/>
              </a:rPr>
              <a:t>))</a:t>
            </a:r>
          </a:p>
          <a:p>
            <a:pPr>
              <a:lnSpc>
                <a:spcPct val="114000"/>
              </a:lnSpc>
            </a:pPr>
            <a:r>
              <a:rPr lang="en-US" sz="1400" dirty="0">
                <a:solidFill>
                  <a:schemeClr val="tx1"/>
                </a:solidFill>
                <a:latin typeface="Consolas" charset="0"/>
                <a:ea typeface="Consolas" charset="0"/>
                <a:cs typeface="Consolas" charset="0"/>
              </a:rPr>
              <a:t>    .</a:t>
            </a:r>
            <a:r>
              <a:rPr lang="en-US" sz="1400" b="1" dirty="0">
                <a:solidFill>
                  <a:schemeClr val="tx1"/>
                </a:solidFill>
                <a:latin typeface="Consolas" charset="0"/>
                <a:ea typeface="Consolas" charset="0"/>
                <a:cs typeface="Consolas" charset="0"/>
              </a:rPr>
              <a:t>distinct</a:t>
            </a:r>
            <a:r>
              <a:rPr lang="en-US" sz="1400" dirty="0">
                <a:solidFill>
                  <a:schemeClr val="tx1"/>
                </a:solidFill>
                <a:latin typeface="Consolas" charset="0"/>
                <a:ea typeface="Consolas" charset="0"/>
                <a:cs typeface="Consolas" charset="0"/>
              </a:rPr>
              <a:t>()</a:t>
            </a:r>
          </a:p>
          <a:p>
            <a:pPr>
              <a:lnSpc>
                <a:spcPct val="114000"/>
              </a:lnSpc>
            </a:pPr>
            <a:r>
              <a:rPr lang="en-US" sz="1400" dirty="0">
                <a:solidFill>
                  <a:schemeClr val="tx1"/>
                </a:solidFill>
                <a:latin typeface="Consolas" charset="0"/>
                <a:ea typeface="Consolas" charset="0"/>
                <a:cs typeface="Consolas" charset="0"/>
              </a:rPr>
              <a:t>    .</a:t>
            </a:r>
            <a:r>
              <a:rPr lang="en-US" sz="1400" b="1" dirty="0">
                <a:solidFill>
                  <a:schemeClr val="tx1"/>
                </a:solidFill>
                <a:latin typeface="Consolas" charset="0"/>
                <a:ea typeface="Consolas" charset="0"/>
                <a:cs typeface="Consolas" charset="0"/>
              </a:rPr>
              <a:t>map</a:t>
            </a:r>
            <a:r>
              <a:rPr lang="en-US" sz="1400" dirty="0">
                <a:solidFill>
                  <a:schemeClr val="tx1"/>
                </a:solidFill>
                <a:latin typeface="Consolas" charset="0"/>
                <a:ea typeface="Consolas" charset="0"/>
                <a:cs typeface="Consolas" charset="0"/>
              </a:rPr>
              <a:t>((</a:t>
            </a:r>
            <a:r>
              <a:rPr lang="en-US" sz="1400" dirty="0" err="1">
                <a:solidFill>
                  <a:schemeClr val="tx1"/>
                </a:solidFill>
                <a:latin typeface="Consolas" charset="0"/>
                <a:ea typeface="Consolas" charset="0"/>
                <a:cs typeface="Consolas" charset="0"/>
              </a:rPr>
              <a:t>dstIP</a:t>
            </a:r>
            <a:r>
              <a:rPr lang="en-US" sz="1400" dirty="0">
                <a:solidFill>
                  <a:schemeClr val="tx1"/>
                </a:solidFill>
                <a:latin typeface="Consolas" charset="0"/>
                <a:ea typeface="Consolas" charset="0"/>
                <a:cs typeface="Consolas" charset="0"/>
              </a:rPr>
              <a:t>, </a:t>
            </a:r>
            <a:r>
              <a:rPr lang="en-US" sz="1400" dirty="0" err="1">
                <a:solidFill>
                  <a:schemeClr val="tx1"/>
                </a:solidFill>
                <a:latin typeface="Consolas" charset="0"/>
                <a:ea typeface="Consolas" charset="0"/>
                <a:cs typeface="Consolas" charset="0"/>
              </a:rPr>
              <a:t>srcIP</a:t>
            </a:r>
            <a:r>
              <a:rPr lang="en-US" sz="1400" dirty="0">
                <a:solidFill>
                  <a:schemeClr val="tx1"/>
                </a:solidFill>
                <a:latin typeface="Consolas" charset="0"/>
                <a:ea typeface="Consolas" charset="0"/>
                <a:cs typeface="Consolas" charset="0"/>
              </a:rPr>
              <a:t>) =&gt; (</a:t>
            </a:r>
            <a:r>
              <a:rPr lang="en-US" sz="1400" dirty="0" err="1">
                <a:solidFill>
                  <a:schemeClr val="tx1"/>
                </a:solidFill>
                <a:latin typeface="Consolas" charset="0"/>
                <a:ea typeface="Consolas" charset="0"/>
                <a:cs typeface="Consolas" charset="0"/>
              </a:rPr>
              <a:t>dstIP</a:t>
            </a:r>
            <a:r>
              <a:rPr lang="en-US" sz="1400" dirty="0">
                <a:solidFill>
                  <a:schemeClr val="tx1"/>
                </a:solidFill>
                <a:latin typeface="Consolas" charset="0"/>
                <a:ea typeface="Consolas" charset="0"/>
                <a:cs typeface="Consolas" charset="0"/>
              </a:rPr>
              <a:t>, 1))</a:t>
            </a:r>
          </a:p>
          <a:p>
            <a:pPr>
              <a:lnSpc>
                <a:spcPct val="114000"/>
              </a:lnSpc>
            </a:pPr>
            <a:r>
              <a:rPr lang="en-US" sz="1400" dirty="0">
                <a:solidFill>
                  <a:schemeClr val="tx1"/>
                </a:solidFill>
                <a:latin typeface="Consolas" charset="0"/>
                <a:ea typeface="Consolas" charset="0"/>
                <a:cs typeface="Consolas" charset="0"/>
              </a:rPr>
              <a:t>    .</a:t>
            </a:r>
            <a:r>
              <a:rPr lang="en-US" sz="1400" b="1" dirty="0">
                <a:solidFill>
                  <a:schemeClr val="tx1"/>
                </a:solidFill>
                <a:latin typeface="Consolas" charset="0"/>
                <a:ea typeface="Consolas" charset="0"/>
                <a:cs typeface="Consolas" charset="0"/>
              </a:rPr>
              <a:t>reduce</a:t>
            </a:r>
            <a:r>
              <a:rPr lang="en-US" sz="1400" dirty="0">
                <a:solidFill>
                  <a:schemeClr val="tx1"/>
                </a:solidFill>
                <a:latin typeface="Consolas" charset="0"/>
                <a:ea typeface="Consolas" charset="0"/>
                <a:cs typeface="Consolas" charset="0"/>
              </a:rPr>
              <a:t>(keys=(</a:t>
            </a:r>
            <a:r>
              <a:rPr lang="en-US" sz="1400" dirty="0" err="1">
                <a:solidFill>
                  <a:schemeClr val="tx1"/>
                </a:solidFill>
                <a:latin typeface="Consolas" charset="0"/>
                <a:ea typeface="Consolas" charset="0"/>
                <a:cs typeface="Consolas" charset="0"/>
              </a:rPr>
              <a:t>dstIP</a:t>
            </a:r>
            <a:r>
              <a:rPr lang="en-US" sz="1400" dirty="0">
                <a:solidFill>
                  <a:schemeClr val="tx1"/>
                </a:solidFill>
                <a:latin typeface="Consolas" charset="0"/>
                <a:ea typeface="Consolas" charset="0"/>
                <a:cs typeface="Consolas" charset="0"/>
              </a:rPr>
              <a:t>,), sum)</a:t>
            </a:r>
          </a:p>
          <a:p>
            <a:pPr>
              <a:lnSpc>
                <a:spcPct val="114000"/>
              </a:lnSpc>
            </a:pPr>
            <a:r>
              <a:rPr lang="en-US" sz="1400" dirty="0">
                <a:solidFill>
                  <a:schemeClr val="tx1"/>
                </a:solidFill>
                <a:latin typeface="Consolas" charset="0"/>
                <a:ea typeface="Consolas" charset="0"/>
                <a:cs typeface="Consolas" charset="0"/>
              </a:rPr>
              <a:t>    .</a:t>
            </a:r>
            <a:r>
              <a:rPr lang="en-US" sz="1400" b="1" dirty="0">
                <a:solidFill>
                  <a:schemeClr val="tx1"/>
                </a:solidFill>
                <a:latin typeface="Consolas" charset="0"/>
                <a:ea typeface="Consolas" charset="0"/>
                <a:cs typeface="Consolas" charset="0"/>
              </a:rPr>
              <a:t>filter</a:t>
            </a:r>
            <a:r>
              <a:rPr lang="en-US" sz="1400" dirty="0">
                <a:solidFill>
                  <a:schemeClr val="tx1"/>
                </a:solidFill>
                <a:latin typeface="Consolas" charset="0"/>
                <a:ea typeface="Consolas" charset="0"/>
                <a:cs typeface="Consolas" charset="0"/>
              </a:rPr>
              <a:t>((</a:t>
            </a:r>
            <a:r>
              <a:rPr lang="en-US" sz="1400" dirty="0" err="1">
                <a:solidFill>
                  <a:schemeClr val="tx1"/>
                </a:solidFill>
                <a:latin typeface="Consolas" charset="0"/>
                <a:ea typeface="Consolas" charset="0"/>
                <a:cs typeface="Consolas" charset="0"/>
              </a:rPr>
              <a:t>dstIP</a:t>
            </a:r>
            <a:r>
              <a:rPr lang="en-US" sz="1400" dirty="0">
                <a:solidFill>
                  <a:schemeClr val="tx1"/>
                </a:solidFill>
                <a:latin typeface="Consolas" charset="0"/>
                <a:ea typeface="Consolas" charset="0"/>
                <a:cs typeface="Consolas" charset="0"/>
              </a:rPr>
              <a:t>, count) =&gt; count &gt; </a:t>
            </a:r>
            <a:r>
              <a:rPr lang="en-US" sz="1400" dirty="0" err="1">
                <a:solidFill>
                  <a:schemeClr val="tx1"/>
                </a:solidFill>
                <a:latin typeface="Consolas" charset="0"/>
                <a:ea typeface="Consolas" charset="0"/>
                <a:cs typeface="Consolas" charset="0"/>
              </a:rPr>
              <a:t>Th</a:t>
            </a:r>
            <a:r>
              <a:rPr lang="en-US" sz="1400" dirty="0">
                <a:solidFill>
                  <a:schemeClr val="tx1"/>
                </a:solidFill>
                <a:latin typeface="Consolas" charset="0"/>
                <a:ea typeface="Consolas" charset="0"/>
                <a:cs typeface="Consolas" charset="0"/>
              </a:rPr>
              <a:t>)</a:t>
            </a:r>
          </a:p>
        </p:txBody>
      </p:sp>
    </p:spTree>
    <p:extLst>
      <p:ext uri="{BB962C8B-B14F-4D97-AF65-F5344CB8AC3E}">
        <p14:creationId xmlns:p14="http://schemas.microsoft.com/office/powerpoint/2010/main" val="539939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0"/>
                                        </p:tgtEl>
                                        <p:attrNameLst>
                                          <p:attrName>style.visibility</p:attrName>
                                        </p:attrNameLst>
                                      </p:cBhvr>
                                      <p:to>
                                        <p:strVal val="visible"/>
                                      </p:to>
                                    </p:set>
                                  </p:childTnLst>
                                </p:cTn>
                              </p:par>
                              <p:par>
                                <p:cTn id="19" presetID="1" presetClass="entr" presetSubtype="0" fill="hold" grpId="2" nodeType="withEffect">
                                  <p:stCondLst>
                                    <p:cond delay="0"/>
                                  </p:stCondLst>
                                  <p:childTnLst>
                                    <p:set>
                                      <p:cBhvr>
                                        <p:cTn id="20" dur="1" fill="hold">
                                          <p:stCondLst>
                                            <p:cond delay="0"/>
                                          </p:stCondLst>
                                        </p:cTn>
                                        <p:tgtEl>
                                          <p:spTgt spid="3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par>
                                <p:cTn id="25" presetID="6" presetClass="emph" presetSubtype="0" autoRev="1" fill="hold" nodeType="withEffect">
                                  <p:stCondLst>
                                    <p:cond delay="0"/>
                                  </p:stCondLst>
                                  <p:childTnLst>
                                    <p:animScale>
                                      <p:cBhvr>
                                        <p:cTn id="26" dur="500" fill="hold"/>
                                        <p:tgtEl>
                                          <p:spTgt spid="21"/>
                                        </p:tgtEl>
                                      </p:cBhvr>
                                      <p:by x="150000" y="150000"/>
                                    </p:animScale>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par>
                                <p:cTn id="31" presetID="6" presetClass="emph" presetSubtype="0" autoRev="1" fill="hold" grpId="1" nodeType="withEffect">
                                  <p:stCondLst>
                                    <p:cond delay="0"/>
                                  </p:stCondLst>
                                  <p:childTnLst>
                                    <p:animScale>
                                      <p:cBhvr>
                                        <p:cTn id="32" dur="500" fill="hold"/>
                                        <p:tgtEl>
                                          <p:spTgt spid="39"/>
                                        </p:tgtEl>
                                      </p:cBhvr>
                                      <p:by x="150000" y="150000"/>
                                    </p:animScale>
                                  </p:childTnLst>
                                </p:cTn>
                              </p:par>
                            </p:childTnLst>
                          </p:cTn>
                        </p:par>
                      </p:childTnLst>
                    </p:cTn>
                  </p:par>
                  <p:par>
                    <p:cTn id="33" fill="hold">
                      <p:stCondLst>
                        <p:cond delay="indefinite"/>
                      </p:stCondLst>
                      <p:childTnLst>
                        <p:par>
                          <p:cTn id="34" fill="hold">
                            <p:stCondLst>
                              <p:cond delay="0"/>
                            </p:stCondLst>
                            <p:childTnLst>
                              <p:par>
                                <p:cTn id="35" presetID="2" presetClass="entr" presetSubtype="3" fill="hold" grpId="0" nodeType="clickEffect">
                                  <p:stCondLst>
                                    <p:cond delay="0"/>
                                  </p:stCondLst>
                                  <p:childTnLst>
                                    <p:set>
                                      <p:cBhvr>
                                        <p:cTn id="36" dur="1" fill="hold">
                                          <p:stCondLst>
                                            <p:cond delay="0"/>
                                          </p:stCondLst>
                                        </p:cTn>
                                        <p:tgtEl>
                                          <p:spTgt spid="27"/>
                                        </p:tgtEl>
                                        <p:attrNameLst>
                                          <p:attrName>style.visibility</p:attrName>
                                        </p:attrNameLst>
                                      </p:cBhvr>
                                      <p:to>
                                        <p:strVal val="visible"/>
                                      </p:to>
                                    </p:set>
                                    <p:anim calcmode="lin" valueType="num">
                                      <p:cBhvr additive="base">
                                        <p:cTn id="37" dur="500" fill="hold"/>
                                        <p:tgtEl>
                                          <p:spTgt spid="27"/>
                                        </p:tgtEl>
                                        <p:attrNameLst>
                                          <p:attrName>ppt_x</p:attrName>
                                        </p:attrNameLst>
                                      </p:cBhvr>
                                      <p:tavLst>
                                        <p:tav tm="0">
                                          <p:val>
                                            <p:strVal val="1+#ppt_w/2"/>
                                          </p:val>
                                        </p:tav>
                                        <p:tav tm="100000">
                                          <p:val>
                                            <p:strVal val="#ppt_x"/>
                                          </p:val>
                                        </p:tav>
                                      </p:tavLst>
                                    </p:anim>
                                    <p:anim calcmode="lin" valueType="num">
                                      <p:cBhvr additive="base">
                                        <p:cTn id="38" dur="500" fill="hold"/>
                                        <p:tgtEl>
                                          <p:spTgt spid="27"/>
                                        </p:tgtEl>
                                        <p:attrNameLst>
                                          <p:attrName>ppt_y</p:attrName>
                                        </p:attrNameLst>
                                      </p:cBhvr>
                                      <p:tavLst>
                                        <p:tav tm="0">
                                          <p:val>
                                            <p:strVal val="0-#ppt_h/2"/>
                                          </p:val>
                                        </p:tav>
                                        <p:tav tm="100000">
                                          <p:val>
                                            <p:strVal val="#ppt_y"/>
                                          </p:val>
                                        </p:tav>
                                      </p:tavLst>
                                    </p:anim>
                                  </p:childTnLst>
                                </p:cTn>
                              </p:par>
                            </p:childTnLst>
                          </p:cTn>
                        </p:par>
                        <p:par>
                          <p:cTn id="39" fill="hold">
                            <p:stCondLst>
                              <p:cond delay="500"/>
                            </p:stCondLst>
                            <p:childTnLst>
                              <p:par>
                                <p:cTn id="40" presetID="2" presetClass="entr" presetSubtype="3" fill="hold" grpId="0" nodeType="afterEffect">
                                  <p:stCondLst>
                                    <p:cond delay="0"/>
                                  </p:stCondLst>
                                  <p:childTnLst>
                                    <p:set>
                                      <p:cBhvr>
                                        <p:cTn id="41" dur="1" fill="hold">
                                          <p:stCondLst>
                                            <p:cond delay="0"/>
                                          </p:stCondLst>
                                        </p:cTn>
                                        <p:tgtEl>
                                          <p:spTgt spid="30"/>
                                        </p:tgtEl>
                                        <p:attrNameLst>
                                          <p:attrName>style.visibility</p:attrName>
                                        </p:attrNameLst>
                                      </p:cBhvr>
                                      <p:to>
                                        <p:strVal val="visible"/>
                                      </p:to>
                                    </p:set>
                                    <p:anim calcmode="lin" valueType="num">
                                      <p:cBhvr additive="base">
                                        <p:cTn id="42" dur="500" fill="hold"/>
                                        <p:tgtEl>
                                          <p:spTgt spid="30"/>
                                        </p:tgtEl>
                                        <p:attrNameLst>
                                          <p:attrName>ppt_x</p:attrName>
                                        </p:attrNameLst>
                                      </p:cBhvr>
                                      <p:tavLst>
                                        <p:tav tm="0">
                                          <p:val>
                                            <p:strVal val="1+#ppt_w/2"/>
                                          </p:val>
                                        </p:tav>
                                        <p:tav tm="100000">
                                          <p:val>
                                            <p:strVal val="#ppt_x"/>
                                          </p:val>
                                        </p:tav>
                                      </p:tavLst>
                                    </p:anim>
                                    <p:anim calcmode="lin" valueType="num">
                                      <p:cBhvr additive="base">
                                        <p:cTn id="43" dur="500" fill="hold"/>
                                        <p:tgtEl>
                                          <p:spTgt spid="30"/>
                                        </p:tgtEl>
                                        <p:attrNameLst>
                                          <p:attrName>ppt_y</p:attrName>
                                        </p:attrNameLst>
                                      </p:cBhvr>
                                      <p:tavLst>
                                        <p:tav tm="0">
                                          <p:val>
                                            <p:strVal val="0-#ppt_h/2"/>
                                          </p:val>
                                        </p:tav>
                                        <p:tav tm="100000">
                                          <p:val>
                                            <p:strVal val="#ppt_y"/>
                                          </p:val>
                                        </p:tav>
                                      </p:tavLst>
                                    </p:anim>
                                  </p:childTnLst>
                                </p:cTn>
                              </p:par>
                            </p:childTnLst>
                          </p:cTn>
                        </p:par>
                        <p:par>
                          <p:cTn id="44" fill="hold">
                            <p:stCondLst>
                              <p:cond delay="1000"/>
                            </p:stCondLst>
                            <p:childTnLst>
                              <p:par>
                                <p:cTn id="45" presetID="2" presetClass="entr" presetSubtype="3" fill="hold" grpId="0" nodeType="afterEffect">
                                  <p:stCondLst>
                                    <p:cond delay="0"/>
                                  </p:stCondLst>
                                  <p:childTnLst>
                                    <p:set>
                                      <p:cBhvr>
                                        <p:cTn id="46" dur="1" fill="hold">
                                          <p:stCondLst>
                                            <p:cond delay="0"/>
                                          </p:stCondLst>
                                        </p:cTn>
                                        <p:tgtEl>
                                          <p:spTgt spid="33"/>
                                        </p:tgtEl>
                                        <p:attrNameLst>
                                          <p:attrName>style.visibility</p:attrName>
                                        </p:attrNameLst>
                                      </p:cBhvr>
                                      <p:to>
                                        <p:strVal val="visible"/>
                                      </p:to>
                                    </p:set>
                                    <p:anim calcmode="lin" valueType="num">
                                      <p:cBhvr additive="base">
                                        <p:cTn id="47" dur="500" fill="hold"/>
                                        <p:tgtEl>
                                          <p:spTgt spid="33"/>
                                        </p:tgtEl>
                                        <p:attrNameLst>
                                          <p:attrName>ppt_x</p:attrName>
                                        </p:attrNameLst>
                                      </p:cBhvr>
                                      <p:tavLst>
                                        <p:tav tm="0">
                                          <p:val>
                                            <p:strVal val="1+#ppt_w/2"/>
                                          </p:val>
                                        </p:tav>
                                        <p:tav tm="100000">
                                          <p:val>
                                            <p:strVal val="#ppt_x"/>
                                          </p:val>
                                        </p:tav>
                                      </p:tavLst>
                                    </p:anim>
                                    <p:anim calcmode="lin" valueType="num">
                                      <p:cBhvr additive="base">
                                        <p:cTn id="48" dur="500" fill="hold"/>
                                        <p:tgtEl>
                                          <p:spTgt spid="3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4" grpId="0" animBg="1"/>
      <p:bldP spid="25" grpId="0" animBg="1"/>
      <p:bldP spid="39" grpId="1" animBg="1"/>
      <p:bldP spid="39" grpId="2" animBg="1"/>
      <p:bldP spid="50" grpId="0"/>
      <p:bldP spid="27" grpId="0" animBg="1"/>
      <p:bldP spid="30" grpId="0" animBg="1"/>
      <p:bldP spid="33"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tx1"/>
                </a:solidFill>
                <a:latin typeface="Helvetica Neue Condensed" charset="0"/>
                <a:ea typeface="Helvetica Neue Condensed" charset="0"/>
                <a:cs typeface="Helvetica Neue Condensed" charset="0"/>
              </a:rPr>
              <a:t>Query Partitioning ILP</a:t>
            </a:r>
          </a:p>
        </p:txBody>
      </p:sp>
      <p:sp>
        <p:nvSpPr>
          <p:cNvPr id="3" name="Slide Number Placeholder 2"/>
          <p:cNvSpPr>
            <a:spLocks noGrp="1"/>
          </p:cNvSpPr>
          <p:nvPr>
            <p:ph type="sldNum" sz="quarter" idx="12"/>
          </p:nvPr>
        </p:nvSpPr>
        <p:spPr/>
        <p:txBody>
          <a:bodyPr/>
          <a:lstStyle/>
          <a:p>
            <a:fld id="{4748F3B0-5290-A241-88FF-F03DD1126586}" type="slidenum">
              <a:rPr lang="en-US" smtClean="0"/>
              <a:t>19</a:t>
            </a:fld>
            <a:endParaRPr lang="en-US"/>
          </a:p>
        </p:txBody>
      </p:sp>
      <p:graphicFrame>
        <p:nvGraphicFramePr>
          <p:cNvPr id="392" name="Table 391"/>
          <p:cNvGraphicFramePr>
            <a:graphicFrameLocks noGrp="1"/>
          </p:cNvGraphicFramePr>
          <p:nvPr>
            <p:extLst>
              <p:ext uri="{D42A27DB-BD31-4B8C-83A1-F6EECF244321}">
                <p14:modId xmlns:p14="http://schemas.microsoft.com/office/powerpoint/2010/main" val="482074363"/>
              </p:ext>
            </p:extLst>
          </p:nvPr>
        </p:nvGraphicFramePr>
        <p:xfrm>
          <a:off x="62059" y="1917599"/>
          <a:ext cx="1959428" cy="2598894"/>
        </p:xfrm>
        <a:graphic>
          <a:graphicData uri="http://schemas.openxmlformats.org/drawingml/2006/table">
            <a:tbl>
              <a:tblPr>
                <a:tableStyleId>{5C22544A-7EE6-4342-B048-85BDC9FD1C3A}</a:tableStyleId>
              </a:tblPr>
              <a:tblGrid>
                <a:gridCol w="1959428">
                  <a:extLst>
                    <a:ext uri="{9D8B030D-6E8A-4147-A177-3AD203B41FA5}">
                      <a16:colId xmlns:a16="http://schemas.microsoft.com/office/drawing/2014/main" val="20000"/>
                    </a:ext>
                  </a:extLst>
                </a:gridCol>
              </a:tblGrid>
              <a:tr h="421540">
                <a:tc>
                  <a:txBody>
                    <a:bodyPr/>
                    <a:lstStyle/>
                    <a:p>
                      <a:pPr algn="ctr"/>
                      <a:r>
                        <a:rPr lang="en-US" sz="2000" b="1" dirty="0">
                          <a:solidFill>
                            <a:schemeClr val="bg1">
                              <a:lumMod val="95000"/>
                            </a:schemeClr>
                          </a:solidFill>
                          <a:latin typeface="Helvetica Neue" charset="0"/>
                          <a:ea typeface="Helvetica Neue" charset="0"/>
                          <a:cs typeface="Helvetica Neue" charset="0"/>
                        </a:rPr>
                        <a:t>Constraints</a:t>
                      </a:r>
                      <a:endParaRPr lang="en-US" sz="1600" b="1" dirty="0">
                        <a:solidFill>
                          <a:schemeClr val="bg1">
                            <a:lumMod val="95000"/>
                          </a:schemeClr>
                        </a:solidFill>
                        <a:latin typeface="Helvetica Neue" charset="0"/>
                        <a:ea typeface="Helvetica Neue" charset="0"/>
                        <a:cs typeface="Helvetica Neue" charset="0"/>
                      </a:endParaRPr>
                    </a:p>
                  </a:txBody>
                  <a:tcPr anchor="ctr">
                    <a:solidFill>
                      <a:schemeClr val="tx1">
                        <a:lumMod val="75000"/>
                        <a:lumOff val="25000"/>
                      </a:schemeClr>
                    </a:solidFill>
                  </a:tcPr>
                </a:tc>
                <a:extLst>
                  <a:ext uri="{0D108BD9-81ED-4DB2-BD59-A6C34878D82A}">
                    <a16:rowId xmlns:a16="http://schemas.microsoft.com/office/drawing/2014/main" val="10000"/>
                  </a:ext>
                </a:extLst>
              </a:tr>
              <a:tr h="389114">
                <a:tc>
                  <a:txBody>
                    <a:bodyPr/>
                    <a:lstStyle/>
                    <a:p>
                      <a:pPr algn="ctr"/>
                      <a:endParaRPr lang="en-US" sz="1800" i="0" dirty="0">
                        <a:solidFill>
                          <a:schemeClr val="accent2">
                            <a:lumMod val="75000"/>
                          </a:schemeClr>
                        </a:solidFill>
                        <a:latin typeface="Myriad Pro" charset="0"/>
                        <a:ea typeface="Myriad Pro" charset="0"/>
                        <a:cs typeface="Myriad Pro" charset="0"/>
                      </a:endParaRPr>
                    </a:p>
                  </a:txBody>
                  <a:tcPr anchor="ctr">
                    <a:solidFill>
                      <a:schemeClr val="bg2">
                        <a:lumMod val="20000"/>
                        <a:lumOff val="80000"/>
                      </a:schemeClr>
                    </a:solidFill>
                  </a:tcPr>
                </a:tc>
                <a:extLst>
                  <a:ext uri="{0D108BD9-81ED-4DB2-BD59-A6C34878D82A}">
                    <a16:rowId xmlns:a16="http://schemas.microsoft.com/office/drawing/2014/main" val="10001"/>
                  </a:ext>
                </a:extLst>
              </a:tr>
              <a:tr h="680950">
                <a:tc>
                  <a:txBody>
                    <a:bodyPr/>
                    <a:lstStyle/>
                    <a:p>
                      <a:pPr algn="ctr"/>
                      <a:endParaRPr lang="en-US" sz="1800" i="0" dirty="0">
                        <a:solidFill>
                          <a:srgbClr val="7030A0"/>
                        </a:solidFill>
                        <a:latin typeface="Myriad Pro" charset="0"/>
                        <a:ea typeface="Myriad Pro" charset="0"/>
                        <a:cs typeface="Myriad Pro" charset="0"/>
                      </a:endParaRPr>
                    </a:p>
                  </a:txBody>
                  <a:tcPr anchor="ctr">
                    <a:solidFill>
                      <a:schemeClr val="bg2">
                        <a:lumMod val="20000"/>
                        <a:lumOff val="80000"/>
                      </a:schemeClr>
                    </a:solidFill>
                  </a:tcPr>
                </a:tc>
                <a:extLst>
                  <a:ext uri="{0D108BD9-81ED-4DB2-BD59-A6C34878D82A}">
                    <a16:rowId xmlns:a16="http://schemas.microsoft.com/office/drawing/2014/main" val="10002"/>
                  </a:ext>
                </a:extLst>
              </a:tr>
              <a:tr h="553645">
                <a:tc>
                  <a:txBody>
                    <a:bodyPr/>
                    <a:lstStyle/>
                    <a:p>
                      <a:pPr algn="ctr"/>
                      <a:endParaRPr lang="en-US" sz="1800" i="0" dirty="0">
                        <a:solidFill>
                          <a:srgbClr val="00B050"/>
                        </a:solidFill>
                        <a:latin typeface="Myriad Pro" charset="0"/>
                        <a:ea typeface="Myriad Pro" charset="0"/>
                        <a:cs typeface="Myriad Pro" charset="0"/>
                      </a:endParaRPr>
                    </a:p>
                  </a:txBody>
                  <a:tcPr anchor="ctr">
                    <a:solidFill>
                      <a:schemeClr val="bg2">
                        <a:lumMod val="20000"/>
                        <a:lumOff val="80000"/>
                      </a:schemeClr>
                    </a:solidFill>
                  </a:tcPr>
                </a:tc>
                <a:extLst>
                  <a:ext uri="{0D108BD9-81ED-4DB2-BD59-A6C34878D82A}">
                    <a16:rowId xmlns:a16="http://schemas.microsoft.com/office/drawing/2014/main" val="10003"/>
                  </a:ext>
                </a:extLst>
              </a:tr>
              <a:tr h="553645">
                <a:tc>
                  <a:txBody>
                    <a:bodyPr/>
                    <a:lstStyle/>
                    <a:p>
                      <a:pPr algn="ctr"/>
                      <a:endParaRPr lang="en-US" sz="1800" i="0" dirty="0">
                        <a:solidFill>
                          <a:srgbClr val="0070C0"/>
                        </a:solidFill>
                        <a:latin typeface="Myriad Pro" charset="0"/>
                        <a:ea typeface="Myriad Pro" charset="0"/>
                        <a:cs typeface="Myriad Pro" charset="0"/>
                      </a:endParaRPr>
                    </a:p>
                  </a:txBody>
                  <a:tcPr anchor="ctr">
                    <a:solidFill>
                      <a:schemeClr val="bg2">
                        <a:lumMod val="20000"/>
                        <a:lumOff val="80000"/>
                      </a:schemeClr>
                    </a:solidFill>
                  </a:tcPr>
                </a:tc>
                <a:extLst>
                  <a:ext uri="{0D108BD9-81ED-4DB2-BD59-A6C34878D82A}">
                    <a16:rowId xmlns:a16="http://schemas.microsoft.com/office/drawing/2014/main" val="10004"/>
                  </a:ext>
                </a:extLst>
              </a:tr>
            </a:tbl>
          </a:graphicData>
        </a:graphic>
      </p:graphicFrame>
      <p:sp>
        <p:nvSpPr>
          <p:cNvPr id="393" name="Rounded Rectangle 392">
            <a:extLst>
              <a:ext uri="{FF2B5EF4-FFF2-40B4-BE49-F238E27FC236}">
                <a16:creationId xmlns:a16="http://schemas.microsoft.com/office/drawing/2014/main" id="{DDB78E1C-FFA3-A746-B5BE-00F41780BD82}"/>
              </a:ext>
            </a:extLst>
          </p:cNvPr>
          <p:cNvSpPr/>
          <p:nvPr/>
        </p:nvSpPr>
        <p:spPr>
          <a:xfrm>
            <a:off x="956274" y="5398880"/>
            <a:ext cx="7476372" cy="530352"/>
          </a:xfrm>
          <a:prstGeom prst="round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i="1" dirty="0">
                <a:solidFill>
                  <a:srgbClr val="C00000"/>
                </a:solidFill>
                <a:latin typeface="Helvetica Neue" charset="0"/>
                <a:ea typeface="Helvetica Neue" charset="0"/>
                <a:cs typeface="Helvetica Neue" charset="0"/>
              </a:rPr>
              <a:t>Goal: </a:t>
            </a:r>
            <a:r>
              <a:rPr lang="en-US" sz="2400" b="1" dirty="0">
                <a:solidFill>
                  <a:schemeClr val="tx1"/>
                </a:solidFill>
                <a:latin typeface="Helvetica Neue" charset="0"/>
                <a:ea typeface="Helvetica Neue" charset="0"/>
                <a:cs typeface="Helvetica Neue" charset="0"/>
              </a:rPr>
              <a:t>Minimize tuples sent to stream processor</a:t>
            </a:r>
          </a:p>
        </p:txBody>
      </p:sp>
      <p:sp>
        <p:nvSpPr>
          <p:cNvPr id="398" name="Rounded Rectangle 397"/>
          <p:cNvSpPr>
            <a:spLocks/>
          </p:cNvSpPr>
          <p:nvPr/>
        </p:nvSpPr>
        <p:spPr>
          <a:xfrm>
            <a:off x="7533863" y="1853190"/>
            <a:ext cx="1151686" cy="2752416"/>
          </a:xfrm>
          <a:prstGeom prst="roundRect">
            <a:avLst>
              <a:gd name="adj" fmla="val 6295"/>
            </a:avLst>
          </a:prstGeom>
          <a:solidFill>
            <a:schemeClr val="bg1">
              <a:lumMod val="50000"/>
            </a:schemeClr>
          </a:solidFill>
          <a:ln w="12700">
            <a:solidFill>
              <a:schemeClr val="bg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latin typeface="Helvetica Neue" charset="0"/>
                <a:ea typeface="Helvetica Neue" charset="0"/>
                <a:cs typeface="Helvetica Neue" charset="0"/>
              </a:rPr>
              <a:t>Programmable </a:t>
            </a:r>
            <a:r>
              <a:rPr lang="en-US" sz="1000" b="1" dirty="0" err="1">
                <a:latin typeface="Helvetica Neue" charset="0"/>
                <a:ea typeface="Helvetica Neue" charset="0"/>
                <a:cs typeface="Helvetica Neue" charset="0"/>
              </a:rPr>
              <a:t>Deparser</a:t>
            </a:r>
            <a:endParaRPr lang="en-US" sz="1000" b="1" dirty="0">
              <a:latin typeface="Helvetica Neue" charset="0"/>
              <a:ea typeface="Helvetica Neue" charset="0"/>
              <a:cs typeface="Helvetica Neue" charset="0"/>
            </a:endParaRPr>
          </a:p>
          <a:p>
            <a:pPr algn="ctr"/>
            <a:endParaRPr lang="en-US" sz="1050" b="1" dirty="0">
              <a:latin typeface="Helvetica Neue" charset="0"/>
              <a:ea typeface="Helvetica Neue" charset="0"/>
              <a:cs typeface="Helvetica Neue" charset="0"/>
            </a:endParaRPr>
          </a:p>
          <a:p>
            <a:pPr algn="ctr"/>
            <a:endParaRPr lang="en-US" sz="1000" b="1" dirty="0">
              <a:latin typeface="Helvetica Neue" charset="0"/>
              <a:ea typeface="Helvetica Neue" charset="0"/>
              <a:cs typeface="Helvetica Neue" charset="0"/>
            </a:endParaRPr>
          </a:p>
          <a:p>
            <a:pPr algn="ctr"/>
            <a:endParaRPr lang="en-US" sz="1000" b="1" dirty="0">
              <a:latin typeface="Helvetica Neue" charset="0"/>
              <a:ea typeface="Helvetica Neue" charset="0"/>
              <a:cs typeface="Helvetica Neue" charset="0"/>
            </a:endParaRPr>
          </a:p>
          <a:p>
            <a:pPr algn="ctr"/>
            <a:endParaRPr lang="en-US" sz="1000" dirty="0">
              <a:latin typeface="Helvetica Neue" charset="0"/>
              <a:ea typeface="Helvetica Neue" charset="0"/>
              <a:cs typeface="Helvetica Neue" charset="0"/>
            </a:endParaRPr>
          </a:p>
          <a:p>
            <a:pPr algn="ctr"/>
            <a:endParaRPr lang="en-US" sz="1200" dirty="0">
              <a:latin typeface="Helvetica Neue" charset="0"/>
              <a:ea typeface="Helvetica Neue" charset="0"/>
              <a:cs typeface="Helvetica Neue" charset="0"/>
            </a:endParaRPr>
          </a:p>
          <a:p>
            <a:pPr algn="ctr"/>
            <a:endParaRPr lang="en-US" sz="1200" dirty="0">
              <a:latin typeface="Helvetica Neue" charset="0"/>
              <a:ea typeface="Helvetica Neue" charset="0"/>
              <a:cs typeface="Helvetica Neue" charset="0"/>
            </a:endParaRPr>
          </a:p>
          <a:p>
            <a:pPr algn="ctr"/>
            <a:endParaRPr lang="en-US" sz="1200" dirty="0">
              <a:latin typeface="Helvetica Neue" charset="0"/>
              <a:ea typeface="Helvetica Neue" charset="0"/>
              <a:cs typeface="Helvetica Neue" charset="0"/>
            </a:endParaRPr>
          </a:p>
          <a:p>
            <a:pPr algn="ctr"/>
            <a:endParaRPr lang="en-US" sz="1200" dirty="0">
              <a:latin typeface="Helvetica Neue" charset="0"/>
              <a:ea typeface="Helvetica Neue" charset="0"/>
              <a:cs typeface="Helvetica Neue" charset="0"/>
            </a:endParaRPr>
          </a:p>
          <a:p>
            <a:pPr algn="ctr"/>
            <a:endParaRPr lang="en-US" sz="1200" dirty="0">
              <a:latin typeface="Helvetica Neue" charset="0"/>
              <a:ea typeface="Helvetica Neue" charset="0"/>
              <a:cs typeface="Helvetica Neue" charset="0"/>
            </a:endParaRPr>
          </a:p>
          <a:p>
            <a:pPr algn="ctr"/>
            <a:endParaRPr lang="en-US" sz="1200" dirty="0">
              <a:latin typeface="Helvetica Neue" charset="0"/>
              <a:ea typeface="Helvetica Neue" charset="0"/>
              <a:cs typeface="Helvetica Neue" charset="0"/>
            </a:endParaRPr>
          </a:p>
          <a:p>
            <a:pPr algn="ctr"/>
            <a:endParaRPr lang="en-US" sz="1200" dirty="0">
              <a:latin typeface="Helvetica Neue" charset="0"/>
              <a:ea typeface="Helvetica Neue" charset="0"/>
              <a:cs typeface="Helvetica Neue" charset="0"/>
            </a:endParaRPr>
          </a:p>
          <a:p>
            <a:pPr algn="ctr"/>
            <a:endParaRPr lang="en-US" sz="1200" dirty="0">
              <a:latin typeface="Helvetica Neue" charset="0"/>
              <a:ea typeface="Helvetica Neue" charset="0"/>
              <a:cs typeface="Helvetica Neue" charset="0"/>
            </a:endParaRPr>
          </a:p>
          <a:p>
            <a:pPr algn="ctr"/>
            <a:endParaRPr lang="en-US" sz="1200" dirty="0">
              <a:latin typeface="Helvetica Neue" charset="0"/>
              <a:ea typeface="Helvetica Neue" charset="0"/>
              <a:cs typeface="Helvetica Neue" charset="0"/>
            </a:endParaRPr>
          </a:p>
        </p:txBody>
      </p:sp>
      <p:grpSp>
        <p:nvGrpSpPr>
          <p:cNvPr id="400" name="Group 399"/>
          <p:cNvGrpSpPr/>
          <p:nvPr/>
        </p:nvGrpSpPr>
        <p:grpSpPr>
          <a:xfrm>
            <a:off x="7807986" y="2375106"/>
            <a:ext cx="614335" cy="336584"/>
            <a:chOff x="6858000" y="3200400"/>
            <a:chExt cx="685800" cy="375739"/>
          </a:xfrm>
        </p:grpSpPr>
        <p:sp>
          <p:nvSpPr>
            <p:cNvPr id="431" name="Rectangle 430"/>
            <p:cNvSpPr/>
            <p:nvPr/>
          </p:nvSpPr>
          <p:spPr>
            <a:xfrm>
              <a:off x="7129519" y="3200400"/>
              <a:ext cx="109482" cy="356559"/>
            </a:xfrm>
            <a:prstGeom prst="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Helvetica Neue" charset="0"/>
                <a:ea typeface="Helvetica Neue" charset="0"/>
                <a:cs typeface="Helvetica Neue" charset="0"/>
              </a:endParaRPr>
            </a:p>
          </p:txBody>
        </p:sp>
        <p:sp>
          <p:nvSpPr>
            <p:cNvPr id="432" name="Rectangle 431"/>
            <p:cNvSpPr/>
            <p:nvPr/>
          </p:nvSpPr>
          <p:spPr>
            <a:xfrm>
              <a:off x="7267408" y="3200400"/>
              <a:ext cx="109482" cy="356559"/>
            </a:xfrm>
            <a:prstGeom prst="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Helvetica Neue" charset="0"/>
                <a:ea typeface="Helvetica Neue" charset="0"/>
                <a:cs typeface="Helvetica Neue" charset="0"/>
              </a:endParaRPr>
            </a:p>
          </p:txBody>
        </p:sp>
        <p:sp>
          <p:nvSpPr>
            <p:cNvPr id="433" name="Rectangle 432"/>
            <p:cNvSpPr/>
            <p:nvPr/>
          </p:nvSpPr>
          <p:spPr>
            <a:xfrm>
              <a:off x="7409516" y="3200400"/>
              <a:ext cx="109482" cy="356559"/>
            </a:xfrm>
            <a:prstGeom prst="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Helvetica Neue" charset="0"/>
                <a:ea typeface="Helvetica Neue" charset="0"/>
                <a:cs typeface="Helvetica Neue" charset="0"/>
              </a:endParaRPr>
            </a:p>
          </p:txBody>
        </p:sp>
        <p:cxnSp>
          <p:nvCxnSpPr>
            <p:cNvPr id="434" name="Straight Connector 433"/>
            <p:cNvCxnSpPr/>
            <p:nvPr/>
          </p:nvCxnSpPr>
          <p:spPr>
            <a:xfrm flipH="1" flipV="1">
              <a:off x="6858000" y="3200400"/>
              <a:ext cx="685800" cy="778"/>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435" name="Straight Connector 434"/>
            <p:cNvCxnSpPr/>
            <p:nvPr/>
          </p:nvCxnSpPr>
          <p:spPr>
            <a:xfrm flipH="1" flipV="1">
              <a:off x="6858000" y="3566160"/>
              <a:ext cx="685800" cy="1391"/>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436" name="Straight Connector 435"/>
            <p:cNvCxnSpPr/>
            <p:nvPr/>
          </p:nvCxnSpPr>
          <p:spPr>
            <a:xfrm flipH="1" flipV="1">
              <a:off x="7531100" y="3200400"/>
              <a:ext cx="0" cy="365760"/>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437" name="Straight Connector 436"/>
            <p:cNvCxnSpPr/>
            <p:nvPr/>
          </p:nvCxnSpPr>
          <p:spPr>
            <a:xfrm flipH="1" flipV="1">
              <a:off x="7391400" y="3200400"/>
              <a:ext cx="0" cy="365760"/>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438" name="Straight Connector 437"/>
            <p:cNvCxnSpPr/>
            <p:nvPr/>
          </p:nvCxnSpPr>
          <p:spPr>
            <a:xfrm flipH="1" flipV="1">
              <a:off x="7251700" y="3210379"/>
              <a:ext cx="0" cy="365760"/>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439" name="Straight Connector 438"/>
            <p:cNvCxnSpPr/>
            <p:nvPr/>
          </p:nvCxnSpPr>
          <p:spPr>
            <a:xfrm flipH="1" flipV="1">
              <a:off x="7112000" y="3200400"/>
              <a:ext cx="0" cy="365760"/>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pSp>
      <p:grpSp>
        <p:nvGrpSpPr>
          <p:cNvPr id="401" name="Group 400"/>
          <p:cNvGrpSpPr/>
          <p:nvPr/>
        </p:nvGrpSpPr>
        <p:grpSpPr>
          <a:xfrm>
            <a:off x="7805186" y="2965310"/>
            <a:ext cx="614335" cy="336584"/>
            <a:chOff x="6858000" y="3200400"/>
            <a:chExt cx="685800" cy="375739"/>
          </a:xfrm>
        </p:grpSpPr>
        <p:sp>
          <p:nvSpPr>
            <p:cNvPr id="422" name="Rectangle 421"/>
            <p:cNvSpPr/>
            <p:nvPr/>
          </p:nvSpPr>
          <p:spPr>
            <a:xfrm>
              <a:off x="7129519" y="3200400"/>
              <a:ext cx="109482" cy="356559"/>
            </a:xfrm>
            <a:prstGeom prst="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Helvetica Neue" charset="0"/>
                <a:ea typeface="Helvetica Neue" charset="0"/>
                <a:cs typeface="Helvetica Neue" charset="0"/>
              </a:endParaRPr>
            </a:p>
          </p:txBody>
        </p:sp>
        <p:sp>
          <p:nvSpPr>
            <p:cNvPr id="423" name="Rectangle 422"/>
            <p:cNvSpPr/>
            <p:nvPr/>
          </p:nvSpPr>
          <p:spPr>
            <a:xfrm>
              <a:off x="7267408" y="3200400"/>
              <a:ext cx="109482" cy="356559"/>
            </a:xfrm>
            <a:prstGeom prst="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Helvetica Neue" charset="0"/>
                <a:ea typeface="Helvetica Neue" charset="0"/>
                <a:cs typeface="Helvetica Neue" charset="0"/>
              </a:endParaRPr>
            </a:p>
          </p:txBody>
        </p:sp>
        <p:sp>
          <p:nvSpPr>
            <p:cNvPr id="424" name="Rectangle 423"/>
            <p:cNvSpPr/>
            <p:nvPr/>
          </p:nvSpPr>
          <p:spPr>
            <a:xfrm>
              <a:off x="7409516" y="3200400"/>
              <a:ext cx="109482" cy="356559"/>
            </a:xfrm>
            <a:prstGeom prst="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Helvetica Neue" charset="0"/>
                <a:ea typeface="Helvetica Neue" charset="0"/>
                <a:cs typeface="Helvetica Neue" charset="0"/>
              </a:endParaRPr>
            </a:p>
          </p:txBody>
        </p:sp>
        <p:cxnSp>
          <p:nvCxnSpPr>
            <p:cNvPr id="425" name="Straight Connector 424"/>
            <p:cNvCxnSpPr/>
            <p:nvPr/>
          </p:nvCxnSpPr>
          <p:spPr>
            <a:xfrm flipH="1" flipV="1">
              <a:off x="6858000" y="3200400"/>
              <a:ext cx="685800" cy="778"/>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426" name="Straight Connector 425"/>
            <p:cNvCxnSpPr/>
            <p:nvPr/>
          </p:nvCxnSpPr>
          <p:spPr>
            <a:xfrm flipH="1" flipV="1">
              <a:off x="6858000" y="3566160"/>
              <a:ext cx="685800" cy="1391"/>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427" name="Straight Connector 426"/>
            <p:cNvCxnSpPr/>
            <p:nvPr/>
          </p:nvCxnSpPr>
          <p:spPr>
            <a:xfrm flipH="1" flipV="1">
              <a:off x="7531100" y="3200400"/>
              <a:ext cx="0" cy="365760"/>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428" name="Straight Connector 427"/>
            <p:cNvCxnSpPr/>
            <p:nvPr/>
          </p:nvCxnSpPr>
          <p:spPr>
            <a:xfrm flipH="1" flipV="1">
              <a:off x="7391400" y="3200400"/>
              <a:ext cx="0" cy="365760"/>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429" name="Straight Connector 428"/>
            <p:cNvCxnSpPr/>
            <p:nvPr/>
          </p:nvCxnSpPr>
          <p:spPr>
            <a:xfrm flipH="1" flipV="1">
              <a:off x="7251700" y="3210379"/>
              <a:ext cx="0" cy="365760"/>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430" name="Straight Connector 429"/>
            <p:cNvCxnSpPr/>
            <p:nvPr/>
          </p:nvCxnSpPr>
          <p:spPr>
            <a:xfrm flipH="1" flipV="1">
              <a:off x="7112000" y="3200400"/>
              <a:ext cx="0" cy="365760"/>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pSp>
      <p:grpSp>
        <p:nvGrpSpPr>
          <p:cNvPr id="402" name="Group 401"/>
          <p:cNvGrpSpPr/>
          <p:nvPr/>
        </p:nvGrpSpPr>
        <p:grpSpPr>
          <a:xfrm>
            <a:off x="7805186" y="3555514"/>
            <a:ext cx="614335" cy="336584"/>
            <a:chOff x="6858000" y="3200400"/>
            <a:chExt cx="685800" cy="375739"/>
          </a:xfrm>
        </p:grpSpPr>
        <p:sp>
          <p:nvSpPr>
            <p:cNvPr id="413" name="Rectangle 412"/>
            <p:cNvSpPr/>
            <p:nvPr/>
          </p:nvSpPr>
          <p:spPr>
            <a:xfrm>
              <a:off x="7129519" y="3200400"/>
              <a:ext cx="109482" cy="356559"/>
            </a:xfrm>
            <a:prstGeom prst="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Helvetica Neue" charset="0"/>
                <a:ea typeface="Helvetica Neue" charset="0"/>
                <a:cs typeface="Helvetica Neue" charset="0"/>
              </a:endParaRPr>
            </a:p>
          </p:txBody>
        </p:sp>
        <p:sp>
          <p:nvSpPr>
            <p:cNvPr id="414" name="Rectangle 413"/>
            <p:cNvSpPr/>
            <p:nvPr/>
          </p:nvSpPr>
          <p:spPr>
            <a:xfrm>
              <a:off x="7267408" y="3200400"/>
              <a:ext cx="109482" cy="356559"/>
            </a:xfrm>
            <a:prstGeom prst="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Helvetica Neue" charset="0"/>
                <a:ea typeface="Helvetica Neue" charset="0"/>
                <a:cs typeface="Helvetica Neue" charset="0"/>
              </a:endParaRPr>
            </a:p>
          </p:txBody>
        </p:sp>
        <p:sp>
          <p:nvSpPr>
            <p:cNvPr id="415" name="Rectangle 414"/>
            <p:cNvSpPr/>
            <p:nvPr/>
          </p:nvSpPr>
          <p:spPr>
            <a:xfrm>
              <a:off x="7409516" y="3200400"/>
              <a:ext cx="109482" cy="356559"/>
            </a:xfrm>
            <a:prstGeom prst="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Helvetica Neue" charset="0"/>
                <a:ea typeface="Helvetica Neue" charset="0"/>
                <a:cs typeface="Helvetica Neue" charset="0"/>
              </a:endParaRPr>
            </a:p>
          </p:txBody>
        </p:sp>
        <p:cxnSp>
          <p:nvCxnSpPr>
            <p:cNvPr id="416" name="Straight Connector 415"/>
            <p:cNvCxnSpPr/>
            <p:nvPr/>
          </p:nvCxnSpPr>
          <p:spPr>
            <a:xfrm flipH="1" flipV="1">
              <a:off x="6858000" y="3200400"/>
              <a:ext cx="685800" cy="778"/>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417" name="Straight Connector 416"/>
            <p:cNvCxnSpPr/>
            <p:nvPr/>
          </p:nvCxnSpPr>
          <p:spPr>
            <a:xfrm flipH="1" flipV="1">
              <a:off x="6858000" y="3566160"/>
              <a:ext cx="685800" cy="1391"/>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418" name="Straight Connector 417"/>
            <p:cNvCxnSpPr/>
            <p:nvPr/>
          </p:nvCxnSpPr>
          <p:spPr>
            <a:xfrm flipH="1" flipV="1">
              <a:off x="7531100" y="3200400"/>
              <a:ext cx="0" cy="365760"/>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419" name="Straight Connector 418"/>
            <p:cNvCxnSpPr/>
            <p:nvPr/>
          </p:nvCxnSpPr>
          <p:spPr>
            <a:xfrm flipH="1" flipV="1">
              <a:off x="7391400" y="3200400"/>
              <a:ext cx="0" cy="365760"/>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420" name="Straight Connector 419"/>
            <p:cNvCxnSpPr/>
            <p:nvPr/>
          </p:nvCxnSpPr>
          <p:spPr>
            <a:xfrm flipH="1" flipV="1">
              <a:off x="7251700" y="3210379"/>
              <a:ext cx="0" cy="365760"/>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421" name="Straight Connector 420"/>
            <p:cNvCxnSpPr/>
            <p:nvPr/>
          </p:nvCxnSpPr>
          <p:spPr>
            <a:xfrm flipH="1" flipV="1">
              <a:off x="7112000" y="3200400"/>
              <a:ext cx="0" cy="365760"/>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pSp>
      <p:grpSp>
        <p:nvGrpSpPr>
          <p:cNvPr id="403" name="Group 402"/>
          <p:cNvGrpSpPr/>
          <p:nvPr/>
        </p:nvGrpSpPr>
        <p:grpSpPr>
          <a:xfrm>
            <a:off x="7805186" y="4145717"/>
            <a:ext cx="614335" cy="336584"/>
            <a:chOff x="6858000" y="3200400"/>
            <a:chExt cx="685800" cy="375739"/>
          </a:xfrm>
        </p:grpSpPr>
        <p:sp>
          <p:nvSpPr>
            <p:cNvPr id="404" name="Rectangle 403"/>
            <p:cNvSpPr/>
            <p:nvPr/>
          </p:nvSpPr>
          <p:spPr>
            <a:xfrm>
              <a:off x="7129519" y="3200400"/>
              <a:ext cx="109482" cy="356559"/>
            </a:xfrm>
            <a:prstGeom prst="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Helvetica Neue" charset="0"/>
                <a:ea typeface="Helvetica Neue" charset="0"/>
                <a:cs typeface="Helvetica Neue" charset="0"/>
              </a:endParaRPr>
            </a:p>
          </p:txBody>
        </p:sp>
        <p:sp>
          <p:nvSpPr>
            <p:cNvPr id="405" name="Rectangle 404"/>
            <p:cNvSpPr/>
            <p:nvPr/>
          </p:nvSpPr>
          <p:spPr>
            <a:xfrm>
              <a:off x="7267408" y="3200400"/>
              <a:ext cx="109482" cy="356559"/>
            </a:xfrm>
            <a:prstGeom prst="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Helvetica Neue" charset="0"/>
                <a:ea typeface="Helvetica Neue" charset="0"/>
                <a:cs typeface="Helvetica Neue" charset="0"/>
              </a:endParaRPr>
            </a:p>
          </p:txBody>
        </p:sp>
        <p:sp>
          <p:nvSpPr>
            <p:cNvPr id="406" name="Rectangle 405"/>
            <p:cNvSpPr/>
            <p:nvPr/>
          </p:nvSpPr>
          <p:spPr>
            <a:xfrm>
              <a:off x="7409516" y="3200400"/>
              <a:ext cx="109482" cy="356559"/>
            </a:xfrm>
            <a:prstGeom prst="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Helvetica Neue" charset="0"/>
                <a:ea typeface="Helvetica Neue" charset="0"/>
                <a:cs typeface="Helvetica Neue" charset="0"/>
              </a:endParaRPr>
            </a:p>
          </p:txBody>
        </p:sp>
        <p:cxnSp>
          <p:nvCxnSpPr>
            <p:cNvPr id="407" name="Straight Connector 406"/>
            <p:cNvCxnSpPr/>
            <p:nvPr/>
          </p:nvCxnSpPr>
          <p:spPr>
            <a:xfrm flipH="1" flipV="1">
              <a:off x="6858000" y="3200400"/>
              <a:ext cx="685800" cy="778"/>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408" name="Straight Connector 407"/>
            <p:cNvCxnSpPr/>
            <p:nvPr/>
          </p:nvCxnSpPr>
          <p:spPr>
            <a:xfrm flipH="1" flipV="1">
              <a:off x="6858000" y="3566160"/>
              <a:ext cx="685800" cy="1391"/>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409" name="Straight Connector 408"/>
            <p:cNvCxnSpPr/>
            <p:nvPr/>
          </p:nvCxnSpPr>
          <p:spPr>
            <a:xfrm flipH="1" flipV="1">
              <a:off x="7531100" y="3200400"/>
              <a:ext cx="0" cy="365760"/>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410" name="Straight Connector 409"/>
            <p:cNvCxnSpPr/>
            <p:nvPr/>
          </p:nvCxnSpPr>
          <p:spPr>
            <a:xfrm flipH="1" flipV="1">
              <a:off x="7391400" y="3200400"/>
              <a:ext cx="0" cy="365760"/>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411" name="Straight Connector 410"/>
            <p:cNvCxnSpPr/>
            <p:nvPr/>
          </p:nvCxnSpPr>
          <p:spPr>
            <a:xfrm flipH="1" flipV="1">
              <a:off x="7251700" y="3210379"/>
              <a:ext cx="0" cy="365760"/>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412" name="Straight Connector 411"/>
            <p:cNvCxnSpPr/>
            <p:nvPr/>
          </p:nvCxnSpPr>
          <p:spPr>
            <a:xfrm flipH="1" flipV="1">
              <a:off x="7112000" y="3200400"/>
              <a:ext cx="0" cy="365760"/>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pSp>
      <p:sp>
        <p:nvSpPr>
          <p:cNvPr id="440" name="TextBox 439"/>
          <p:cNvSpPr txBox="1">
            <a:spLocks/>
          </p:cNvSpPr>
          <p:nvPr/>
        </p:nvSpPr>
        <p:spPr>
          <a:xfrm>
            <a:off x="5160153" y="4641308"/>
            <a:ext cx="692818" cy="276999"/>
          </a:xfrm>
          <a:prstGeom prst="rect">
            <a:avLst/>
          </a:prstGeom>
          <a:noFill/>
        </p:spPr>
        <p:txBody>
          <a:bodyPr wrap="none" rtlCol="0">
            <a:spAutoFit/>
          </a:bodyPr>
          <a:lstStyle/>
          <a:p>
            <a:pPr algn="ctr"/>
            <a:r>
              <a:rPr lang="en-US" sz="1200" b="1" dirty="0">
                <a:latin typeface="Helvetica Neue" charset="0"/>
                <a:ea typeface="Helvetica Neue" charset="0"/>
                <a:cs typeface="Helvetica Neue" charset="0"/>
              </a:rPr>
              <a:t>Stages</a:t>
            </a:r>
          </a:p>
        </p:txBody>
      </p:sp>
      <p:sp>
        <p:nvSpPr>
          <p:cNvPr id="457" name="Rounded Rectangle 456"/>
          <p:cNvSpPr>
            <a:spLocks/>
          </p:cNvSpPr>
          <p:nvPr/>
        </p:nvSpPr>
        <p:spPr>
          <a:xfrm>
            <a:off x="2322780" y="1845921"/>
            <a:ext cx="1151686" cy="2752416"/>
          </a:xfrm>
          <a:prstGeom prst="roundRect">
            <a:avLst>
              <a:gd name="adj" fmla="val 6295"/>
            </a:avLst>
          </a:prstGeom>
          <a:solidFill>
            <a:schemeClr val="bg1">
              <a:lumMod val="50000"/>
            </a:schemeClr>
          </a:solidFill>
          <a:ln>
            <a:solidFill>
              <a:schemeClr val="bg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latin typeface="Helvetica Neue" charset="0"/>
                <a:ea typeface="Helvetica Neue" charset="0"/>
                <a:cs typeface="Helvetica Neue" charset="0"/>
              </a:rPr>
              <a:t>Programmable Parser</a:t>
            </a:r>
          </a:p>
          <a:p>
            <a:pPr algn="ctr"/>
            <a:endParaRPr lang="en-US" sz="1050" b="1" dirty="0">
              <a:latin typeface="Helvetica Neue" charset="0"/>
              <a:ea typeface="Helvetica Neue" charset="0"/>
              <a:cs typeface="Helvetica Neue" charset="0"/>
            </a:endParaRPr>
          </a:p>
          <a:p>
            <a:pPr algn="ctr"/>
            <a:endParaRPr lang="en-US" sz="1000" b="1" dirty="0">
              <a:latin typeface="Helvetica Neue" charset="0"/>
              <a:ea typeface="Helvetica Neue" charset="0"/>
              <a:cs typeface="Helvetica Neue" charset="0"/>
            </a:endParaRPr>
          </a:p>
          <a:p>
            <a:pPr algn="ctr"/>
            <a:endParaRPr lang="en-US" sz="1000" b="1" dirty="0">
              <a:latin typeface="Helvetica Neue" charset="0"/>
              <a:ea typeface="Helvetica Neue" charset="0"/>
              <a:cs typeface="Helvetica Neue" charset="0"/>
            </a:endParaRPr>
          </a:p>
          <a:p>
            <a:pPr algn="ctr"/>
            <a:endParaRPr lang="en-US" sz="1000" b="1" dirty="0">
              <a:latin typeface="Helvetica Neue" charset="0"/>
              <a:ea typeface="Helvetica Neue" charset="0"/>
              <a:cs typeface="Helvetica Neue" charset="0"/>
            </a:endParaRPr>
          </a:p>
          <a:p>
            <a:pPr algn="ctr"/>
            <a:endParaRPr lang="en-US" sz="1200" dirty="0">
              <a:latin typeface="Helvetica Neue" charset="0"/>
              <a:ea typeface="Helvetica Neue" charset="0"/>
              <a:cs typeface="Helvetica Neue" charset="0"/>
            </a:endParaRPr>
          </a:p>
          <a:p>
            <a:pPr algn="ctr"/>
            <a:endParaRPr lang="en-US" sz="1200" dirty="0">
              <a:latin typeface="Helvetica Neue" charset="0"/>
              <a:ea typeface="Helvetica Neue" charset="0"/>
              <a:cs typeface="Helvetica Neue" charset="0"/>
            </a:endParaRPr>
          </a:p>
          <a:p>
            <a:pPr algn="ctr"/>
            <a:endParaRPr lang="en-US" sz="1200" dirty="0">
              <a:latin typeface="Helvetica Neue" charset="0"/>
              <a:ea typeface="Helvetica Neue" charset="0"/>
              <a:cs typeface="Helvetica Neue" charset="0"/>
            </a:endParaRPr>
          </a:p>
          <a:p>
            <a:pPr algn="ctr"/>
            <a:endParaRPr lang="en-US" sz="1200" dirty="0">
              <a:latin typeface="Helvetica Neue" charset="0"/>
              <a:ea typeface="Helvetica Neue" charset="0"/>
              <a:cs typeface="Helvetica Neue" charset="0"/>
            </a:endParaRPr>
          </a:p>
          <a:p>
            <a:pPr algn="ctr"/>
            <a:endParaRPr lang="en-US" sz="1200" dirty="0">
              <a:latin typeface="Helvetica Neue" charset="0"/>
              <a:ea typeface="Helvetica Neue" charset="0"/>
              <a:cs typeface="Helvetica Neue" charset="0"/>
            </a:endParaRPr>
          </a:p>
          <a:p>
            <a:pPr algn="ctr"/>
            <a:endParaRPr lang="en-US" sz="1200" dirty="0">
              <a:latin typeface="Helvetica Neue" charset="0"/>
              <a:ea typeface="Helvetica Neue" charset="0"/>
              <a:cs typeface="Helvetica Neue" charset="0"/>
            </a:endParaRPr>
          </a:p>
          <a:p>
            <a:pPr algn="ctr"/>
            <a:endParaRPr lang="en-US" sz="1200" dirty="0">
              <a:latin typeface="Helvetica Neue" charset="0"/>
              <a:ea typeface="Helvetica Neue" charset="0"/>
              <a:cs typeface="Helvetica Neue" charset="0"/>
            </a:endParaRPr>
          </a:p>
          <a:p>
            <a:pPr algn="ctr"/>
            <a:endParaRPr lang="en-US" sz="1200" dirty="0">
              <a:latin typeface="Helvetica Neue" charset="0"/>
              <a:ea typeface="Helvetica Neue" charset="0"/>
              <a:cs typeface="Helvetica Neue" charset="0"/>
            </a:endParaRPr>
          </a:p>
          <a:p>
            <a:pPr algn="ctr"/>
            <a:endParaRPr lang="en-US" sz="1200" dirty="0">
              <a:latin typeface="Helvetica Neue" charset="0"/>
              <a:ea typeface="Helvetica Neue" charset="0"/>
              <a:cs typeface="Helvetica Neue" charset="0"/>
            </a:endParaRPr>
          </a:p>
        </p:txBody>
      </p:sp>
      <p:sp>
        <p:nvSpPr>
          <p:cNvPr id="459" name="Rectangle 458"/>
          <p:cNvSpPr>
            <a:spLocks/>
          </p:cNvSpPr>
          <p:nvPr/>
        </p:nvSpPr>
        <p:spPr>
          <a:xfrm>
            <a:off x="3627871" y="2321203"/>
            <a:ext cx="819796" cy="2277135"/>
          </a:xfrm>
          <a:prstGeom prst="rect">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Helvetica Neue" charset="0"/>
              <a:ea typeface="Helvetica Neue" charset="0"/>
              <a:cs typeface="Helvetica Neue" charset="0"/>
            </a:endParaRPr>
          </a:p>
        </p:txBody>
      </p:sp>
      <p:sp>
        <p:nvSpPr>
          <p:cNvPr id="460" name="Trapezoid 459"/>
          <p:cNvSpPr>
            <a:spLocks/>
          </p:cNvSpPr>
          <p:nvPr/>
        </p:nvSpPr>
        <p:spPr>
          <a:xfrm rot="5400000">
            <a:off x="4091293" y="2468388"/>
            <a:ext cx="336923" cy="243578"/>
          </a:xfrm>
          <a:prstGeom prst="trapezoid">
            <a:avLst>
              <a:gd name="adj" fmla="val 21637"/>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sz="1200" dirty="0">
              <a:latin typeface="Helvetica Neue" charset="0"/>
              <a:ea typeface="Helvetica Neue" charset="0"/>
              <a:cs typeface="Helvetica Neue" charset="0"/>
            </a:endParaRPr>
          </a:p>
        </p:txBody>
      </p:sp>
      <p:sp>
        <p:nvSpPr>
          <p:cNvPr id="461" name="Trapezoid 460"/>
          <p:cNvSpPr>
            <a:spLocks/>
          </p:cNvSpPr>
          <p:nvPr/>
        </p:nvSpPr>
        <p:spPr>
          <a:xfrm rot="5400000">
            <a:off x="4088562" y="2901685"/>
            <a:ext cx="336923" cy="243578"/>
          </a:xfrm>
          <a:prstGeom prst="trapezoid">
            <a:avLst>
              <a:gd name="adj" fmla="val 21637"/>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Helvetica Neue" charset="0"/>
              <a:ea typeface="Helvetica Neue" charset="0"/>
              <a:cs typeface="Helvetica Neue" charset="0"/>
            </a:endParaRPr>
          </a:p>
        </p:txBody>
      </p:sp>
      <p:sp>
        <p:nvSpPr>
          <p:cNvPr id="462" name="Trapezoid 461"/>
          <p:cNvSpPr>
            <a:spLocks/>
          </p:cNvSpPr>
          <p:nvPr/>
        </p:nvSpPr>
        <p:spPr>
          <a:xfrm rot="5400000">
            <a:off x="4088562" y="3334982"/>
            <a:ext cx="336923" cy="243578"/>
          </a:xfrm>
          <a:prstGeom prst="trapezoid">
            <a:avLst>
              <a:gd name="adj" fmla="val 21637"/>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Helvetica Neue" charset="0"/>
              <a:ea typeface="Helvetica Neue" charset="0"/>
              <a:cs typeface="Helvetica Neue" charset="0"/>
            </a:endParaRPr>
          </a:p>
        </p:txBody>
      </p:sp>
      <p:sp>
        <p:nvSpPr>
          <p:cNvPr id="463" name="Trapezoid 462"/>
          <p:cNvSpPr>
            <a:spLocks/>
          </p:cNvSpPr>
          <p:nvPr/>
        </p:nvSpPr>
        <p:spPr>
          <a:xfrm rot="5400000">
            <a:off x="4088562" y="3768279"/>
            <a:ext cx="336923" cy="243578"/>
          </a:xfrm>
          <a:prstGeom prst="trapezoid">
            <a:avLst>
              <a:gd name="adj" fmla="val 21637"/>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Helvetica Neue" charset="0"/>
              <a:ea typeface="Helvetica Neue" charset="0"/>
              <a:cs typeface="Helvetica Neue" charset="0"/>
            </a:endParaRPr>
          </a:p>
        </p:txBody>
      </p:sp>
      <p:sp>
        <p:nvSpPr>
          <p:cNvPr id="464" name="Trapezoid 463"/>
          <p:cNvSpPr>
            <a:spLocks/>
          </p:cNvSpPr>
          <p:nvPr/>
        </p:nvSpPr>
        <p:spPr>
          <a:xfrm rot="5400000">
            <a:off x="4088562" y="4201575"/>
            <a:ext cx="336923" cy="243578"/>
          </a:xfrm>
          <a:prstGeom prst="trapezoid">
            <a:avLst>
              <a:gd name="adj" fmla="val 21637"/>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Helvetica Neue" charset="0"/>
              <a:ea typeface="Helvetica Neue" charset="0"/>
              <a:cs typeface="Helvetica Neue" charset="0"/>
            </a:endParaRPr>
          </a:p>
        </p:txBody>
      </p:sp>
      <p:sp>
        <p:nvSpPr>
          <p:cNvPr id="465" name="Rectangle 464"/>
          <p:cNvSpPr>
            <a:spLocks/>
          </p:cNvSpPr>
          <p:nvPr/>
        </p:nvSpPr>
        <p:spPr>
          <a:xfrm>
            <a:off x="3716075" y="2421716"/>
            <a:ext cx="334497" cy="2070110"/>
          </a:xfrm>
          <a:prstGeom prst="rect">
            <a:avLst/>
          </a:prstGeom>
          <a:solidFill>
            <a:schemeClr val="bg2">
              <a:lumMod val="25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050" b="1" dirty="0">
                <a:latin typeface="Helvetica Neue" charset="0"/>
                <a:ea typeface="Helvetica Neue" charset="0"/>
                <a:cs typeface="Helvetica Neue" charset="0"/>
              </a:rPr>
              <a:t>Memory</a:t>
            </a:r>
          </a:p>
        </p:txBody>
      </p:sp>
      <p:sp>
        <p:nvSpPr>
          <p:cNvPr id="466" name="Rounded Rectangle 465"/>
          <p:cNvSpPr>
            <a:spLocks/>
          </p:cNvSpPr>
          <p:nvPr/>
        </p:nvSpPr>
        <p:spPr>
          <a:xfrm>
            <a:off x="3627871" y="1845922"/>
            <a:ext cx="819796" cy="432309"/>
          </a:xfrm>
          <a:prstGeom prst="roundRect">
            <a:avLst>
              <a:gd name="adj" fmla="val 4825"/>
            </a:avLst>
          </a:prstGeom>
          <a:solidFill>
            <a:srgbClr val="00B050"/>
          </a:solidFill>
          <a:ln>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latin typeface="Helvetica Neue" charset="0"/>
                <a:ea typeface="Helvetica Neue" charset="0"/>
                <a:cs typeface="Helvetica Neue" charset="0"/>
              </a:rPr>
              <a:t>Persistent State</a:t>
            </a:r>
          </a:p>
        </p:txBody>
      </p:sp>
      <p:sp>
        <p:nvSpPr>
          <p:cNvPr id="468" name="Oval 467"/>
          <p:cNvSpPr/>
          <p:nvPr/>
        </p:nvSpPr>
        <p:spPr>
          <a:xfrm>
            <a:off x="2635769" y="2355707"/>
            <a:ext cx="369739" cy="369739"/>
          </a:xfrm>
          <a:prstGeom prst="ellipse">
            <a:avLst/>
          </a:prstGeom>
          <a:solidFill>
            <a:schemeClr val="bg1">
              <a:lumMod val="85000"/>
            </a:schemeClr>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Helvetica Neue" charset="0"/>
              <a:ea typeface="Helvetica Neue" charset="0"/>
              <a:cs typeface="Helvetica Neue" charset="0"/>
            </a:endParaRPr>
          </a:p>
        </p:txBody>
      </p:sp>
      <p:sp>
        <p:nvSpPr>
          <p:cNvPr id="469" name="Oval 468"/>
          <p:cNvSpPr/>
          <p:nvPr/>
        </p:nvSpPr>
        <p:spPr>
          <a:xfrm>
            <a:off x="3002663" y="2764296"/>
            <a:ext cx="369739" cy="369739"/>
          </a:xfrm>
          <a:prstGeom prst="ellipse">
            <a:avLst/>
          </a:prstGeom>
          <a:solidFill>
            <a:schemeClr val="bg1">
              <a:lumMod val="85000"/>
            </a:schemeClr>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Helvetica Neue" charset="0"/>
              <a:ea typeface="Helvetica Neue" charset="0"/>
              <a:cs typeface="Helvetica Neue" charset="0"/>
            </a:endParaRPr>
          </a:p>
        </p:txBody>
      </p:sp>
      <p:sp>
        <p:nvSpPr>
          <p:cNvPr id="470" name="Oval 469"/>
          <p:cNvSpPr/>
          <p:nvPr/>
        </p:nvSpPr>
        <p:spPr>
          <a:xfrm>
            <a:off x="2416770" y="3102749"/>
            <a:ext cx="369739" cy="369739"/>
          </a:xfrm>
          <a:prstGeom prst="ellipse">
            <a:avLst/>
          </a:prstGeom>
          <a:solidFill>
            <a:schemeClr val="bg1">
              <a:lumMod val="85000"/>
            </a:schemeClr>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Helvetica Neue" charset="0"/>
              <a:ea typeface="Helvetica Neue" charset="0"/>
              <a:cs typeface="Helvetica Neue" charset="0"/>
            </a:endParaRPr>
          </a:p>
        </p:txBody>
      </p:sp>
      <p:sp>
        <p:nvSpPr>
          <p:cNvPr id="471" name="Oval 470"/>
          <p:cNvSpPr/>
          <p:nvPr/>
        </p:nvSpPr>
        <p:spPr>
          <a:xfrm>
            <a:off x="2923027" y="3756953"/>
            <a:ext cx="369739" cy="369739"/>
          </a:xfrm>
          <a:prstGeom prst="ellipse">
            <a:avLst/>
          </a:prstGeom>
          <a:solidFill>
            <a:schemeClr val="bg1">
              <a:lumMod val="85000"/>
            </a:schemeClr>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Helvetica Neue" charset="0"/>
              <a:ea typeface="Helvetica Neue" charset="0"/>
              <a:cs typeface="Helvetica Neue" charset="0"/>
            </a:endParaRPr>
          </a:p>
        </p:txBody>
      </p:sp>
      <p:sp>
        <p:nvSpPr>
          <p:cNvPr id="472" name="Oval 471"/>
          <p:cNvSpPr/>
          <p:nvPr/>
        </p:nvSpPr>
        <p:spPr>
          <a:xfrm>
            <a:off x="2524847" y="4131961"/>
            <a:ext cx="369739" cy="369739"/>
          </a:xfrm>
          <a:prstGeom prst="ellipse">
            <a:avLst/>
          </a:prstGeom>
          <a:solidFill>
            <a:schemeClr val="bg1">
              <a:lumMod val="85000"/>
            </a:schemeClr>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Helvetica Neue" charset="0"/>
              <a:ea typeface="Helvetica Neue" charset="0"/>
              <a:cs typeface="Helvetica Neue" charset="0"/>
            </a:endParaRPr>
          </a:p>
        </p:txBody>
      </p:sp>
      <p:cxnSp>
        <p:nvCxnSpPr>
          <p:cNvPr id="473" name="Curved Connector 472"/>
          <p:cNvCxnSpPr>
            <a:stCxn id="419" idx="6"/>
            <a:endCxn id="420" idx="7"/>
          </p:cNvCxnSpPr>
          <p:nvPr/>
        </p:nvCxnSpPr>
        <p:spPr>
          <a:xfrm>
            <a:off x="2786509" y="3287619"/>
            <a:ext cx="452110" cy="523481"/>
          </a:xfrm>
          <a:prstGeom prst="curvedConnector2">
            <a:avLst/>
          </a:prstGeom>
          <a:ln w="19050">
            <a:solidFill>
              <a:schemeClr val="bg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474" name="Curved Connector 473"/>
          <p:cNvCxnSpPr>
            <a:stCxn id="420" idx="2"/>
            <a:endCxn id="419" idx="3"/>
          </p:cNvCxnSpPr>
          <p:nvPr/>
        </p:nvCxnSpPr>
        <p:spPr>
          <a:xfrm rot="10800000">
            <a:off x="2470917" y="3418342"/>
            <a:ext cx="452110" cy="523481"/>
          </a:xfrm>
          <a:prstGeom prst="curvedConnector2">
            <a:avLst/>
          </a:prstGeom>
          <a:ln w="19050">
            <a:solidFill>
              <a:schemeClr val="bg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475" name="Curved Connector 474"/>
          <p:cNvCxnSpPr>
            <a:stCxn id="417" idx="6"/>
            <a:endCxn id="418" idx="0"/>
          </p:cNvCxnSpPr>
          <p:nvPr/>
        </p:nvCxnSpPr>
        <p:spPr>
          <a:xfrm>
            <a:off x="3005508" y="2540576"/>
            <a:ext cx="182025" cy="223720"/>
          </a:xfrm>
          <a:prstGeom prst="curvedConnector2">
            <a:avLst/>
          </a:prstGeom>
          <a:ln w="19050">
            <a:solidFill>
              <a:schemeClr val="bg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476" name="Curved Connector 475"/>
          <p:cNvCxnSpPr>
            <a:stCxn id="418" idx="4"/>
            <a:endCxn id="421" idx="0"/>
          </p:cNvCxnSpPr>
          <p:nvPr/>
        </p:nvCxnSpPr>
        <p:spPr>
          <a:xfrm rot="5400000">
            <a:off x="2449662" y="3394090"/>
            <a:ext cx="997926" cy="477816"/>
          </a:xfrm>
          <a:prstGeom prst="curvedConnector3">
            <a:avLst>
              <a:gd name="adj1" fmla="val 44300"/>
            </a:avLst>
          </a:prstGeom>
          <a:ln w="19050">
            <a:solidFill>
              <a:schemeClr val="bg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477" name="Curved Connector 476"/>
          <p:cNvCxnSpPr>
            <a:stCxn id="420" idx="5"/>
            <a:endCxn id="421" idx="5"/>
          </p:cNvCxnSpPr>
          <p:nvPr/>
        </p:nvCxnSpPr>
        <p:spPr>
          <a:xfrm rot="5400000">
            <a:off x="2852025" y="4060958"/>
            <a:ext cx="375009" cy="398180"/>
          </a:xfrm>
          <a:prstGeom prst="curvedConnector3">
            <a:avLst>
              <a:gd name="adj1" fmla="val 117474"/>
            </a:avLst>
          </a:prstGeom>
          <a:ln w="19050">
            <a:solidFill>
              <a:schemeClr val="bg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478" name="Curved Connector 477"/>
          <p:cNvCxnSpPr>
            <a:stCxn id="417" idx="2"/>
            <a:endCxn id="419" idx="1"/>
          </p:cNvCxnSpPr>
          <p:nvPr/>
        </p:nvCxnSpPr>
        <p:spPr>
          <a:xfrm rot="10800000" flipV="1">
            <a:off x="2470918" y="2540576"/>
            <a:ext cx="164852" cy="616320"/>
          </a:xfrm>
          <a:prstGeom prst="curvedConnector2">
            <a:avLst/>
          </a:prstGeom>
          <a:ln w="19050">
            <a:solidFill>
              <a:schemeClr val="bg1"/>
            </a:solidFill>
            <a:tailEnd type="triangle" w="med" len="lg"/>
          </a:ln>
        </p:spPr>
        <p:style>
          <a:lnRef idx="1">
            <a:schemeClr val="accent1"/>
          </a:lnRef>
          <a:fillRef idx="0">
            <a:schemeClr val="accent1"/>
          </a:fillRef>
          <a:effectRef idx="0">
            <a:schemeClr val="accent1"/>
          </a:effectRef>
          <a:fontRef idx="minor">
            <a:schemeClr val="tx1"/>
          </a:fontRef>
        </p:style>
      </p:cxnSp>
      <p:sp>
        <p:nvSpPr>
          <p:cNvPr id="480" name="Rectangle 479"/>
          <p:cNvSpPr>
            <a:spLocks/>
          </p:cNvSpPr>
          <p:nvPr/>
        </p:nvSpPr>
        <p:spPr>
          <a:xfrm>
            <a:off x="4606256" y="2321203"/>
            <a:ext cx="819796" cy="2277135"/>
          </a:xfrm>
          <a:prstGeom prst="rect">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Helvetica Neue" charset="0"/>
              <a:ea typeface="Helvetica Neue" charset="0"/>
              <a:cs typeface="Helvetica Neue" charset="0"/>
            </a:endParaRPr>
          </a:p>
        </p:txBody>
      </p:sp>
      <p:sp>
        <p:nvSpPr>
          <p:cNvPr id="481" name="Trapezoid 480"/>
          <p:cNvSpPr>
            <a:spLocks/>
          </p:cNvSpPr>
          <p:nvPr/>
        </p:nvSpPr>
        <p:spPr>
          <a:xfrm rot="5400000">
            <a:off x="5069677" y="2468387"/>
            <a:ext cx="336923" cy="243578"/>
          </a:xfrm>
          <a:prstGeom prst="trapezoid">
            <a:avLst>
              <a:gd name="adj" fmla="val 21637"/>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Helvetica Neue" charset="0"/>
              <a:ea typeface="Helvetica Neue" charset="0"/>
              <a:cs typeface="Helvetica Neue" charset="0"/>
            </a:endParaRPr>
          </a:p>
        </p:txBody>
      </p:sp>
      <p:sp>
        <p:nvSpPr>
          <p:cNvPr id="482" name="Trapezoid 481"/>
          <p:cNvSpPr>
            <a:spLocks/>
          </p:cNvSpPr>
          <p:nvPr/>
        </p:nvSpPr>
        <p:spPr>
          <a:xfrm rot="5400000">
            <a:off x="5066947" y="2901684"/>
            <a:ext cx="336923" cy="243578"/>
          </a:xfrm>
          <a:prstGeom prst="trapezoid">
            <a:avLst>
              <a:gd name="adj" fmla="val 21637"/>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Helvetica Neue" charset="0"/>
              <a:ea typeface="Helvetica Neue" charset="0"/>
              <a:cs typeface="Helvetica Neue" charset="0"/>
            </a:endParaRPr>
          </a:p>
        </p:txBody>
      </p:sp>
      <p:sp>
        <p:nvSpPr>
          <p:cNvPr id="483" name="Trapezoid 482"/>
          <p:cNvSpPr>
            <a:spLocks/>
          </p:cNvSpPr>
          <p:nvPr/>
        </p:nvSpPr>
        <p:spPr>
          <a:xfrm rot="5400000">
            <a:off x="5066947" y="3334982"/>
            <a:ext cx="336923" cy="243578"/>
          </a:xfrm>
          <a:prstGeom prst="trapezoid">
            <a:avLst>
              <a:gd name="adj" fmla="val 21637"/>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Helvetica Neue" charset="0"/>
              <a:ea typeface="Helvetica Neue" charset="0"/>
              <a:cs typeface="Helvetica Neue" charset="0"/>
            </a:endParaRPr>
          </a:p>
        </p:txBody>
      </p:sp>
      <p:sp>
        <p:nvSpPr>
          <p:cNvPr id="484" name="Trapezoid 483"/>
          <p:cNvSpPr>
            <a:spLocks/>
          </p:cNvSpPr>
          <p:nvPr/>
        </p:nvSpPr>
        <p:spPr>
          <a:xfrm rot="5400000">
            <a:off x="5066947" y="3768278"/>
            <a:ext cx="336923" cy="243578"/>
          </a:xfrm>
          <a:prstGeom prst="trapezoid">
            <a:avLst>
              <a:gd name="adj" fmla="val 21637"/>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Helvetica Neue" charset="0"/>
              <a:ea typeface="Helvetica Neue" charset="0"/>
              <a:cs typeface="Helvetica Neue" charset="0"/>
            </a:endParaRPr>
          </a:p>
        </p:txBody>
      </p:sp>
      <p:sp>
        <p:nvSpPr>
          <p:cNvPr id="485" name="Trapezoid 484"/>
          <p:cNvSpPr>
            <a:spLocks/>
          </p:cNvSpPr>
          <p:nvPr/>
        </p:nvSpPr>
        <p:spPr>
          <a:xfrm rot="5400000">
            <a:off x="5066947" y="4201574"/>
            <a:ext cx="336923" cy="243578"/>
          </a:xfrm>
          <a:prstGeom prst="trapezoid">
            <a:avLst>
              <a:gd name="adj" fmla="val 21637"/>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Helvetica Neue" charset="0"/>
              <a:ea typeface="Helvetica Neue" charset="0"/>
              <a:cs typeface="Helvetica Neue" charset="0"/>
            </a:endParaRPr>
          </a:p>
        </p:txBody>
      </p:sp>
      <p:sp>
        <p:nvSpPr>
          <p:cNvPr id="486" name="Rectangle 485"/>
          <p:cNvSpPr>
            <a:spLocks/>
          </p:cNvSpPr>
          <p:nvPr/>
        </p:nvSpPr>
        <p:spPr>
          <a:xfrm>
            <a:off x="4694460" y="2421716"/>
            <a:ext cx="334497" cy="2070109"/>
          </a:xfrm>
          <a:prstGeom prst="rect">
            <a:avLst/>
          </a:prstGeom>
          <a:solidFill>
            <a:schemeClr val="bg2">
              <a:lumMod val="25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Helvetica Neue" charset="0"/>
              <a:ea typeface="Helvetica Neue" charset="0"/>
              <a:cs typeface="Helvetica Neue" charset="0"/>
            </a:endParaRPr>
          </a:p>
        </p:txBody>
      </p:sp>
      <p:sp>
        <p:nvSpPr>
          <p:cNvPr id="487" name="Rounded Rectangle 486"/>
          <p:cNvSpPr>
            <a:spLocks/>
          </p:cNvSpPr>
          <p:nvPr/>
        </p:nvSpPr>
        <p:spPr>
          <a:xfrm>
            <a:off x="4606256" y="1845922"/>
            <a:ext cx="819796" cy="432309"/>
          </a:xfrm>
          <a:prstGeom prst="roundRect">
            <a:avLst>
              <a:gd name="adj" fmla="val 4825"/>
            </a:avLst>
          </a:prstGeom>
          <a:solidFill>
            <a:srgbClr val="00B050"/>
          </a:solidFill>
          <a:ln>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Helvetica Neue" charset="0"/>
              <a:ea typeface="Helvetica Neue" charset="0"/>
              <a:cs typeface="Helvetica Neue" charset="0"/>
            </a:endParaRPr>
          </a:p>
        </p:txBody>
      </p:sp>
      <p:sp>
        <p:nvSpPr>
          <p:cNvPr id="489" name="Rectangle 488"/>
          <p:cNvSpPr/>
          <p:nvPr/>
        </p:nvSpPr>
        <p:spPr>
          <a:xfrm>
            <a:off x="4636947" y="1879622"/>
            <a:ext cx="124644" cy="364909"/>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Helvetica Neue" charset="0"/>
              <a:ea typeface="Helvetica Neue" charset="0"/>
              <a:cs typeface="Helvetica Neue" charset="0"/>
            </a:endParaRPr>
          </a:p>
        </p:txBody>
      </p:sp>
      <p:sp>
        <p:nvSpPr>
          <p:cNvPr id="490" name="Rectangle 489"/>
          <p:cNvSpPr/>
          <p:nvPr/>
        </p:nvSpPr>
        <p:spPr>
          <a:xfrm>
            <a:off x="4763982" y="1879622"/>
            <a:ext cx="124644" cy="364909"/>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Helvetica Neue" charset="0"/>
              <a:ea typeface="Helvetica Neue" charset="0"/>
              <a:cs typeface="Helvetica Neue" charset="0"/>
            </a:endParaRPr>
          </a:p>
        </p:txBody>
      </p:sp>
      <p:sp>
        <p:nvSpPr>
          <p:cNvPr id="491" name="Rectangle 490"/>
          <p:cNvSpPr/>
          <p:nvPr/>
        </p:nvSpPr>
        <p:spPr>
          <a:xfrm>
            <a:off x="4891017" y="1879622"/>
            <a:ext cx="124644" cy="364909"/>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Helvetica Neue" charset="0"/>
              <a:ea typeface="Helvetica Neue" charset="0"/>
              <a:cs typeface="Helvetica Neue" charset="0"/>
            </a:endParaRPr>
          </a:p>
        </p:txBody>
      </p:sp>
      <p:sp>
        <p:nvSpPr>
          <p:cNvPr id="492" name="Rectangle 491"/>
          <p:cNvSpPr/>
          <p:nvPr/>
        </p:nvSpPr>
        <p:spPr>
          <a:xfrm>
            <a:off x="5018052" y="1879622"/>
            <a:ext cx="124644" cy="364909"/>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Helvetica Neue" charset="0"/>
              <a:ea typeface="Helvetica Neue" charset="0"/>
              <a:cs typeface="Helvetica Neue" charset="0"/>
            </a:endParaRPr>
          </a:p>
        </p:txBody>
      </p:sp>
      <p:sp>
        <p:nvSpPr>
          <p:cNvPr id="493" name="Rectangle 492"/>
          <p:cNvSpPr/>
          <p:nvPr/>
        </p:nvSpPr>
        <p:spPr>
          <a:xfrm>
            <a:off x="5145087" y="1879622"/>
            <a:ext cx="124644" cy="364909"/>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Helvetica Neue" charset="0"/>
              <a:ea typeface="Helvetica Neue" charset="0"/>
              <a:cs typeface="Helvetica Neue" charset="0"/>
            </a:endParaRPr>
          </a:p>
        </p:txBody>
      </p:sp>
      <p:sp>
        <p:nvSpPr>
          <p:cNvPr id="494" name="Rectangle 493"/>
          <p:cNvSpPr/>
          <p:nvPr/>
        </p:nvSpPr>
        <p:spPr>
          <a:xfrm>
            <a:off x="5272122" y="1879622"/>
            <a:ext cx="124644" cy="364909"/>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Helvetica Neue" charset="0"/>
              <a:ea typeface="Helvetica Neue" charset="0"/>
              <a:cs typeface="Helvetica Neue" charset="0"/>
            </a:endParaRPr>
          </a:p>
        </p:txBody>
      </p:sp>
      <p:sp>
        <p:nvSpPr>
          <p:cNvPr id="506" name="Rectangle 505"/>
          <p:cNvSpPr>
            <a:spLocks/>
          </p:cNvSpPr>
          <p:nvPr/>
        </p:nvSpPr>
        <p:spPr>
          <a:xfrm>
            <a:off x="5584641" y="2321203"/>
            <a:ext cx="819795" cy="2277134"/>
          </a:xfrm>
          <a:prstGeom prst="rect">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Helvetica Neue" charset="0"/>
              <a:ea typeface="Helvetica Neue" charset="0"/>
              <a:cs typeface="Helvetica Neue" charset="0"/>
            </a:endParaRPr>
          </a:p>
        </p:txBody>
      </p:sp>
      <p:sp>
        <p:nvSpPr>
          <p:cNvPr id="507" name="Trapezoid 506"/>
          <p:cNvSpPr>
            <a:spLocks/>
          </p:cNvSpPr>
          <p:nvPr/>
        </p:nvSpPr>
        <p:spPr>
          <a:xfrm rot="5400000">
            <a:off x="6048062" y="2468388"/>
            <a:ext cx="336923" cy="243578"/>
          </a:xfrm>
          <a:prstGeom prst="trapezoid">
            <a:avLst>
              <a:gd name="adj" fmla="val 21637"/>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Helvetica Neue" charset="0"/>
              <a:ea typeface="Helvetica Neue" charset="0"/>
              <a:cs typeface="Helvetica Neue" charset="0"/>
            </a:endParaRPr>
          </a:p>
        </p:txBody>
      </p:sp>
      <p:sp>
        <p:nvSpPr>
          <p:cNvPr id="508" name="Trapezoid 507"/>
          <p:cNvSpPr>
            <a:spLocks/>
          </p:cNvSpPr>
          <p:nvPr/>
        </p:nvSpPr>
        <p:spPr>
          <a:xfrm rot="5400000">
            <a:off x="6045332" y="2901685"/>
            <a:ext cx="336923" cy="243578"/>
          </a:xfrm>
          <a:prstGeom prst="trapezoid">
            <a:avLst>
              <a:gd name="adj" fmla="val 21637"/>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Helvetica Neue" charset="0"/>
              <a:ea typeface="Helvetica Neue" charset="0"/>
              <a:cs typeface="Helvetica Neue" charset="0"/>
            </a:endParaRPr>
          </a:p>
        </p:txBody>
      </p:sp>
      <p:sp>
        <p:nvSpPr>
          <p:cNvPr id="509" name="Trapezoid 508"/>
          <p:cNvSpPr>
            <a:spLocks/>
          </p:cNvSpPr>
          <p:nvPr/>
        </p:nvSpPr>
        <p:spPr>
          <a:xfrm rot="5400000">
            <a:off x="6045332" y="3334982"/>
            <a:ext cx="336923" cy="243578"/>
          </a:xfrm>
          <a:prstGeom prst="trapezoid">
            <a:avLst>
              <a:gd name="adj" fmla="val 21637"/>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Helvetica Neue" charset="0"/>
              <a:ea typeface="Helvetica Neue" charset="0"/>
              <a:cs typeface="Helvetica Neue" charset="0"/>
            </a:endParaRPr>
          </a:p>
        </p:txBody>
      </p:sp>
      <p:sp>
        <p:nvSpPr>
          <p:cNvPr id="510" name="Trapezoid 509"/>
          <p:cNvSpPr>
            <a:spLocks/>
          </p:cNvSpPr>
          <p:nvPr/>
        </p:nvSpPr>
        <p:spPr>
          <a:xfrm rot="5400000">
            <a:off x="6045332" y="3768278"/>
            <a:ext cx="336923" cy="243578"/>
          </a:xfrm>
          <a:prstGeom prst="trapezoid">
            <a:avLst>
              <a:gd name="adj" fmla="val 21637"/>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Helvetica Neue" charset="0"/>
              <a:ea typeface="Helvetica Neue" charset="0"/>
              <a:cs typeface="Helvetica Neue" charset="0"/>
            </a:endParaRPr>
          </a:p>
        </p:txBody>
      </p:sp>
      <p:sp>
        <p:nvSpPr>
          <p:cNvPr id="511" name="Trapezoid 510"/>
          <p:cNvSpPr>
            <a:spLocks/>
          </p:cNvSpPr>
          <p:nvPr/>
        </p:nvSpPr>
        <p:spPr>
          <a:xfrm rot="5400000">
            <a:off x="6045332" y="4201574"/>
            <a:ext cx="336923" cy="243578"/>
          </a:xfrm>
          <a:prstGeom prst="trapezoid">
            <a:avLst>
              <a:gd name="adj" fmla="val 21637"/>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Helvetica Neue" charset="0"/>
              <a:ea typeface="Helvetica Neue" charset="0"/>
              <a:cs typeface="Helvetica Neue" charset="0"/>
            </a:endParaRPr>
          </a:p>
        </p:txBody>
      </p:sp>
      <p:sp>
        <p:nvSpPr>
          <p:cNvPr id="512" name="Rectangle 511"/>
          <p:cNvSpPr>
            <a:spLocks/>
          </p:cNvSpPr>
          <p:nvPr/>
        </p:nvSpPr>
        <p:spPr>
          <a:xfrm>
            <a:off x="5672845" y="2421716"/>
            <a:ext cx="334497" cy="2070109"/>
          </a:xfrm>
          <a:prstGeom prst="rect">
            <a:avLst/>
          </a:prstGeom>
          <a:solidFill>
            <a:schemeClr val="bg2">
              <a:lumMod val="25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Helvetica Neue" charset="0"/>
              <a:ea typeface="Helvetica Neue" charset="0"/>
              <a:cs typeface="Helvetica Neue" charset="0"/>
            </a:endParaRPr>
          </a:p>
        </p:txBody>
      </p:sp>
      <p:sp>
        <p:nvSpPr>
          <p:cNvPr id="498" name="Rounded Rectangle 497"/>
          <p:cNvSpPr>
            <a:spLocks/>
          </p:cNvSpPr>
          <p:nvPr/>
        </p:nvSpPr>
        <p:spPr>
          <a:xfrm>
            <a:off x="5595546" y="1842014"/>
            <a:ext cx="819795" cy="432309"/>
          </a:xfrm>
          <a:prstGeom prst="roundRect">
            <a:avLst>
              <a:gd name="adj" fmla="val 4825"/>
            </a:avLst>
          </a:prstGeom>
          <a:solidFill>
            <a:srgbClr val="00B050"/>
          </a:solidFill>
          <a:ln>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Helvetica Neue" charset="0"/>
              <a:ea typeface="Helvetica Neue" charset="0"/>
              <a:cs typeface="Helvetica Neue" charset="0"/>
            </a:endParaRPr>
          </a:p>
        </p:txBody>
      </p:sp>
      <p:sp>
        <p:nvSpPr>
          <p:cNvPr id="500" name="Rectangle 499"/>
          <p:cNvSpPr/>
          <p:nvPr/>
        </p:nvSpPr>
        <p:spPr>
          <a:xfrm>
            <a:off x="5626237" y="1875713"/>
            <a:ext cx="124644" cy="364909"/>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Helvetica Neue" charset="0"/>
              <a:ea typeface="Helvetica Neue" charset="0"/>
              <a:cs typeface="Helvetica Neue" charset="0"/>
            </a:endParaRPr>
          </a:p>
        </p:txBody>
      </p:sp>
      <p:sp>
        <p:nvSpPr>
          <p:cNvPr id="501" name="Rectangle 500"/>
          <p:cNvSpPr/>
          <p:nvPr/>
        </p:nvSpPr>
        <p:spPr>
          <a:xfrm>
            <a:off x="5753272" y="1875713"/>
            <a:ext cx="124644" cy="364909"/>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Helvetica Neue" charset="0"/>
              <a:ea typeface="Helvetica Neue" charset="0"/>
              <a:cs typeface="Helvetica Neue" charset="0"/>
            </a:endParaRPr>
          </a:p>
        </p:txBody>
      </p:sp>
      <p:sp>
        <p:nvSpPr>
          <p:cNvPr id="502" name="Rectangle 501"/>
          <p:cNvSpPr/>
          <p:nvPr/>
        </p:nvSpPr>
        <p:spPr>
          <a:xfrm>
            <a:off x="5880307" y="1875713"/>
            <a:ext cx="124644" cy="364909"/>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Helvetica Neue" charset="0"/>
              <a:ea typeface="Helvetica Neue" charset="0"/>
              <a:cs typeface="Helvetica Neue" charset="0"/>
            </a:endParaRPr>
          </a:p>
        </p:txBody>
      </p:sp>
      <p:sp>
        <p:nvSpPr>
          <p:cNvPr id="503" name="Rectangle 502"/>
          <p:cNvSpPr/>
          <p:nvPr/>
        </p:nvSpPr>
        <p:spPr>
          <a:xfrm>
            <a:off x="6007342" y="1875713"/>
            <a:ext cx="124644" cy="364909"/>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Helvetica Neue" charset="0"/>
              <a:ea typeface="Helvetica Neue" charset="0"/>
              <a:cs typeface="Helvetica Neue" charset="0"/>
            </a:endParaRPr>
          </a:p>
        </p:txBody>
      </p:sp>
      <p:sp>
        <p:nvSpPr>
          <p:cNvPr id="504" name="Rectangle 503"/>
          <p:cNvSpPr/>
          <p:nvPr/>
        </p:nvSpPr>
        <p:spPr>
          <a:xfrm>
            <a:off x="6134377" y="1875713"/>
            <a:ext cx="124644" cy="364909"/>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Helvetica Neue" charset="0"/>
              <a:ea typeface="Helvetica Neue" charset="0"/>
              <a:cs typeface="Helvetica Neue" charset="0"/>
            </a:endParaRPr>
          </a:p>
        </p:txBody>
      </p:sp>
      <p:sp>
        <p:nvSpPr>
          <p:cNvPr id="505" name="Rectangle 504"/>
          <p:cNvSpPr/>
          <p:nvPr/>
        </p:nvSpPr>
        <p:spPr>
          <a:xfrm>
            <a:off x="6261412" y="1875713"/>
            <a:ext cx="124644" cy="364909"/>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Helvetica Neue" charset="0"/>
              <a:ea typeface="Helvetica Neue" charset="0"/>
              <a:cs typeface="Helvetica Neue" charset="0"/>
            </a:endParaRPr>
          </a:p>
        </p:txBody>
      </p:sp>
      <p:sp>
        <p:nvSpPr>
          <p:cNvPr id="524" name="Rectangle 523"/>
          <p:cNvSpPr>
            <a:spLocks/>
          </p:cNvSpPr>
          <p:nvPr/>
        </p:nvSpPr>
        <p:spPr>
          <a:xfrm>
            <a:off x="6563027" y="2321202"/>
            <a:ext cx="819795" cy="2277135"/>
          </a:xfrm>
          <a:prstGeom prst="rect">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Helvetica Neue" charset="0"/>
              <a:ea typeface="Helvetica Neue" charset="0"/>
              <a:cs typeface="Helvetica Neue" charset="0"/>
            </a:endParaRPr>
          </a:p>
        </p:txBody>
      </p:sp>
      <p:sp>
        <p:nvSpPr>
          <p:cNvPr id="525" name="Trapezoid 524"/>
          <p:cNvSpPr>
            <a:spLocks/>
          </p:cNvSpPr>
          <p:nvPr/>
        </p:nvSpPr>
        <p:spPr>
          <a:xfrm rot="5400000">
            <a:off x="7026448" y="2468387"/>
            <a:ext cx="336923" cy="243578"/>
          </a:xfrm>
          <a:prstGeom prst="trapezoid">
            <a:avLst>
              <a:gd name="adj" fmla="val 21637"/>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Helvetica Neue" charset="0"/>
              <a:ea typeface="Helvetica Neue" charset="0"/>
              <a:cs typeface="Helvetica Neue" charset="0"/>
            </a:endParaRPr>
          </a:p>
        </p:txBody>
      </p:sp>
      <p:sp>
        <p:nvSpPr>
          <p:cNvPr id="526" name="Trapezoid 525"/>
          <p:cNvSpPr>
            <a:spLocks/>
          </p:cNvSpPr>
          <p:nvPr/>
        </p:nvSpPr>
        <p:spPr>
          <a:xfrm rot="5400000">
            <a:off x="7023718" y="2901684"/>
            <a:ext cx="336923" cy="243578"/>
          </a:xfrm>
          <a:prstGeom prst="trapezoid">
            <a:avLst>
              <a:gd name="adj" fmla="val 21637"/>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Helvetica Neue" charset="0"/>
              <a:ea typeface="Helvetica Neue" charset="0"/>
              <a:cs typeface="Helvetica Neue" charset="0"/>
            </a:endParaRPr>
          </a:p>
        </p:txBody>
      </p:sp>
      <p:sp>
        <p:nvSpPr>
          <p:cNvPr id="527" name="Trapezoid 526"/>
          <p:cNvSpPr>
            <a:spLocks/>
          </p:cNvSpPr>
          <p:nvPr/>
        </p:nvSpPr>
        <p:spPr>
          <a:xfrm rot="5400000">
            <a:off x="7023718" y="3334981"/>
            <a:ext cx="336923" cy="243578"/>
          </a:xfrm>
          <a:prstGeom prst="trapezoid">
            <a:avLst>
              <a:gd name="adj" fmla="val 21637"/>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Helvetica Neue" charset="0"/>
              <a:ea typeface="Helvetica Neue" charset="0"/>
              <a:cs typeface="Helvetica Neue" charset="0"/>
            </a:endParaRPr>
          </a:p>
        </p:txBody>
      </p:sp>
      <p:sp>
        <p:nvSpPr>
          <p:cNvPr id="528" name="Trapezoid 527"/>
          <p:cNvSpPr>
            <a:spLocks/>
          </p:cNvSpPr>
          <p:nvPr/>
        </p:nvSpPr>
        <p:spPr>
          <a:xfrm rot="5400000">
            <a:off x="7023718" y="3768278"/>
            <a:ext cx="336923" cy="243578"/>
          </a:xfrm>
          <a:prstGeom prst="trapezoid">
            <a:avLst>
              <a:gd name="adj" fmla="val 21637"/>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Helvetica Neue" charset="0"/>
              <a:ea typeface="Helvetica Neue" charset="0"/>
              <a:cs typeface="Helvetica Neue" charset="0"/>
            </a:endParaRPr>
          </a:p>
        </p:txBody>
      </p:sp>
      <p:sp>
        <p:nvSpPr>
          <p:cNvPr id="529" name="Trapezoid 528"/>
          <p:cNvSpPr>
            <a:spLocks/>
          </p:cNvSpPr>
          <p:nvPr/>
        </p:nvSpPr>
        <p:spPr>
          <a:xfrm rot="5400000">
            <a:off x="7023718" y="4201574"/>
            <a:ext cx="336923" cy="243578"/>
          </a:xfrm>
          <a:prstGeom prst="trapezoid">
            <a:avLst>
              <a:gd name="adj" fmla="val 21637"/>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Helvetica Neue" charset="0"/>
              <a:ea typeface="Helvetica Neue" charset="0"/>
              <a:cs typeface="Helvetica Neue" charset="0"/>
            </a:endParaRPr>
          </a:p>
        </p:txBody>
      </p:sp>
      <p:sp>
        <p:nvSpPr>
          <p:cNvPr id="530" name="Rectangle 529"/>
          <p:cNvSpPr>
            <a:spLocks/>
          </p:cNvSpPr>
          <p:nvPr/>
        </p:nvSpPr>
        <p:spPr>
          <a:xfrm>
            <a:off x="6651231" y="2421715"/>
            <a:ext cx="334497" cy="2070110"/>
          </a:xfrm>
          <a:prstGeom prst="rect">
            <a:avLst/>
          </a:prstGeom>
          <a:solidFill>
            <a:schemeClr val="bg2">
              <a:lumMod val="25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Helvetica Neue" charset="0"/>
              <a:ea typeface="Helvetica Neue" charset="0"/>
              <a:cs typeface="Helvetica Neue" charset="0"/>
            </a:endParaRPr>
          </a:p>
        </p:txBody>
      </p:sp>
      <p:sp>
        <p:nvSpPr>
          <p:cNvPr id="515" name="Rounded Rectangle 514"/>
          <p:cNvSpPr>
            <a:spLocks/>
          </p:cNvSpPr>
          <p:nvPr/>
        </p:nvSpPr>
        <p:spPr>
          <a:xfrm>
            <a:off x="6563027" y="1845922"/>
            <a:ext cx="819795" cy="432309"/>
          </a:xfrm>
          <a:prstGeom prst="roundRect">
            <a:avLst>
              <a:gd name="adj" fmla="val 4825"/>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Helvetica Neue" charset="0"/>
              <a:ea typeface="Helvetica Neue" charset="0"/>
              <a:cs typeface="Helvetica Neue" charset="0"/>
            </a:endParaRPr>
          </a:p>
        </p:txBody>
      </p:sp>
      <p:sp>
        <p:nvSpPr>
          <p:cNvPr id="518" name="Rectangle 517"/>
          <p:cNvSpPr/>
          <p:nvPr/>
        </p:nvSpPr>
        <p:spPr>
          <a:xfrm>
            <a:off x="6591354" y="1880620"/>
            <a:ext cx="124644" cy="364909"/>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Helvetica Neue" charset="0"/>
              <a:ea typeface="Helvetica Neue" charset="0"/>
              <a:cs typeface="Helvetica Neue" charset="0"/>
            </a:endParaRPr>
          </a:p>
        </p:txBody>
      </p:sp>
      <p:sp>
        <p:nvSpPr>
          <p:cNvPr id="519" name="Rectangle 518"/>
          <p:cNvSpPr/>
          <p:nvPr/>
        </p:nvSpPr>
        <p:spPr>
          <a:xfrm>
            <a:off x="6718389" y="1880620"/>
            <a:ext cx="124644" cy="364909"/>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Helvetica Neue" charset="0"/>
              <a:ea typeface="Helvetica Neue" charset="0"/>
              <a:cs typeface="Helvetica Neue" charset="0"/>
            </a:endParaRPr>
          </a:p>
        </p:txBody>
      </p:sp>
      <p:sp>
        <p:nvSpPr>
          <p:cNvPr id="520" name="Rectangle 519"/>
          <p:cNvSpPr/>
          <p:nvPr/>
        </p:nvSpPr>
        <p:spPr>
          <a:xfrm>
            <a:off x="6845424" y="1880620"/>
            <a:ext cx="124644" cy="364909"/>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Helvetica Neue" charset="0"/>
              <a:ea typeface="Helvetica Neue" charset="0"/>
              <a:cs typeface="Helvetica Neue" charset="0"/>
            </a:endParaRPr>
          </a:p>
        </p:txBody>
      </p:sp>
      <p:sp>
        <p:nvSpPr>
          <p:cNvPr id="521" name="Rectangle 520"/>
          <p:cNvSpPr/>
          <p:nvPr/>
        </p:nvSpPr>
        <p:spPr>
          <a:xfrm>
            <a:off x="6972459" y="1880620"/>
            <a:ext cx="124644" cy="364909"/>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Helvetica Neue" charset="0"/>
              <a:ea typeface="Helvetica Neue" charset="0"/>
              <a:cs typeface="Helvetica Neue" charset="0"/>
            </a:endParaRPr>
          </a:p>
        </p:txBody>
      </p:sp>
      <p:sp>
        <p:nvSpPr>
          <p:cNvPr id="522" name="Rectangle 521"/>
          <p:cNvSpPr/>
          <p:nvPr/>
        </p:nvSpPr>
        <p:spPr>
          <a:xfrm>
            <a:off x="7099494" y="1880620"/>
            <a:ext cx="124644" cy="364909"/>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Helvetica Neue" charset="0"/>
              <a:ea typeface="Helvetica Neue" charset="0"/>
              <a:cs typeface="Helvetica Neue" charset="0"/>
            </a:endParaRPr>
          </a:p>
        </p:txBody>
      </p:sp>
      <p:sp>
        <p:nvSpPr>
          <p:cNvPr id="523" name="Rectangle 522"/>
          <p:cNvSpPr/>
          <p:nvPr/>
        </p:nvSpPr>
        <p:spPr>
          <a:xfrm>
            <a:off x="7226530" y="1880620"/>
            <a:ext cx="124644" cy="364909"/>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Helvetica Neue" charset="0"/>
              <a:ea typeface="Helvetica Neue" charset="0"/>
              <a:cs typeface="Helvetica Neue" charset="0"/>
            </a:endParaRPr>
          </a:p>
        </p:txBody>
      </p:sp>
      <p:sp>
        <p:nvSpPr>
          <p:cNvPr id="531" name="TextBox 530"/>
          <p:cNvSpPr txBox="1">
            <a:spLocks/>
          </p:cNvSpPr>
          <p:nvPr/>
        </p:nvSpPr>
        <p:spPr>
          <a:xfrm>
            <a:off x="4047318" y="2465749"/>
            <a:ext cx="442750" cy="246221"/>
          </a:xfrm>
          <a:prstGeom prst="rect">
            <a:avLst/>
          </a:prstGeom>
          <a:noFill/>
        </p:spPr>
        <p:txBody>
          <a:bodyPr wrap="none" rtlCol="0" anchor="ctr">
            <a:spAutoFit/>
          </a:bodyPr>
          <a:lstStyle/>
          <a:p>
            <a:pPr algn="ctr"/>
            <a:r>
              <a:rPr lang="en-US" sz="1000" b="1" dirty="0">
                <a:solidFill>
                  <a:schemeClr val="bg1"/>
                </a:solidFill>
                <a:latin typeface="Helvetica Neue" charset="0"/>
                <a:ea typeface="Helvetica Neue" charset="0"/>
                <a:cs typeface="Helvetica Neue" charset="0"/>
              </a:rPr>
              <a:t>ALU</a:t>
            </a:r>
          </a:p>
        </p:txBody>
      </p:sp>
      <p:sp>
        <p:nvSpPr>
          <p:cNvPr id="539" name="TextBox 538"/>
          <p:cNvSpPr txBox="1"/>
          <p:nvPr/>
        </p:nvSpPr>
        <p:spPr>
          <a:xfrm>
            <a:off x="530255" y="2353435"/>
            <a:ext cx="1140056" cy="369332"/>
          </a:xfrm>
          <a:prstGeom prst="rect">
            <a:avLst/>
          </a:prstGeom>
          <a:noFill/>
        </p:spPr>
        <p:txBody>
          <a:bodyPr wrap="none" rtlCol="0">
            <a:spAutoFit/>
          </a:bodyPr>
          <a:lstStyle/>
          <a:p>
            <a:r>
              <a:rPr lang="en-US" dirty="0">
                <a:solidFill>
                  <a:schemeClr val="accent2">
                    <a:lumMod val="75000"/>
                  </a:schemeClr>
                </a:solidFill>
                <a:latin typeface="Helvetica Neue" charset="0"/>
                <a:ea typeface="Helvetica Neue" charset="0"/>
                <a:cs typeface="Helvetica Neue" charset="0"/>
              </a:rPr>
              <a:t>PHV</a:t>
            </a:r>
            <a:r>
              <a:rPr lang="en-US" dirty="0">
                <a:latin typeface="Helvetica Neue" charset="0"/>
                <a:ea typeface="Helvetica Neue" charset="0"/>
                <a:cs typeface="Helvetica Neue" charset="0"/>
              </a:rPr>
              <a:t> </a:t>
            </a:r>
            <a:r>
              <a:rPr lang="en-US" dirty="0">
                <a:solidFill>
                  <a:schemeClr val="accent2">
                    <a:lumMod val="75000"/>
                  </a:schemeClr>
                </a:solidFill>
                <a:latin typeface="Helvetica Neue" charset="0"/>
                <a:ea typeface="Helvetica Neue" charset="0"/>
                <a:cs typeface="Helvetica Neue" charset="0"/>
              </a:rPr>
              <a:t>Size</a:t>
            </a:r>
          </a:p>
        </p:txBody>
      </p:sp>
      <p:sp>
        <p:nvSpPr>
          <p:cNvPr id="540" name="TextBox 539"/>
          <p:cNvSpPr txBox="1"/>
          <p:nvPr/>
        </p:nvSpPr>
        <p:spPr>
          <a:xfrm>
            <a:off x="369954" y="2784718"/>
            <a:ext cx="1343638" cy="646331"/>
          </a:xfrm>
          <a:prstGeom prst="rect">
            <a:avLst/>
          </a:prstGeom>
          <a:noFill/>
        </p:spPr>
        <p:txBody>
          <a:bodyPr wrap="none" rtlCol="0">
            <a:spAutoFit/>
          </a:bodyPr>
          <a:lstStyle/>
          <a:p>
            <a:pPr algn="ctr"/>
            <a:r>
              <a:rPr lang="en-US" dirty="0">
                <a:solidFill>
                  <a:srgbClr val="7030A0"/>
                </a:solidFill>
                <a:latin typeface="Helvetica Neue" charset="0"/>
                <a:ea typeface="Helvetica Neue" charset="0"/>
                <a:cs typeface="Helvetica Neue" charset="0"/>
              </a:rPr>
              <a:t>Number of </a:t>
            </a:r>
          </a:p>
          <a:p>
            <a:pPr algn="ctr"/>
            <a:r>
              <a:rPr lang="en-US" dirty="0">
                <a:solidFill>
                  <a:srgbClr val="7030A0"/>
                </a:solidFill>
                <a:latin typeface="Helvetica Neue" charset="0"/>
                <a:ea typeface="Helvetica Neue" charset="0"/>
                <a:cs typeface="Helvetica Neue" charset="0"/>
              </a:rPr>
              <a:t>Actions</a:t>
            </a:r>
          </a:p>
        </p:txBody>
      </p:sp>
      <p:sp>
        <p:nvSpPr>
          <p:cNvPr id="541" name="TextBox 540"/>
          <p:cNvSpPr txBox="1"/>
          <p:nvPr/>
        </p:nvSpPr>
        <p:spPr>
          <a:xfrm>
            <a:off x="315452" y="4071564"/>
            <a:ext cx="1452642" cy="369332"/>
          </a:xfrm>
          <a:prstGeom prst="rect">
            <a:avLst/>
          </a:prstGeom>
          <a:noFill/>
        </p:spPr>
        <p:txBody>
          <a:bodyPr wrap="none" rtlCol="0">
            <a:spAutoFit/>
          </a:bodyPr>
          <a:lstStyle/>
          <a:p>
            <a:pPr algn="ctr"/>
            <a:r>
              <a:rPr lang="en-US" dirty="0">
                <a:solidFill>
                  <a:srgbClr val="0070C0"/>
                </a:solidFill>
                <a:latin typeface="Helvetica Neue" charset="0"/>
                <a:ea typeface="Helvetica Neue" charset="0"/>
                <a:cs typeface="Helvetica Neue" charset="0"/>
              </a:rPr>
              <a:t>Total Stages</a:t>
            </a:r>
          </a:p>
        </p:txBody>
      </p:sp>
      <p:sp>
        <p:nvSpPr>
          <p:cNvPr id="542" name="TextBox 541"/>
          <p:cNvSpPr txBox="1"/>
          <p:nvPr/>
        </p:nvSpPr>
        <p:spPr>
          <a:xfrm>
            <a:off x="99848" y="3541538"/>
            <a:ext cx="1883850" cy="369332"/>
          </a:xfrm>
          <a:prstGeom prst="rect">
            <a:avLst/>
          </a:prstGeom>
          <a:noFill/>
        </p:spPr>
        <p:txBody>
          <a:bodyPr wrap="none" rtlCol="0">
            <a:spAutoFit/>
          </a:bodyPr>
          <a:lstStyle/>
          <a:p>
            <a:pPr algn="ctr"/>
            <a:r>
              <a:rPr lang="en-US" dirty="0" err="1">
                <a:solidFill>
                  <a:srgbClr val="00B050"/>
                </a:solidFill>
                <a:latin typeface="Helvetica Neue" charset="0"/>
                <a:ea typeface="Helvetica Neue" charset="0"/>
                <a:cs typeface="Helvetica Neue" charset="0"/>
              </a:rPr>
              <a:t>Stateful</a:t>
            </a:r>
            <a:r>
              <a:rPr lang="en-US" dirty="0">
                <a:solidFill>
                  <a:srgbClr val="00B050"/>
                </a:solidFill>
                <a:latin typeface="Helvetica Neue" charset="0"/>
                <a:ea typeface="Helvetica Neue" charset="0"/>
                <a:cs typeface="Helvetica Neue" charset="0"/>
              </a:rPr>
              <a:t> Memory</a:t>
            </a:r>
          </a:p>
        </p:txBody>
      </p:sp>
      <p:sp>
        <p:nvSpPr>
          <p:cNvPr id="456" name="Rounded Rectangle 455"/>
          <p:cNvSpPr>
            <a:spLocks/>
          </p:cNvSpPr>
          <p:nvPr/>
        </p:nvSpPr>
        <p:spPr>
          <a:xfrm>
            <a:off x="2322138" y="4659994"/>
            <a:ext cx="1151686" cy="421041"/>
          </a:xfrm>
          <a:prstGeom prst="roundRect">
            <a:avLst>
              <a:gd name="adj" fmla="val 7210"/>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latin typeface="Helvetica Neue" charset="0"/>
                <a:ea typeface="Helvetica Neue" charset="0"/>
                <a:cs typeface="Helvetica Neue" charset="0"/>
              </a:rPr>
              <a:t>Packet Header Vector</a:t>
            </a:r>
          </a:p>
        </p:txBody>
      </p:sp>
    </p:spTree>
    <p:extLst>
      <p:ext uri="{BB962C8B-B14F-4D97-AF65-F5344CB8AC3E}">
        <p14:creationId xmlns:p14="http://schemas.microsoft.com/office/powerpoint/2010/main" val="21335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9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0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0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0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0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4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57"/>
                                        </p:tgtEl>
                                        <p:attrNameLst>
                                          <p:attrName>style.visibility</p:attrName>
                                        </p:attrNameLst>
                                      </p:cBhvr>
                                      <p:to>
                                        <p:strVal val="visible"/>
                                      </p:to>
                                    </p:set>
                                  </p:childTnLst>
                                </p:cTn>
                              </p:par>
                              <p:par>
                                <p:cTn id="23" presetID="1" presetClass="entr" presetSubtype="0" fill="hold" grpId="1" nodeType="withEffect">
                                  <p:stCondLst>
                                    <p:cond delay="0"/>
                                  </p:stCondLst>
                                  <p:childTnLst>
                                    <p:set>
                                      <p:cBhvr>
                                        <p:cTn id="24" dur="1" fill="hold">
                                          <p:stCondLst>
                                            <p:cond delay="0"/>
                                          </p:stCondLst>
                                        </p:cTn>
                                        <p:tgtEl>
                                          <p:spTgt spid="459"/>
                                        </p:tgtEl>
                                        <p:attrNameLst>
                                          <p:attrName>style.visibility</p:attrName>
                                        </p:attrNameLst>
                                      </p:cBhvr>
                                      <p:to>
                                        <p:strVal val="visible"/>
                                      </p:to>
                                    </p:set>
                                  </p:childTnLst>
                                </p:cTn>
                              </p:par>
                              <p:par>
                                <p:cTn id="25" presetID="1" presetClass="entr" presetSubtype="0" fill="hold" grpId="1" nodeType="withEffect">
                                  <p:stCondLst>
                                    <p:cond delay="0"/>
                                  </p:stCondLst>
                                  <p:childTnLst>
                                    <p:set>
                                      <p:cBhvr>
                                        <p:cTn id="26" dur="1" fill="hold">
                                          <p:stCondLst>
                                            <p:cond delay="0"/>
                                          </p:stCondLst>
                                        </p:cTn>
                                        <p:tgtEl>
                                          <p:spTgt spid="460"/>
                                        </p:tgtEl>
                                        <p:attrNameLst>
                                          <p:attrName>style.visibility</p:attrName>
                                        </p:attrNameLst>
                                      </p:cBhvr>
                                      <p:to>
                                        <p:strVal val="visible"/>
                                      </p:to>
                                    </p:set>
                                  </p:childTnLst>
                                </p:cTn>
                              </p:par>
                              <p:par>
                                <p:cTn id="27" presetID="1" presetClass="entr" presetSubtype="0" fill="hold" grpId="1" nodeType="withEffect">
                                  <p:stCondLst>
                                    <p:cond delay="0"/>
                                  </p:stCondLst>
                                  <p:childTnLst>
                                    <p:set>
                                      <p:cBhvr>
                                        <p:cTn id="28" dur="1" fill="hold">
                                          <p:stCondLst>
                                            <p:cond delay="0"/>
                                          </p:stCondLst>
                                        </p:cTn>
                                        <p:tgtEl>
                                          <p:spTgt spid="461"/>
                                        </p:tgtEl>
                                        <p:attrNameLst>
                                          <p:attrName>style.visibility</p:attrName>
                                        </p:attrNameLst>
                                      </p:cBhvr>
                                      <p:to>
                                        <p:strVal val="visible"/>
                                      </p:to>
                                    </p:set>
                                  </p:childTnLst>
                                </p:cTn>
                              </p:par>
                              <p:par>
                                <p:cTn id="29" presetID="1" presetClass="entr" presetSubtype="0" fill="hold" grpId="1" nodeType="withEffect">
                                  <p:stCondLst>
                                    <p:cond delay="0"/>
                                  </p:stCondLst>
                                  <p:childTnLst>
                                    <p:set>
                                      <p:cBhvr>
                                        <p:cTn id="30" dur="1" fill="hold">
                                          <p:stCondLst>
                                            <p:cond delay="0"/>
                                          </p:stCondLst>
                                        </p:cTn>
                                        <p:tgtEl>
                                          <p:spTgt spid="462"/>
                                        </p:tgtEl>
                                        <p:attrNameLst>
                                          <p:attrName>style.visibility</p:attrName>
                                        </p:attrNameLst>
                                      </p:cBhvr>
                                      <p:to>
                                        <p:strVal val="visible"/>
                                      </p:to>
                                    </p:set>
                                  </p:childTnLst>
                                </p:cTn>
                              </p:par>
                              <p:par>
                                <p:cTn id="31" presetID="1" presetClass="entr" presetSubtype="0" fill="hold" grpId="1" nodeType="withEffect">
                                  <p:stCondLst>
                                    <p:cond delay="0"/>
                                  </p:stCondLst>
                                  <p:childTnLst>
                                    <p:set>
                                      <p:cBhvr>
                                        <p:cTn id="32" dur="1" fill="hold">
                                          <p:stCondLst>
                                            <p:cond delay="0"/>
                                          </p:stCondLst>
                                        </p:cTn>
                                        <p:tgtEl>
                                          <p:spTgt spid="463"/>
                                        </p:tgtEl>
                                        <p:attrNameLst>
                                          <p:attrName>style.visibility</p:attrName>
                                        </p:attrNameLst>
                                      </p:cBhvr>
                                      <p:to>
                                        <p:strVal val="visible"/>
                                      </p:to>
                                    </p:set>
                                  </p:childTnLst>
                                </p:cTn>
                              </p:par>
                              <p:par>
                                <p:cTn id="33" presetID="1" presetClass="entr" presetSubtype="0" fill="hold" grpId="1" nodeType="withEffect">
                                  <p:stCondLst>
                                    <p:cond delay="0"/>
                                  </p:stCondLst>
                                  <p:childTnLst>
                                    <p:set>
                                      <p:cBhvr>
                                        <p:cTn id="34" dur="1" fill="hold">
                                          <p:stCondLst>
                                            <p:cond delay="0"/>
                                          </p:stCondLst>
                                        </p:cTn>
                                        <p:tgtEl>
                                          <p:spTgt spid="46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65"/>
                                        </p:tgtEl>
                                        <p:attrNameLst>
                                          <p:attrName>style.visibility</p:attrName>
                                        </p:attrNameLst>
                                      </p:cBhvr>
                                      <p:to>
                                        <p:strVal val="visible"/>
                                      </p:to>
                                    </p:set>
                                  </p:childTnLst>
                                </p:cTn>
                              </p:par>
                              <p:par>
                                <p:cTn id="37" presetID="1" presetClass="entr" presetSubtype="0" fill="hold" grpId="1" nodeType="withEffect">
                                  <p:stCondLst>
                                    <p:cond delay="0"/>
                                  </p:stCondLst>
                                  <p:childTnLst>
                                    <p:set>
                                      <p:cBhvr>
                                        <p:cTn id="38" dur="1" fill="hold">
                                          <p:stCondLst>
                                            <p:cond delay="0"/>
                                          </p:stCondLst>
                                        </p:cTn>
                                        <p:tgtEl>
                                          <p:spTgt spid="46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6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6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7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71"/>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72"/>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73"/>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74"/>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75"/>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76"/>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77"/>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478"/>
                                        </p:tgtEl>
                                        <p:attrNameLst>
                                          <p:attrName>style.visibility</p:attrName>
                                        </p:attrNameLst>
                                      </p:cBhvr>
                                      <p:to>
                                        <p:strVal val="visible"/>
                                      </p:to>
                                    </p:set>
                                  </p:childTnLst>
                                </p:cTn>
                              </p:par>
                              <p:par>
                                <p:cTn id="61" presetID="1" presetClass="entr" presetSubtype="0" fill="hold" grpId="1" nodeType="withEffect">
                                  <p:stCondLst>
                                    <p:cond delay="0"/>
                                  </p:stCondLst>
                                  <p:childTnLst>
                                    <p:set>
                                      <p:cBhvr>
                                        <p:cTn id="62" dur="1" fill="hold">
                                          <p:stCondLst>
                                            <p:cond delay="0"/>
                                          </p:stCondLst>
                                        </p:cTn>
                                        <p:tgtEl>
                                          <p:spTgt spid="480"/>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481"/>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482"/>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483"/>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484"/>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485"/>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486"/>
                                        </p:tgtEl>
                                        <p:attrNameLst>
                                          <p:attrName>style.visibility</p:attrName>
                                        </p:attrNameLst>
                                      </p:cBhvr>
                                      <p:to>
                                        <p:strVal val="visible"/>
                                      </p:to>
                                    </p:set>
                                  </p:childTnLst>
                                </p:cTn>
                              </p:par>
                              <p:par>
                                <p:cTn id="75" presetID="1" presetClass="entr" presetSubtype="0" fill="hold" grpId="1" nodeType="withEffect">
                                  <p:stCondLst>
                                    <p:cond delay="0"/>
                                  </p:stCondLst>
                                  <p:childTnLst>
                                    <p:set>
                                      <p:cBhvr>
                                        <p:cTn id="76" dur="1" fill="hold">
                                          <p:stCondLst>
                                            <p:cond delay="0"/>
                                          </p:stCondLst>
                                        </p:cTn>
                                        <p:tgtEl>
                                          <p:spTgt spid="487"/>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489"/>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490"/>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491"/>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492"/>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493"/>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494"/>
                                        </p:tgtEl>
                                        <p:attrNameLst>
                                          <p:attrName>style.visibility</p:attrName>
                                        </p:attrNameLst>
                                      </p:cBhvr>
                                      <p:to>
                                        <p:strVal val="visible"/>
                                      </p:to>
                                    </p:set>
                                  </p:childTnLst>
                                </p:cTn>
                              </p:par>
                              <p:par>
                                <p:cTn id="89" presetID="1" presetClass="entr" presetSubtype="0" fill="hold" grpId="1" nodeType="withEffect">
                                  <p:stCondLst>
                                    <p:cond delay="0"/>
                                  </p:stCondLst>
                                  <p:childTnLst>
                                    <p:set>
                                      <p:cBhvr>
                                        <p:cTn id="90" dur="1" fill="hold">
                                          <p:stCondLst>
                                            <p:cond delay="0"/>
                                          </p:stCondLst>
                                        </p:cTn>
                                        <p:tgtEl>
                                          <p:spTgt spid="506"/>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507"/>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508"/>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509"/>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510"/>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511"/>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512"/>
                                        </p:tgtEl>
                                        <p:attrNameLst>
                                          <p:attrName>style.visibility</p:attrName>
                                        </p:attrNameLst>
                                      </p:cBhvr>
                                      <p:to>
                                        <p:strVal val="visible"/>
                                      </p:to>
                                    </p:set>
                                  </p:childTnLst>
                                </p:cTn>
                              </p:par>
                              <p:par>
                                <p:cTn id="103" presetID="1" presetClass="entr" presetSubtype="0" fill="hold" grpId="1" nodeType="withEffect">
                                  <p:stCondLst>
                                    <p:cond delay="0"/>
                                  </p:stCondLst>
                                  <p:childTnLst>
                                    <p:set>
                                      <p:cBhvr>
                                        <p:cTn id="104" dur="1" fill="hold">
                                          <p:stCondLst>
                                            <p:cond delay="0"/>
                                          </p:stCondLst>
                                        </p:cTn>
                                        <p:tgtEl>
                                          <p:spTgt spid="498"/>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500"/>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501"/>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502"/>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503"/>
                                        </p:tgtEl>
                                        <p:attrNameLst>
                                          <p:attrName>style.visibility</p:attrName>
                                        </p:attrNameLst>
                                      </p:cBhvr>
                                      <p:to>
                                        <p:strVal val="visible"/>
                                      </p:to>
                                    </p:set>
                                  </p:childTnLst>
                                </p:cTn>
                              </p:par>
                              <p:par>
                                <p:cTn id="113" presetID="1" presetClass="entr" presetSubtype="0" fill="hold" grpId="0" nodeType="withEffect">
                                  <p:stCondLst>
                                    <p:cond delay="0"/>
                                  </p:stCondLst>
                                  <p:childTnLst>
                                    <p:set>
                                      <p:cBhvr>
                                        <p:cTn id="114" dur="1" fill="hold">
                                          <p:stCondLst>
                                            <p:cond delay="0"/>
                                          </p:stCondLst>
                                        </p:cTn>
                                        <p:tgtEl>
                                          <p:spTgt spid="504"/>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505"/>
                                        </p:tgtEl>
                                        <p:attrNameLst>
                                          <p:attrName>style.visibility</p:attrName>
                                        </p:attrNameLst>
                                      </p:cBhvr>
                                      <p:to>
                                        <p:strVal val="visible"/>
                                      </p:to>
                                    </p:set>
                                  </p:childTnLst>
                                </p:cTn>
                              </p:par>
                              <p:par>
                                <p:cTn id="117" presetID="1" presetClass="entr" presetSubtype="0" fill="hold" grpId="1" nodeType="withEffect">
                                  <p:stCondLst>
                                    <p:cond delay="0"/>
                                  </p:stCondLst>
                                  <p:childTnLst>
                                    <p:set>
                                      <p:cBhvr>
                                        <p:cTn id="118" dur="1" fill="hold">
                                          <p:stCondLst>
                                            <p:cond delay="0"/>
                                          </p:stCondLst>
                                        </p:cTn>
                                        <p:tgtEl>
                                          <p:spTgt spid="524"/>
                                        </p:tgtEl>
                                        <p:attrNameLst>
                                          <p:attrName>style.visibility</p:attrName>
                                        </p:attrNameLst>
                                      </p:cBhvr>
                                      <p:to>
                                        <p:strVal val="visible"/>
                                      </p:to>
                                    </p:set>
                                  </p:childTnLst>
                                </p:cTn>
                              </p:par>
                              <p:par>
                                <p:cTn id="119" presetID="1" presetClass="entr" presetSubtype="0" fill="hold" grpId="0" nodeType="withEffect">
                                  <p:stCondLst>
                                    <p:cond delay="0"/>
                                  </p:stCondLst>
                                  <p:childTnLst>
                                    <p:set>
                                      <p:cBhvr>
                                        <p:cTn id="120" dur="1" fill="hold">
                                          <p:stCondLst>
                                            <p:cond delay="0"/>
                                          </p:stCondLst>
                                        </p:cTn>
                                        <p:tgtEl>
                                          <p:spTgt spid="525"/>
                                        </p:tgtEl>
                                        <p:attrNameLst>
                                          <p:attrName>style.visibility</p:attrName>
                                        </p:attrNameLst>
                                      </p:cBhvr>
                                      <p:to>
                                        <p:strVal val="visible"/>
                                      </p:to>
                                    </p:set>
                                  </p:childTnLst>
                                </p:cTn>
                              </p:par>
                              <p:par>
                                <p:cTn id="121" presetID="1" presetClass="entr" presetSubtype="0" fill="hold" grpId="0" nodeType="withEffect">
                                  <p:stCondLst>
                                    <p:cond delay="0"/>
                                  </p:stCondLst>
                                  <p:childTnLst>
                                    <p:set>
                                      <p:cBhvr>
                                        <p:cTn id="122" dur="1" fill="hold">
                                          <p:stCondLst>
                                            <p:cond delay="0"/>
                                          </p:stCondLst>
                                        </p:cTn>
                                        <p:tgtEl>
                                          <p:spTgt spid="526"/>
                                        </p:tgtEl>
                                        <p:attrNameLst>
                                          <p:attrName>style.visibility</p:attrName>
                                        </p:attrNameLst>
                                      </p:cBhvr>
                                      <p:to>
                                        <p:strVal val="visible"/>
                                      </p:to>
                                    </p:set>
                                  </p:childTnLst>
                                </p:cTn>
                              </p:par>
                              <p:par>
                                <p:cTn id="123" presetID="1" presetClass="entr" presetSubtype="0" fill="hold" grpId="0" nodeType="withEffect">
                                  <p:stCondLst>
                                    <p:cond delay="0"/>
                                  </p:stCondLst>
                                  <p:childTnLst>
                                    <p:set>
                                      <p:cBhvr>
                                        <p:cTn id="124" dur="1" fill="hold">
                                          <p:stCondLst>
                                            <p:cond delay="0"/>
                                          </p:stCondLst>
                                        </p:cTn>
                                        <p:tgtEl>
                                          <p:spTgt spid="527"/>
                                        </p:tgtEl>
                                        <p:attrNameLst>
                                          <p:attrName>style.visibility</p:attrName>
                                        </p:attrNameLst>
                                      </p:cBhvr>
                                      <p:to>
                                        <p:strVal val="visible"/>
                                      </p:to>
                                    </p:set>
                                  </p:childTnLst>
                                </p:cTn>
                              </p:par>
                              <p:par>
                                <p:cTn id="125" presetID="1" presetClass="entr" presetSubtype="0" fill="hold" grpId="0" nodeType="withEffect">
                                  <p:stCondLst>
                                    <p:cond delay="0"/>
                                  </p:stCondLst>
                                  <p:childTnLst>
                                    <p:set>
                                      <p:cBhvr>
                                        <p:cTn id="126" dur="1" fill="hold">
                                          <p:stCondLst>
                                            <p:cond delay="0"/>
                                          </p:stCondLst>
                                        </p:cTn>
                                        <p:tgtEl>
                                          <p:spTgt spid="528"/>
                                        </p:tgtEl>
                                        <p:attrNameLst>
                                          <p:attrName>style.visibility</p:attrName>
                                        </p:attrNameLst>
                                      </p:cBhvr>
                                      <p:to>
                                        <p:strVal val="visible"/>
                                      </p:to>
                                    </p:set>
                                  </p:childTnLst>
                                </p:cTn>
                              </p:par>
                              <p:par>
                                <p:cTn id="127" presetID="1" presetClass="entr" presetSubtype="0" fill="hold" grpId="0" nodeType="withEffect">
                                  <p:stCondLst>
                                    <p:cond delay="0"/>
                                  </p:stCondLst>
                                  <p:childTnLst>
                                    <p:set>
                                      <p:cBhvr>
                                        <p:cTn id="128" dur="1" fill="hold">
                                          <p:stCondLst>
                                            <p:cond delay="0"/>
                                          </p:stCondLst>
                                        </p:cTn>
                                        <p:tgtEl>
                                          <p:spTgt spid="529"/>
                                        </p:tgtEl>
                                        <p:attrNameLst>
                                          <p:attrName>style.visibility</p:attrName>
                                        </p:attrNameLst>
                                      </p:cBhvr>
                                      <p:to>
                                        <p:strVal val="visible"/>
                                      </p:to>
                                    </p:set>
                                  </p:childTnLst>
                                </p:cTn>
                              </p:par>
                              <p:par>
                                <p:cTn id="129" presetID="1" presetClass="entr" presetSubtype="0" fill="hold" grpId="0" nodeType="withEffect">
                                  <p:stCondLst>
                                    <p:cond delay="0"/>
                                  </p:stCondLst>
                                  <p:childTnLst>
                                    <p:set>
                                      <p:cBhvr>
                                        <p:cTn id="130" dur="1" fill="hold">
                                          <p:stCondLst>
                                            <p:cond delay="0"/>
                                          </p:stCondLst>
                                        </p:cTn>
                                        <p:tgtEl>
                                          <p:spTgt spid="530"/>
                                        </p:tgtEl>
                                        <p:attrNameLst>
                                          <p:attrName>style.visibility</p:attrName>
                                        </p:attrNameLst>
                                      </p:cBhvr>
                                      <p:to>
                                        <p:strVal val="visible"/>
                                      </p:to>
                                    </p:set>
                                  </p:childTnLst>
                                </p:cTn>
                              </p:par>
                              <p:par>
                                <p:cTn id="131" presetID="1" presetClass="entr" presetSubtype="0" fill="hold" grpId="1" nodeType="withEffect">
                                  <p:stCondLst>
                                    <p:cond delay="0"/>
                                  </p:stCondLst>
                                  <p:childTnLst>
                                    <p:set>
                                      <p:cBhvr>
                                        <p:cTn id="132" dur="1" fill="hold">
                                          <p:stCondLst>
                                            <p:cond delay="0"/>
                                          </p:stCondLst>
                                        </p:cTn>
                                        <p:tgtEl>
                                          <p:spTgt spid="515"/>
                                        </p:tgtEl>
                                        <p:attrNameLst>
                                          <p:attrName>style.visibility</p:attrName>
                                        </p:attrNameLst>
                                      </p:cBhvr>
                                      <p:to>
                                        <p:strVal val="visible"/>
                                      </p:to>
                                    </p:set>
                                  </p:childTnLst>
                                </p:cTn>
                              </p:par>
                              <p:par>
                                <p:cTn id="133" presetID="1" presetClass="entr" presetSubtype="0" fill="hold" grpId="0" nodeType="withEffect">
                                  <p:stCondLst>
                                    <p:cond delay="0"/>
                                  </p:stCondLst>
                                  <p:childTnLst>
                                    <p:set>
                                      <p:cBhvr>
                                        <p:cTn id="134" dur="1" fill="hold">
                                          <p:stCondLst>
                                            <p:cond delay="0"/>
                                          </p:stCondLst>
                                        </p:cTn>
                                        <p:tgtEl>
                                          <p:spTgt spid="518"/>
                                        </p:tgtEl>
                                        <p:attrNameLst>
                                          <p:attrName>style.visibility</p:attrName>
                                        </p:attrNameLst>
                                      </p:cBhvr>
                                      <p:to>
                                        <p:strVal val="visible"/>
                                      </p:to>
                                    </p:set>
                                  </p:childTnLst>
                                </p:cTn>
                              </p:par>
                              <p:par>
                                <p:cTn id="135" presetID="1" presetClass="entr" presetSubtype="0" fill="hold" grpId="0" nodeType="withEffect">
                                  <p:stCondLst>
                                    <p:cond delay="0"/>
                                  </p:stCondLst>
                                  <p:childTnLst>
                                    <p:set>
                                      <p:cBhvr>
                                        <p:cTn id="136" dur="1" fill="hold">
                                          <p:stCondLst>
                                            <p:cond delay="0"/>
                                          </p:stCondLst>
                                        </p:cTn>
                                        <p:tgtEl>
                                          <p:spTgt spid="519"/>
                                        </p:tgtEl>
                                        <p:attrNameLst>
                                          <p:attrName>style.visibility</p:attrName>
                                        </p:attrNameLst>
                                      </p:cBhvr>
                                      <p:to>
                                        <p:strVal val="visible"/>
                                      </p:to>
                                    </p:set>
                                  </p:childTnLst>
                                </p:cTn>
                              </p:par>
                              <p:par>
                                <p:cTn id="137" presetID="1" presetClass="entr" presetSubtype="0" fill="hold" grpId="0" nodeType="withEffect">
                                  <p:stCondLst>
                                    <p:cond delay="0"/>
                                  </p:stCondLst>
                                  <p:childTnLst>
                                    <p:set>
                                      <p:cBhvr>
                                        <p:cTn id="138" dur="1" fill="hold">
                                          <p:stCondLst>
                                            <p:cond delay="0"/>
                                          </p:stCondLst>
                                        </p:cTn>
                                        <p:tgtEl>
                                          <p:spTgt spid="520"/>
                                        </p:tgtEl>
                                        <p:attrNameLst>
                                          <p:attrName>style.visibility</p:attrName>
                                        </p:attrNameLst>
                                      </p:cBhvr>
                                      <p:to>
                                        <p:strVal val="visible"/>
                                      </p:to>
                                    </p:set>
                                  </p:childTnLst>
                                </p:cTn>
                              </p:par>
                              <p:par>
                                <p:cTn id="139" presetID="1" presetClass="entr" presetSubtype="0" fill="hold" grpId="0" nodeType="withEffect">
                                  <p:stCondLst>
                                    <p:cond delay="0"/>
                                  </p:stCondLst>
                                  <p:childTnLst>
                                    <p:set>
                                      <p:cBhvr>
                                        <p:cTn id="140" dur="1" fill="hold">
                                          <p:stCondLst>
                                            <p:cond delay="0"/>
                                          </p:stCondLst>
                                        </p:cTn>
                                        <p:tgtEl>
                                          <p:spTgt spid="521"/>
                                        </p:tgtEl>
                                        <p:attrNameLst>
                                          <p:attrName>style.visibility</p:attrName>
                                        </p:attrNameLst>
                                      </p:cBhvr>
                                      <p:to>
                                        <p:strVal val="visible"/>
                                      </p:to>
                                    </p:set>
                                  </p:childTnLst>
                                </p:cTn>
                              </p:par>
                              <p:par>
                                <p:cTn id="141" presetID="1" presetClass="entr" presetSubtype="0" fill="hold" grpId="0" nodeType="withEffect">
                                  <p:stCondLst>
                                    <p:cond delay="0"/>
                                  </p:stCondLst>
                                  <p:childTnLst>
                                    <p:set>
                                      <p:cBhvr>
                                        <p:cTn id="142" dur="1" fill="hold">
                                          <p:stCondLst>
                                            <p:cond delay="0"/>
                                          </p:stCondLst>
                                        </p:cTn>
                                        <p:tgtEl>
                                          <p:spTgt spid="522"/>
                                        </p:tgtEl>
                                        <p:attrNameLst>
                                          <p:attrName>style.visibility</p:attrName>
                                        </p:attrNameLst>
                                      </p:cBhvr>
                                      <p:to>
                                        <p:strVal val="visible"/>
                                      </p:to>
                                    </p:set>
                                  </p:childTnLst>
                                </p:cTn>
                              </p:par>
                              <p:par>
                                <p:cTn id="143" presetID="1" presetClass="entr" presetSubtype="0" fill="hold" grpId="0" nodeType="withEffect">
                                  <p:stCondLst>
                                    <p:cond delay="0"/>
                                  </p:stCondLst>
                                  <p:childTnLst>
                                    <p:set>
                                      <p:cBhvr>
                                        <p:cTn id="144" dur="1" fill="hold">
                                          <p:stCondLst>
                                            <p:cond delay="0"/>
                                          </p:stCondLst>
                                        </p:cTn>
                                        <p:tgtEl>
                                          <p:spTgt spid="523"/>
                                        </p:tgtEl>
                                        <p:attrNameLst>
                                          <p:attrName>style.visibility</p:attrName>
                                        </p:attrNameLst>
                                      </p:cBhvr>
                                      <p:to>
                                        <p:strVal val="visible"/>
                                      </p:to>
                                    </p:set>
                                  </p:childTnLst>
                                </p:cTn>
                              </p:par>
                              <p:par>
                                <p:cTn id="145" presetID="1" presetClass="entr" presetSubtype="0" fill="hold" grpId="0" nodeType="withEffect">
                                  <p:stCondLst>
                                    <p:cond delay="0"/>
                                  </p:stCondLst>
                                  <p:childTnLst>
                                    <p:set>
                                      <p:cBhvr>
                                        <p:cTn id="146" dur="1" fill="hold">
                                          <p:stCondLst>
                                            <p:cond delay="0"/>
                                          </p:stCondLst>
                                        </p:cTn>
                                        <p:tgtEl>
                                          <p:spTgt spid="531"/>
                                        </p:tgtEl>
                                        <p:attrNameLst>
                                          <p:attrName>style.visibility</p:attrName>
                                        </p:attrNameLst>
                                      </p:cBhvr>
                                      <p:to>
                                        <p:strVal val="visible"/>
                                      </p:to>
                                    </p:set>
                                  </p:childTnLst>
                                </p:cTn>
                              </p:par>
                              <p:par>
                                <p:cTn id="147" presetID="1" presetClass="entr" presetSubtype="0" fill="hold" grpId="1" nodeType="withEffect">
                                  <p:stCondLst>
                                    <p:cond delay="0"/>
                                  </p:stCondLst>
                                  <p:iterate type="lt">
                                    <p:tmAbs val="0"/>
                                  </p:iterate>
                                  <p:childTnLst>
                                    <p:set>
                                      <p:cBhvr>
                                        <p:cTn id="148" dur="1" fill="hold">
                                          <p:stCondLst>
                                            <p:cond delay="0"/>
                                          </p:stCondLst>
                                        </p:cTn>
                                        <p:tgtEl>
                                          <p:spTgt spid="456"/>
                                        </p:tgtEl>
                                        <p:attrNameLst>
                                          <p:attrName>style.visibility</p:attrName>
                                        </p:attrNameLst>
                                      </p:cBhvr>
                                      <p:to>
                                        <p:strVal val="visible"/>
                                      </p:to>
                                    </p:set>
                                  </p:childTnLst>
                                </p:cTn>
                              </p:par>
                              <p:par>
                                <p:cTn id="149" presetID="1" presetClass="entr" presetSubtype="0" fill="hold" nodeType="withEffect">
                                  <p:stCondLst>
                                    <p:cond delay="0"/>
                                  </p:stCondLst>
                                  <p:childTnLst>
                                    <p:set>
                                      <p:cBhvr>
                                        <p:cTn id="150" dur="1" fill="hold">
                                          <p:stCondLst>
                                            <p:cond delay="0"/>
                                          </p:stCondLst>
                                        </p:cTn>
                                        <p:tgtEl>
                                          <p:spTgt spid="392"/>
                                        </p:tgtEl>
                                        <p:attrNameLst>
                                          <p:attrName>style.visibility</p:attrName>
                                        </p:attrNameLst>
                                      </p:cBhvr>
                                      <p:to>
                                        <p:strVal val="visible"/>
                                      </p:to>
                                    </p:set>
                                  </p:childTnLst>
                                </p:cTn>
                              </p:par>
                            </p:childTnLst>
                          </p:cTn>
                        </p:par>
                      </p:childTnLst>
                    </p:cTn>
                  </p:par>
                  <p:par>
                    <p:cTn id="151" fill="hold">
                      <p:stCondLst>
                        <p:cond delay="indefinite"/>
                      </p:stCondLst>
                      <p:childTnLst>
                        <p:par>
                          <p:cTn id="152" fill="hold">
                            <p:stCondLst>
                              <p:cond delay="0"/>
                            </p:stCondLst>
                            <p:childTnLst>
                              <p:par>
                                <p:cTn id="153" presetID="1" presetClass="entr" presetSubtype="0" fill="hold" grpId="0" nodeType="clickEffect">
                                  <p:stCondLst>
                                    <p:cond delay="0"/>
                                  </p:stCondLst>
                                  <p:childTnLst>
                                    <p:set>
                                      <p:cBhvr>
                                        <p:cTn id="154" dur="1" fill="hold">
                                          <p:stCondLst>
                                            <p:cond delay="0"/>
                                          </p:stCondLst>
                                        </p:cTn>
                                        <p:tgtEl>
                                          <p:spTgt spid="539"/>
                                        </p:tgtEl>
                                        <p:attrNameLst>
                                          <p:attrName>style.visibility</p:attrName>
                                        </p:attrNameLst>
                                      </p:cBhvr>
                                      <p:to>
                                        <p:strVal val="visible"/>
                                      </p:to>
                                    </p:set>
                                  </p:childTnLst>
                                </p:cTn>
                              </p:par>
                              <p:par>
                                <p:cTn id="155" presetID="6" presetClass="emph" presetSubtype="0" autoRev="1" fill="hold" grpId="0" nodeType="withEffect">
                                  <p:stCondLst>
                                    <p:cond delay="0"/>
                                  </p:stCondLst>
                                  <p:iterate type="lt">
                                    <p:tmPct val="0"/>
                                  </p:iterate>
                                  <p:childTnLst>
                                    <p:animScale>
                                      <p:cBhvr>
                                        <p:cTn id="156" dur="500" fill="hold"/>
                                        <p:tgtEl>
                                          <p:spTgt spid="456"/>
                                        </p:tgtEl>
                                      </p:cBhvr>
                                      <p:by x="150000" y="150000"/>
                                    </p:animScale>
                                  </p:childTnLst>
                                </p:cTn>
                              </p:par>
                            </p:childTnLst>
                          </p:cTn>
                        </p:par>
                      </p:childTnLst>
                    </p:cTn>
                  </p:par>
                  <p:par>
                    <p:cTn id="157" fill="hold">
                      <p:stCondLst>
                        <p:cond delay="indefinite"/>
                      </p:stCondLst>
                      <p:childTnLst>
                        <p:par>
                          <p:cTn id="158" fill="hold">
                            <p:stCondLst>
                              <p:cond delay="0"/>
                            </p:stCondLst>
                            <p:childTnLst>
                              <p:par>
                                <p:cTn id="159" presetID="1" presetClass="entr" presetSubtype="0" fill="hold" grpId="0" nodeType="clickEffect">
                                  <p:stCondLst>
                                    <p:cond delay="0"/>
                                  </p:stCondLst>
                                  <p:childTnLst>
                                    <p:set>
                                      <p:cBhvr>
                                        <p:cTn id="160" dur="1" fill="hold">
                                          <p:stCondLst>
                                            <p:cond delay="0"/>
                                          </p:stCondLst>
                                        </p:cTn>
                                        <p:tgtEl>
                                          <p:spTgt spid="540"/>
                                        </p:tgtEl>
                                        <p:attrNameLst>
                                          <p:attrName>style.visibility</p:attrName>
                                        </p:attrNameLst>
                                      </p:cBhvr>
                                      <p:to>
                                        <p:strVal val="visible"/>
                                      </p:to>
                                    </p:set>
                                  </p:childTnLst>
                                </p:cTn>
                              </p:par>
                              <p:par>
                                <p:cTn id="161" presetID="6" presetClass="emph" presetSubtype="0" autoRev="1" fill="hold" grpId="0" nodeType="withEffect">
                                  <p:stCondLst>
                                    <p:cond delay="0"/>
                                  </p:stCondLst>
                                  <p:childTnLst>
                                    <p:animScale>
                                      <p:cBhvr>
                                        <p:cTn id="162" dur="500" fill="hold"/>
                                        <p:tgtEl>
                                          <p:spTgt spid="461"/>
                                        </p:tgtEl>
                                      </p:cBhvr>
                                      <p:by x="175000" y="100000"/>
                                    </p:animScale>
                                  </p:childTnLst>
                                </p:cTn>
                              </p:par>
                              <p:par>
                                <p:cTn id="163" presetID="6" presetClass="emph" presetSubtype="0" autoRev="1" fill="hold" grpId="0" nodeType="withEffect">
                                  <p:stCondLst>
                                    <p:cond delay="0"/>
                                  </p:stCondLst>
                                  <p:childTnLst>
                                    <p:animScale>
                                      <p:cBhvr>
                                        <p:cTn id="164" dur="500" fill="hold"/>
                                        <p:tgtEl>
                                          <p:spTgt spid="462"/>
                                        </p:tgtEl>
                                      </p:cBhvr>
                                      <p:by x="175000" y="100000"/>
                                    </p:animScale>
                                  </p:childTnLst>
                                </p:cTn>
                              </p:par>
                              <p:par>
                                <p:cTn id="165" presetID="6" presetClass="emph" presetSubtype="0" autoRev="1" fill="hold" grpId="0" nodeType="withEffect">
                                  <p:stCondLst>
                                    <p:cond delay="0"/>
                                  </p:stCondLst>
                                  <p:childTnLst>
                                    <p:animScale>
                                      <p:cBhvr>
                                        <p:cTn id="166" dur="500" fill="hold"/>
                                        <p:tgtEl>
                                          <p:spTgt spid="463"/>
                                        </p:tgtEl>
                                      </p:cBhvr>
                                      <p:by x="175000" y="100000"/>
                                    </p:animScale>
                                  </p:childTnLst>
                                </p:cTn>
                              </p:par>
                              <p:par>
                                <p:cTn id="167" presetID="6" presetClass="emph" presetSubtype="0" autoRev="1" fill="hold" grpId="0" nodeType="withEffect">
                                  <p:stCondLst>
                                    <p:cond delay="0"/>
                                  </p:stCondLst>
                                  <p:childTnLst>
                                    <p:animScale>
                                      <p:cBhvr>
                                        <p:cTn id="168" dur="500" fill="hold"/>
                                        <p:tgtEl>
                                          <p:spTgt spid="464"/>
                                        </p:tgtEl>
                                      </p:cBhvr>
                                      <p:by x="175000" y="100000"/>
                                    </p:animScale>
                                  </p:childTnLst>
                                </p:cTn>
                              </p:par>
                              <p:par>
                                <p:cTn id="169" presetID="6" presetClass="emph" presetSubtype="0" autoRev="1" fill="hold" grpId="0" nodeType="withEffect">
                                  <p:stCondLst>
                                    <p:cond delay="0"/>
                                  </p:stCondLst>
                                  <p:childTnLst>
                                    <p:animScale>
                                      <p:cBhvr>
                                        <p:cTn id="170" dur="500" fill="hold"/>
                                        <p:tgtEl>
                                          <p:spTgt spid="460"/>
                                        </p:tgtEl>
                                      </p:cBhvr>
                                      <p:by x="175000" y="100000"/>
                                    </p:animScale>
                                  </p:childTnLst>
                                </p:cTn>
                              </p:par>
                            </p:childTnLst>
                          </p:cTn>
                        </p:par>
                      </p:childTnLst>
                    </p:cTn>
                  </p:par>
                  <p:par>
                    <p:cTn id="171" fill="hold">
                      <p:stCondLst>
                        <p:cond delay="indefinite"/>
                      </p:stCondLst>
                      <p:childTnLst>
                        <p:par>
                          <p:cTn id="172" fill="hold">
                            <p:stCondLst>
                              <p:cond delay="0"/>
                            </p:stCondLst>
                            <p:childTnLst>
                              <p:par>
                                <p:cTn id="173" presetID="1" presetClass="entr" presetSubtype="0" fill="hold" grpId="0" nodeType="clickEffect">
                                  <p:stCondLst>
                                    <p:cond delay="0"/>
                                  </p:stCondLst>
                                  <p:childTnLst>
                                    <p:set>
                                      <p:cBhvr>
                                        <p:cTn id="174" dur="1" fill="hold">
                                          <p:stCondLst>
                                            <p:cond delay="0"/>
                                          </p:stCondLst>
                                        </p:cTn>
                                        <p:tgtEl>
                                          <p:spTgt spid="542"/>
                                        </p:tgtEl>
                                        <p:attrNameLst>
                                          <p:attrName>style.visibility</p:attrName>
                                        </p:attrNameLst>
                                      </p:cBhvr>
                                      <p:to>
                                        <p:strVal val="visible"/>
                                      </p:to>
                                    </p:set>
                                  </p:childTnLst>
                                </p:cTn>
                              </p:par>
                              <p:par>
                                <p:cTn id="175" presetID="6" presetClass="emph" presetSubtype="0" autoRev="1" fill="hold" grpId="0" nodeType="withEffect">
                                  <p:stCondLst>
                                    <p:cond delay="0"/>
                                  </p:stCondLst>
                                  <p:childTnLst>
                                    <p:animScale>
                                      <p:cBhvr>
                                        <p:cTn id="176" dur="500" fill="hold"/>
                                        <p:tgtEl>
                                          <p:spTgt spid="466"/>
                                        </p:tgtEl>
                                      </p:cBhvr>
                                      <p:by x="100000" y="150000"/>
                                    </p:animScale>
                                  </p:childTnLst>
                                </p:cTn>
                              </p:par>
                              <p:par>
                                <p:cTn id="177" presetID="6" presetClass="emph" presetSubtype="0" autoRev="1" fill="hold" grpId="0" nodeType="withEffect">
                                  <p:stCondLst>
                                    <p:cond delay="0"/>
                                  </p:stCondLst>
                                  <p:childTnLst>
                                    <p:animScale>
                                      <p:cBhvr>
                                        <p:cTn id="178" dur="500" fill="hold"/>
                                        <p:tgtEl>
                                          <p:spTgt spid="487"/>
                                        </p:tgtEl>
                                      </p:cBhvr>
                                      <p:by x="100000" y="150000"/>
                                    </p:animScale>
                                  </p:childTnLst>
                                </p:cTn>
                              </p:par>
                              <p:par>
                                <p:cTn id="179" presetID="6" presetClass="emph" presetSubtype="0" autoRev="1" fill="hold" grpId="0" nodeType="withEffect">
                                  <p:stCondLst>
                                    <p:cond delay="0"/>
                                  </p:stCondLst>
                                  <p:childTnLst>
                                    <p:animScale>
                                      <p:cBhvr>
                                        <p:cTn id="180" dur="500" fill="hold"/>
                                        <p:tgtEl>
                                          <p:spTgt spid="498"/>
                                        </p:tgtEl>
                                      </p:cBhvr>
                                      <p:by x="100000" y="150000"/>
                                    </p:animScale>
                                  </p:childTnLst>
                                </p:cTn>
                              </p:par>
                              <p:par>
                                <p:cTn id="181" presetID="6" presetClass="emph" presetSubtype="0" autoRev="1" fill="hold" grpId="0" nodeType="withEffect">
                                  <p:stCondLst>
                                    <p:cond delay="0"/>
                                  </p:stCondLst>
                                  <p:childTnLst>
                                    <p:animScale>
                                      <p:cBhvr>
                                        <p:cTn id="182" dur="500" fill="hold"/>
                                        <p:tgtEl>
                                          <p:spTgt spid="515"/>
                                        </p:tgtEl>
                                      </p:cBhvr>
                                      <p:by x="100000" y="150000"/>
                                    </p:animScale>
                                  </p:childTnLst>
                                </p:cTn>
                              </p:par>
                            </p:childTnLst>
                          </p:cTn>
                        </p:par>
                      </p:childTnLst>
                    </p:cTn>
                  </p:par>
                  <p:par>
                    <p:cTn id="183" fill="hold">
                      <p:stCondLst>
                        <p:cond delay="indefinite"/>
                      </p:stCondLst>
                      <p:childTnLst>
                        <p:par>
                          <p:cTn id="184" fill="hold">
                            <p:stCondLst>
                              <p:cond delay="0"/>
                            </p:stCondLst>
                            <p:childTnLst>
                              <p:par>
                                <p:cTn id="185" presetID="1" presetClass="entr" presetSubtype="0" fill="hold" grpId="0" nodeType="clickEffect">
                                  <p:stCondLst>
                                    <p:cond delay="0"/>
                                  </p:stCondLst>
                                  <p:childTnLst>
                                    <p:set>
                                      <p:cBhvr>
                                        <p:cTn id="186" dur="1" fill="hold">
                                          <p:stCondLst>
                                            <p:cond delay="0"/>
                                          </p:stCondLst>
                                        </p:cTn>
                                        <p:tgtEl>
                                          <p:spTgt spid="541"/>
                                        </p:tgtEl>
                                        <p:attrNameLst>
                                          <p:attrName>style.visibility</p:attrName>
                                        </p:attrNameLst>
                                      </p:cBhvr>
                                      <p:to>
                                        <p:strVal val="visible"/>
                                      </p:to>
                                    </p:set>
                                  </p:childTnLst>
                                </p:cTn>
                              </p:par>
                              <p:par>
                                <p:cTn id="187" presetID="6" presetClass="emph" presetSubtype="0" autoRev="1" fill="hold" grpId="0" nodeType="withEffect">
                                  <p:stCondLst>
                                    <p:cond delay="0"/>
                                  </p:stCondLst>
                                  <p:childTnLst>
                                    <p:animScale>
                                      <p:cBhvr>
                                        <p:cTn id="188" dur="500" fill="hold"/>
                                        <p:tgtEl>
                                          <p:spTgt spid="459"/>
                                        </p:tgtEl>
                                      </p:cBhvr>
                                      <p:by x="100000" y="150000"/>
                                    </p:animScale>
                                  </p:childTnLst>
                                </p:cTn>
                              </p:par>
                              <p:par>
                                <p:cTn id="189" presetID="6" presetClass="emph" presetSubtype="0" autoRev="1" fill="hold" grpId="0" nodeType="withEffect">
                                  <p:stCondLst>
                                    <p:cond delay="0"/>
                                  </p:stCondLst>
                                  <p:childTnLst>
                                    <p:animScale>
                                      <p:cBhvr>
                                        <p:cTn id="190" dur="500" fill="hold"/>
                                        <p:tgtEl>
                                          <p:spTgt spid="480"/>
                                        </p:tgtEl>
                                      </p:cBhvr>
                                      <p:by x="100000" y="150000"/>
                                    </p:animScale>
                                  </p:childTnLst>
                                </p:cTn>
                              </p:par>
                              <p:par>
                                <p:cTn id="191" presetID="6" presetClass="emph" presetSubtype="0" autoRev="1" fill="hold" grpId="0" nodeType="withEffect">
                                  <p:stCondLst>
                                    <p:cond delay="0"/>
                                  </p:stCondLst>
                                  <p:childTnLst>
                                    <p:animScale>
                                      <p:cBhvr>
                                        <p:cTn id="192" dur="500" fill="hold"/>
                                        <p:tgtEl>
                                          <p:spTgt spid="506"/>
                                        </p:tgtEl>
                                      </p:cBhvr>
                                      <p:by x="100000" y="150000"/>
                                    </p:animScale>
                                  </p:childTnLst>
                                </p:cTn>
                              </p:par>
                              <p:par>
                                <p:cTn id="193" presetID="6" presetClass="emph" presetSubtype="0" autoRev="1" fill="hold" grpId="0" nodeType="withEffect">
                                  <p:stCondLst>
                                    <p:cond delay="0"/>
                                  </p:stCondLst>
                                  <p:childTnLst>
                                    <p:animScale>
                                      <p:cBhvr>
                                        <p:cTn id="194" dur="500" fill="hold"/>
                                        <p:tgtEl>
                                          <p:spTgt spid="524"/>
                                        </p:tgtEl>
                                      </p:cBhvr>
                                      <p:by x="10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3" grpId="0" animBg="1"/>
      <p:bldP spid="398" grpId="0" animBg="1"/>
      <p:bldP spid="440" grpId="0"/>
      <p:bldP spid="457" grpId="0" animBg="1"/>
      <p:bldP spid="459" grpId="0" animBg="1"/>
      <p:bldP spid="459" grpId="1" animBg="1"/>
      <p:bldP spid="460" grpId="0" animBg="1"/>
      <p:bldP spid="460" grpId="1" animBg="1"/>
      <p:bldP spid="461" grpId="0" animBg="1"/>
      <p:bldP spid="461" grpId="1" animBg="1"/>
      <p:bldP spid="462" grpId="0" animBg="1"/>
      <p:bldP spid="462" grpId="1" animBg="1"/>
      <p:bldP spid="463" grpId="0" animBg="1"/>
      <p:bldP spid="463" grpId="1" animBg="1"/>
      <p:bldP spid="464" grpId="0" animBg="1"/>
      <p:bldP spid="464" grpId="1" animBg="1"/>
      <p:bldP spid="465" grpId="0" animBg="1"/>
      <p:bldP spid="466" grpId="0" animBg="1"/>
      <p:bldP spid="466" grpId="1" animBg="1"/>
      <p:bldP spid="468" grpId="0" animBg="1"/>
      <p:bldP spid="469" grpId="0" animBg="1"/>
      <p:bldP spid="470" grpId="0" animBg="1"/>
      <p:bldP spid="471" grpId="0" animBg="1"/>
      <p:bldP spid="472" grpId="0" animBg="1"/>
      <p:bldP spid="480" grpId="0" animBg="1"/>
      <p:bldP spid="480" grpId="1" animBg="1"/>
      <p:bldP spid="481" grpId="0" animBg="1"/>
      <p:bldP spid="482" grpId="0" animBg="1"/>
      <p:bldP spid="483" grpId="0" animBg="1"/>
      <p:bldP spid="484" grpId="0" animBg="1"/>
      <p:bldP spid="485" grpId="0" animBg="1"/>
      <p:bldP spid="486" grpId="0" animBg="1"/>
      <p:bldP spid="487" grpId="0" animBg="1"/>
      <p:bldP spid="487" grpId="1" animBg="1"/>
      <p:bldP spid="489" grpId="0" animBg="1"/>
      <p:bldP spid="490" grpId="0" animBg="1"/>
      <p:bldP spid="491" grpId="0" animBg="1"/>
      <p:bldP spid="492" grpId="0" animBg="1"/>
      <p:bldP spid="493" grpId="0" animBg="1"/>
      <p:bldP spid="494" grpId="0" animBg="1"/>
      <p:bldP spid="506" grpId="0" animBg="1"/>
      <p:bldP spid="506" grpId="1" animBg="1"/>
      <p:bldP spid="507" grpId="0" animBg="1"/>
      <p:bldP spid="508" grpId="0" animBg="1"/>
      <p:bldP spid="509" grpId="0" animBg="1"/>
      <p:bldP spid="510" grpId="0" animBg="1"/>
      <p:bldP spid="511" grpId="0" animBg="1"/>
      <p:bldP spid="512" grpId="0" animBg="1"/>
      <p:bldP spid="498" grpId="0" animBg="1"/>
      <p:bldP spid="498" grpId="1" animBg="1"/>
      <p:bldP spid="500" grpId="0" animBg="1"/>
      <p:bldP spid="501" grpId="0" animBg="1"/>
      <p:bldP spid="502" grpId="0" animBg="1"/>
      <p:bldP spid="503" grpId="0" animBg="1"/>
      <p:bldP spid="504" grpId="0" animBg="1"/>
      <p:bldP spid="505" grpId="0" animBg="1"/>
      <p:bldP spid="524" grpId="0" animBg="1"/>
      <p:bldP spid="524" grpId="1" animBg="1"/>
      <p:bldP spid="525" grpId="0" animBg="1"/>
      <p:bldP spid="526" grpId="0" animBg="1"/>
      <p:bldP spid="527" grpId="0" animBg="1"/>
      <p:bldP spid="528" grpId="0" animBg="1"/>
      <p:bldP spid="529" grpId="0" animBg="1"/>
      <p:bldP spid="530" grpId="0" animBg="1"/>
      <p:bldP spid="515" grpId="0" animBg="1"/>
      <p:bldP spid="515" grpId="1" animBg="1"/>
      <p:bldP spid="518" grpId="0" animBg="1"/>
      <p:bldP spid="519" grpId="0" animBg="1"/>
      <p:bldP spid="520" grpId="0" animBg="1"/>
      <p:bldP spid="521" grpId="0" animBg="1"/>
      <p:bldP spid="522" grpId="0" animBg="1"/>
      <p:bldP spid="523" grpId="0" animBg="1"/>
      <p:bldP spid="531" grpId="0"/>
      <p:bldP spid="539" grpId="0"/>
      <p:bldP spid="540" grpId="0"/>
      <p:bldP spid="541" grpId="0"/>
      <p:bldP spid="542" grpId="0"/>
      <p:bldP spid="456" grpId="0" animBg="1"/>
      <p:bldP spid="456" grpId="1"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Shape 459"/>
          <p:cNvSpPr/>
          <p:nvPr/>
        </p:nvSpPr>
        <p:spPr>
          <a:xfrm>
            <a:off x="772637" y="2416333"/>
            <a:ext cx="1721084" cy="437236"/>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nchor="ctr">
            <a:spAutoFit/>
          </a:bodyPr>
          <a:lstStyle/>
          <a:p>
            <a:pPr lvl="0" algn="ctr">
              <a:lnSpc>
                <a:spcPct val="110000"/>
              </a:lnSpc>
              <a:defRPr sz="1800"/>
            </a:pPr>
            <a:r>
              <a:rPr lang="en-US" sz="2800" dirty="0">
                <a:latin typeface="Helvetica Neue" charset="0"/>
                <a:ea typeface="Helvetica Neue" charset="0"/>
                <a:cs typeface="Helvetica Neue" charset="0"/>
                <a:sym typeface="Lucida Sans Regular"/>
              </a:rPr>
              <a:t>Google</a:t>
            </a:r>
            <a:endParaRPr sz="2800" dirty="0">
              <a:latin typeface="Helvetica Neue" charset="0"/>
              <a:ea typeface="Helvetica Neue" charset="0"/>
              <a:cs typeface="Helvetica Neue" charset="0"/>
              <a:sym typeface="Lucida Sans Regular"/>
            </a:endParaRPr>
          </a:p>
        </p:txBody>
      </p:sp>
      <p:sp>
        <p:nvSpPr>
          <p:cNvPr id="25" name="Shape 459"/>
          <p:cNvSpPr/>
          <p:nvPr/>
        </p:nvSpPr>
        <p:spPr>
          <a:xfrm>
            <a:off x="2649195" y="4214422"/>
            <a:ext cx="1867360" cy="450251"/>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nchor="ctr">
            <a:spAutoFit/>
          </a:bodyPr>
          <a:lstStyle/>
          <a:p>
            <a:pPr lvl="0" algn="ctr">
              <a:lnSpc>
                <a:spcPct val="110000"/>
              </a:lnSpc>
              <a:defRPr sz="1800"/>
            </a:pPr>
            <a:r>
              <a:rPr lang="en-US" sz="2800" dirty="0">
                <a:latin typeface="Helvetica Neue" charset="0"/>
                <a:ea typeface="Helvetica Neue" charset="0"/>
                <a:cs typeface="Helvetica Neue" charset="0"/>
                <a:sym typeface="Lucida Sans Regular"/>
              </a:rPr>
              <a:t>Cogent</a:t>
            </a:r>
          </a:p>
        </p:txBody>
      </p:sp>
      <p:sp>
        <p:nvSpPr>
          <p:cNvPr id="32" name="Shape 459"/>
          <p:cNvSpPr/>
          <p:nvPr/>
        </p:nvSpPr>
        <p:spPr>
          <a:xfrm>
            <a:off x="6109199" y="2399278"/>
            <a:ext cx="1613817" cy="450251"/>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nchor="ctr">
            <a:spAutoFit/>
          </a:bodyPr>
          <a:lstStyle/>
          <a:p>
            <a:pPr lvl="0" algn="ctr">
              <a:lnSpc>
                <a:spcPct val="110000"/>
              </a:lnSpc>
              <a:defRPr sz="1800"/>
            </a:pPr>
            <a:r>
              <a:rPr lang="en-US" sz="2800" dirty="0">
                <a:latin typeface="Helvetica Neue" charset="0"/>
                <a:ea typeface="Helvetica Neue" charset="0"/>
                <a:cs typeface="Helvetica Neue" charset="0"/>
                <a:sym typeface="Lucida Sans Regular"/>
              </a:rPr>
              <a:t>Level3</a:t>
            </a:r>
          </a:p>
        </p:txBody>
      </p:sp>
      <p:sp>
        <p:nvSpPr>
          <p:cNvPr id="4" name="Cloud 3"/>
          <p:cNvSpPr/>
          <p:nvPr/>
        </p:nvSpPr>
        <p:spPr>
          <a:xfrm>
            <a:off x="316659" y="1873697"/>
            <a:ext cx="2640623" cy="1522510"/>
          </a:xfrm>
          <a:prstGeom prst="cloud">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5" name="Slide Number Placeholder 4"/>
          <p:cNvSpPr>
            <a:spLocks noGrp="1"/>
          </p:cNvSpPr>
          <p:nvPr>
            <p:ph type="sldNum" sz="quarter" idx="12"/>
          </p:nvPr>
        </p:nvSpPr>
        <p:spPr>
          <a:xfrm>
            <a:off x="6553200" y="6376898"/>
            <a:ext cx="2133600" cy="365125"/>
          </a:xfrm>
        </p:spPr>
        <p:txBody>
          <a:bodyPr/>
          <a:lstStyle/>
          <a:p>
            <a:pPr>
              <a:defRPr/>
            </a:pPr>
            <a:fld id="{495ADB0F-E9F2-1D42-9E15-ECDE97EFB0F8}" type="slidenum">
              <a:rPr lang="en-US" smtClean="0">
                <a:latin typeface="Helvetica Neue" charset="0"/>
                <a:ea typeface="Helvetica Neue" charset="0"/>
                <a:cs typeface="Helvetica Neue" charset="0"/>
              </a:rPr>
              <a:pPr>
                <a:defRPr/>
              </a:pPr>
              <a:t>2</a:t>
            </a:fld>
            <a:endParaRPr lang="en-US">
              <a:latin typeface="Helvetica Neue" charset="0"/>
              <a:ea typeface="Helvetica Neue" charset="0"/>
              <a:cs typeface="Helvetica Neue" charset="0"/>
            </a:endParaRPr>
          </a:p>
        </p:txBody>
      </p:sp>
      <p:sp>
        <p:nvSpPr>
          <p:cNvPr id="31" name="Shape 459"/>
          <p:cNvSpPr/>
          <p:nvPr/>
        </p:nvSpPr>
        <p:spPr>
          <a:xfrm>
            <a:off x="6481702" y="4957096"/>
            <a:ext cx="1867360" cy="450251"/>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nchor="ctr">
            <a:spAutoFit/>
          </a:bodyPr>
          <a:lstStyle/>
          <a:p>
            <a:pPr lvl="0" algn="ctr">
              <a:lnSpc>
                <a:spcPct val="110000"/>
              </a:lnSpc>
              <a:defRPr sz="1800"/>
            </a:pPr>
            <a:r>
              <a:rPr lang="en-US" sz="2800" dirty="0" err="1">
                <a:latin typeface="Helvetica Neue" charset="0"/>
                <a:ea typeface="Helvetica Neue" charset="0"/>
                <a:cs typeface="Helvetica Neue" charset="0"/>
                <a:sym typeface="Lucida Sans Regular"/>
              </a:rPr>
              <a:t>Umich</a:t>
            </a:r>
            <a:endParaRPr lang="en-US" sz="2800" dirty="0">
              <a:latin typeface="Helvetica Neue" charset="0"/>
              <a:ea typeface="Helvetica Neue" charset="0"/>
              <a:cs typeface="Helvetica Neue" charset="0"/>
              <a:sym typeface="Lucida Sans Regular"/>
            </a:endParaRPr>
          </a:p>
        </p:txBody>
      </p:sp>
      <p:sp>
        <p:nvSpPr>
          <p:cNvPr id="34" name="Cloud 33"/>
          <p:cNvSpPr/>
          <p:nvPr/>
        </p:nvSpPr>
        <p:spPr>
          <a:xfrm>
            <a:off x="6046177" y="4439548"/>
            <a:ext cx="2640623" cy="1513277"/>
          </a:xfrm>
          <a:prstGeom prst="cloud">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20" name="Cloud 19"/>
          <p:cNvSpPr/>
          <p:nvPr/>
        </p:nvSpPr>
        <p:spPr>
          <a:xfrm>
            <a:off x="5594667" y="1879401"/>
            <a:ext cx="2640623" cy="1513277"/>
          </a:xfrm>
          <a:prstGeom prst="cloud">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28" name="Line 14"/>
          <p:cNvSpPr>
            <a:spLocks noChangeShapeType="1"/>
          </p:cNvSpPr>
          <p:nvPr/>
        </p:nvSpPr>
        <p:spPr bwMode="auto">
          <a:xfrm>
            <a:off x="2084439" y="3217998"/>
            <a:ext cx="904702" cy="654203"/>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latin typeface="Helvetica Neue" charset="0"/>
              <a:ea typeface="Helvetica Neue" charset="0"/>
              <a:cs typeface="Helvetica Neue" charset="0"/>
            </a:endParaRPr>
          </a:p>
        </p:txBody>
      </p:sp>
      <p:sp>
        <p:nvSpPr>
          <p:cNvPr id="24" name="Cloud 23"/>
          <p:cNvSpPr/>
          <p:nvPr/>
        </p:nvSpPr>
        <p:spPr>
          <a:xfrm>
            <a:off x="2213669" y="3668945"/>
            <a:ext cx="2640623" cy="1513277"/>
          </a:xfrm>
          <a:prstGeom prst="cloud">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a:solidFill>
                <a:schemeClr val="tx1"/>
              </a:solidFill>
              <a:latin typeface="Helvetica Neue" charset="0"/>
              <a:ea typeface="Helvetica Neue" charset="0"/>
              <a:cs typeface="Helvetica Neue" charset="0"/>
            </a:endParaRPr>
          </a:p>
        </p:txBody>
      </p:sp>
      <p:sp>
        <p:nvSpPr>
          <p:cNvPr id="18" name="Line 14"/>
          <p:cNvSpPr>
            <a:spLocks noChangeShapeType="1"/>
          </p:cNvSpPr>
          <p:nvPr/>
        </p:nvSpPr>
        <p:spPr bwMode="auto">
          <a:xfrm flipV="1">
            <a:off x="2949699" y="2625724"/>
            <a:ext cx="2644968" cy="20548"/>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latin typeface="Helvetica Neue" charset="0"/>
              <a:ea typeface="Helvetica Neue" charset="0"/>
              <a:cs typeface="Helvetica Neue" charset="0"/>
            </a:endParaRPr>
          </a:p>
        </p:txBody>
      </p:sp>
      <p:sp>
        <p:nvSpPr>
          <p:cNvPr id="26" name="Line 14"/>
          <p:cNvSpPr>
            <a:spLocks noChangeShapeType="1"/>
          </p:cNvSpPr>
          <p:nvPr/>
        </p:nvSpPr>
        <p:spPr bwMode="auto">
          <a:xfrm>
            <a:off x="7048117" y="3392678"/>
            <a:ext cx="35096" cy="1078724"/>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latin typeface="Helvetica Neue" charset="0"/>
              <a:ea typeface="Helvetica Neue" charset="0"/>
              <a:cs typeface="Helvetica Neue" charset="0"/>
            </a:endParaRPr>
          </a:p>
        </p:txBody>
      </p:sp>
      <p:sp>
        <p:nvSpPr>
          <p:cNvPr id="29" name="Line 14"/>
          <p:cNvSpPr>
            <a:spLocks noChangeShapeType="1"/>
          </p:cNvSpPr>
          <p:nvPr/>
        </p:nvSpPr>
        <p:spPr bwMode="auto">
          <a:xfrm>
            <a:off x="4516554" y="4773459"/>
            <a:ext cx="1529623" cy="408764"/>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latin typeface="Helvetica Neue" charset="0"/>
              <a:ea typeface="Helvetica Neue" charset="0"/>
              <a:cs typeface="Helvetica Neue" charset="0"/>
            </a:endParaRPr>
          </a:p>
        </p:txBody>
      </p:sp>
      <p:sp>
        <p:nvSpPr>
          <p:cNvPr id="30" name="Line 14"/>
          <p:cNvSpPr>
            <a:spLocks noChangeShapeType="1"/>
          </p:cNvSpPr>
          <p:nvPr/>
        </p:nvSpPr>
        <p:spPr bwMode="auto">
          <a:xfrm flipV="1">
            <a:off x="4592728" y="3097218"/>
            <a:ext cx="1453449" cy="774983"/>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latin typeface="Helvetica Neue" charset="0"/>
              <a:ea typeface="Helvetica Neue" charset="0"/>
              <a:cs typeface="Helvetica Neue" charset="0"/>
            </a:endParaRPr>
          </a:p>
        </p:txBody>
      </p:sp>
      <p:pic>
        <p:nvPicPr>
          <p:cNvPr id="27" name="Picture 26">
            <a:extLst>
              <a:ext uri="{FF2B5EF4-FFF2-40B4-BE49-F238E27FC236}">
                <a16:creationId xmlns:a16="http://schemas.microsoft.com/office/drawing/2014/main" id="{C4F6F02B-4866-E34B-83D1-C0916AD6DDE6}"/>
              </a:ext>
            </a:extLst>
          </p:cNvPr>
          <p:cNvPicPr>
            <a:picLocks noChangeAspect="1"/>
          </p:cNvPicPr>
          <p:nvPr/>
        </p:nvPicPr>
        <p:blipFill>
          <a:blip r:embed="rId3"/>
          <a:stretch>
            <a:fillRect/>
          </a:stretch>
        </p:blipFill>
        <p:spPr>
          <a:xfrm>
            <a:off x="152400" y="3362515"/>
            <a:ext cx="1215229" cy="1077033"/>
          </a:xfrm>
          <a:prstGeom prst="rect">
            <a:avLst/>
          </a:prstGeom>
        </p:spPr>
      </p:pic>
      <p:pic>
        <p:nvPicPr>
          <p:cNvPr id="35" name="Picture 34">
            <a:extLst>
              <a:ext uri="{FF2B5EF4-FFF2-40B4-BE49-F238E27FC236}">
                <a16:creationId xmlns:a16="http://schemas.microsoft.com/office/drawing/2014/main" id="{6FA38BEB-49A2-9642-9DEE-DE597A1A18E9}"/>
              </a:ext>
            </a:extLst>
          </p:cNvPr>
          <p:cNvPicPr>
            <a:picLocks noChangeAspect="1"/>
          </p:cNvPicPr>
          <p:nvPr/>
        </p:nvPicPr>
        <p:blipFill>
          <a:blip r:embed="rId4"/>
          <a:stretch>
            <a:fillRect/>
          </a:stretch>
        </p:blipFill>
        <p:spPr>
          <a:xfrm>
            <a:off x="375414" y="3381156"/>
            <a:ext cx="1073443" cy="1073443"/>
          </a:xfrm>
          <a:prstGeom prst="rect">
            <a:avLst/>
          </a:prstGeom>
        </p:spPr>
      </p:pic>
      <p:pic>
        <p:nvPicPr>
          <p:cNvPr id="37" name="Picture 36">
            <a:extLst>
              <a:ext uri="{FF2B5EF4-FFF2-40B4-BE49-F238E27FC236}">
                <a16:creationId xmlns:a16="http://schemas.microsoft.com/office/drawing/2014/main" id="{47856006-7A17-2A47-B559-2925FAFB55CF}"/>
              </a:ext>
            </a:extLst>
          </p:cNvPr>
          <p:cNvPicPr>
            <a:picLocks noChangeAspect="1"/>
          </p:cNvPicPr>
          <p:nvPr/>
        </p:nvPicPr>
        <p:blipFill>
          <a:blip r:embed="rId5"/>
          <a:stretch>
            <a:fillRect/>
          </a:stretch>
        </p:blipFill>
        <p:spPr>
          <a:xfrm>
            <a:off x="2665180" y="2239120"/>
            <a:ext cx="748080" cy="748080"/>
          </a:xfrm>
          <a:prstGeom prst="rect">
            <a:avLst/>
          </a:prstGeom>
        </p:spPr>
      </p:pic>
      <p:sp>
        <p:nvSpPr>
          <p:cNvPr id="38" name="TextBox 37">
            <a:extLst>
              <a:ext uri="{FF2B5EF4-FFF2-40B4-BE49-F238E27FC236}">
                <a16:creationId xmlns:a16="http://schemas.microsoft.com/office/drawing/2014/main" id="{15B21FD2-6D25-0F40-8E8C-0A19AA07984D}"/>
              </a:ext>
            </a:extLst>
          </p:cNvPr>
          <p:cNvSpPr txBox="1"/>
          <p:nvPr/>
        </p:nvSpPr>
        <p:spPr>
          <a:xfrm>
            <a:off x="2328929" y="1785350"/>
            <a:ext cx="1420582" cy="461665"/>
          </a:xfrm>
          <a:prstGeom prst="rect">
            <a:avLst/>
          </a:prstGeom>
          <a:noFill/>
        </p:spPr>
        <p:txBody>
          <a:bodyPr wrap="none" rtlCol="0">
            <a:spAutoFit/>
          </a:bodyPr>
          <a:lstStyle/>
          <a:p>
            <a:r>
              <a:rPr lang="en-US" sz="2400" b="1" dirty="0">
                <a:solidFill>
                  <a:schemeClr val="accent2"/>
                </a:solidFill>
                <a:latin typeface="Helvetica Neue" charset="0"/>
                <a:ea typeface="Helvetica Neue" charset="0"/>
                <a:cs typeface="Helvetica Neue" charset="0"/>
              </a:rPr>
              <a:t>Outages</a:t>
            </a:r>
          </a:p>
        </p:txBody>
      </p:sp>
      <p:sp>
        <p:nvSpPr>
          <p:cNvPr id="39" name="Left Arrow 38">
            <a:extLst>
              <a:ext uri="{FF2B5EF4-FFF2-40B4-BE49-F238E27FC236}">
                <a16:creationId xmlns:a16="http://schemas.microsoft.com/office/drawing/2014/main" id="{FFDC0127-48E1-CC4D-9010-00996CDE75D5}"/>
              </a:ext>
            </a:extLst>
          </p:cNvPr>
          <p:cNvSpPr/>
          <p:nvPr/>
        </p:nvSpPr>
        <p:spPr>
          <a:xfrm rot="11853542">
            <a:off x="4446534" y="4469540"/>
            <a:ext cx="1833168" cy="1115936"/>
          </a:xfrm>
          <a:prstGeom prst="leftArrow">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latin typeface="Helvetica Neue" charset="0"/>
              <a:ea typeface="Helvetica Neue" charset="0"/>
              <a:cs typeface="Helvetica Neue" charset="0"/>
            </a:endParaRPr>
          </a:p>
        </p:txBody>
      </p:sp>
      <p:sp>
        <p:nvSpPr>
          <p:cNvPr id="41" name="TextBox 40">
            <a:extLst>
              <a:ext uri="{FF2B5EF4-FFF2-40B4-BE49-F238E27FC236}">
                <a16:creationId xmlns:a16="http://schemas.microsoft.com/office/drawing/2014/main" id="{E7A7F710-4868-074E-A319-14CD4ED1FD9B}"/>
              </a:ext>
            </a:extLst>
          </p:cNvPr>
          <p:cNvSpPr txBox="1"/>
          <p:nvPr/>
        </p:nvSpPr>
        <p:spPr>
          <a:xfrm>
            <a:off x="4345852" y="5563395"/>
            <a:ext cx="1871025" cy="461665"/>
          </a:xfrm>
          <a:prstGeom prst="rect">
            <a:avLst/>
          </a:prstGeom>
          <a:noFill/>
        </p:spPr>
        <p:txBody>
          <a:bodyPr wrap="none" rtlCol="0">
            <a:spAutoFit/>
          </a:bodyPr>
          <a:lstStyle/>
          <a:p>
            <a:r>
              <a:rPr lang="en-US" sz="2400" b="1" dirty="0">
                <a:solidFill>
                  <a:schemeClr val="accent2"/>
                </a:solidFill>
                <a:latin typeface="Helvetica Neue" charset="0"/>
                <a:ea typeface="Helvetica Neue" charset="0"/>
                <a:cs typeface="Helvetica Neue" charset="0"/>
              </a:rPr>
              <a:t>Congestion</a:t>
            </a:r>
          </a:p>
        </p:txBody>
      </p:sp>
      <p:sp>
        <p:nvSpPr>
          <p:cNvPr id="51" name="Left Arrow 50">
            <a:extLst>
              <a:ext uri="{FF2B5EF4-FFF2-40B4-BE49-F238E27FC236}">
                <a16:creationId xmlns:a16="http://schemas.microsoft.com/office/drawing/2014/main" id="{67883F1A-32D3-8442-BA82-0BF47065CD39}"/>
              </a:ext>
            </a:extLst>
          </p:cNvPr>
          <p:cNvSpPr/>
          <p:nvPr/>
        </p:nvSpPr>
        <p:spPr>
          <a:xfrm rot="1229594">
            <a:off x="2331195" y="3380516"/>
            <a:ext cx="3744898" cy="1008532"/>
          </a:xfrm>
          <a:prstGeom prst="leftArrow">
            <a:avLst/>
          </a:prstGeom>
          <a:gradFill>
            <a:gsLst>
              <a:gs pos="36000">
                <a:srgbClr val="FF0000"/>
              </a:gs>
              <a:gs pos="81000">
                <a:schemeClr val="tx1"/>
              </a:gs>
            </a:gsLst>
            <a:lin ang="16200000" scaled="0"/>
          </a:gradFill>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latin typeface="Helvetica Neue" charset="0"/>
              <a:ea typeface="Helvetica Neue" charset="0"/>
              <a:cs typeface="Helvetica Neue" charset="0"/>
            </a:endParaRPr>
          </a:p>
        </p:txBody>
      </p:sp>
      <p:grpSp>
        <p:nvGrpSpPr>
          <p:cNvPr id="52" name="Group 51">
            <a:extLst>
              <a:ext uri="{FF2B5EF4-FFF2-40B4-BE49-F238E27FC236}">
                <a16:creationId xmlns:a16="http://schemas.microsoft.com/office/drawing/2014/main" id="{54F4B6FD-E3A8-EE48-8F81-8110C522A516}"/>
              </a:ext>
            </a:extLst>
          </p:cNvPr>
          <p:cNvGrpSpPr/>
          <p:nvPr/>
        </p:nvGrpSpPr>
        <p:grpSpPr>
          <a:xfrm>
            <a:off x="6241823" y="3428947"/>
            <a:ext cx="1802879" cy="1394094"/>
            <a:chOff x="1201024" y="1366027"/>
            <a:chExt cx="1802879" cy="1394094"/>
          </a:xfrm>
        </p:grpSpPr>
        <p:pic>
          <p:nvPicPr>
            <p:cNvPr id="53" name="Picture 52">
              <a:extLst>
                <a:ext uri="{FF2B5EF4-FFF2-40B4-BE49-F238E27FC236}">
                  <a16:creationId xmlns:a16="http://schemas.microsoft.com/office/drawing/2014/main" id="{BCA0386E-14E3-3B43-926E-B7EDCDFCC83C}"/>
                </a:ext>
              </a:extLst>
            </p:cNvPr>
            <p:cNvPicPr>
              <a:picLocks noChangeAspect="1"/>
            </p:cNvPicPr>
            <p:nvPr/>
          </p:nvPicPr>
          <p:blipFill>
            <a:blip r:embed="rId6"/>
            <a:stretch>
              <a:fillRect/>
            </a:stretch>
          </p:blipFill>
          <p:spPr>
            <a:xfrm flipH="1">
              <a:off x="1839703" y="1366027"/>
              <a:ext cx="1164200" cy="989570"/>
            </a:xfrm>
            <a:prstGeom prst="rect">
              <a:avLst/>
            </a:prstGeom>
          </p:spPr>
        </p:pic>
        <p:pic>
          <p:nvPicPr>
            <p:cNvPr id="54" name="Picture 53">
              <a:extLst>
                <a:ext uri="{FF2B5EF4-FFF2-40B4-BE49-F238E27FC236}">
                  <a16:creationId xmlns:a16="http://schemas.microsoft.com/office/drawing/2014/main" id="{33633329-78C2-F54D-BD4D-F1EE3FCCB6DC}"/>
                </a:ext>
              </a:extLst>
            </p:cNvPr>
            <p:cNvPicPr>
              <a:picLocks noChangeAspect="1"/>
            </p:cNvPicPr>
            <p:nvPr/>
          </p:nvPicPr>
          <p:blipFill>
            <a:blip r:embed="rId6"/>
            <a:stretch>
              <a:fillRect/>
            </a:stretch>
          </p:blipFill>
          <p:spPr>
            <a:xfrm flipH="1">
              <a:off x="1530945" y="1597506"/>
              <a:ext cx="1164200" cy="989570"/>
            </a:xfrm>
            <a:prstGeom prst="rect">
              <a:avLst/>
            </a:prstGeom>
          </p:spPr>
        </p:pic>
        <p:pic>
          <p:nvPicPr>
            <p:cNvPr id="55" name="Picture 54">
              <a:extLst>
                <a:ext uri="{FF2B5EF4-FFF2-40B4-BE49-F238E27FC236}">
                  <a16:creationId xmlns:a16="http://schemas.microsoft.com/office/drawing/2014/main" id="{6825A9F8-669C-6C42-94B4-6C23BC4DCA77}"/>
                </a:ext>
              </a:extLst>
            </p:cNvPr>
            <p:cNvPicPr>
              <a:picLocks noChangeAspect="1"/>
            </p:cNvPicPr>
            <p:nvPr/>
          </p:nvPicPr>
          <p:blipFill>
            <a:blip r:embed="rId6"/>
            <a:stretch>
              <a:fillRect/>
            </a:stretch>
          </p:blipFill>
          <p:spPr>
            <a:xfrm flipH="1">
              <a:off x="1201024" y="1770551"/>
              <a:ext cx="1164200" cy="989570"/>
            </a:xfrm>
            <a:prstGeom prst="rect">
              <a:avLst/>
            </a:prstGeom>
          </p:spPr>
        </p:pic>
      </p:grpSp>
      <p:sp>
        <p:nvSpPr>
          <p:cNvPr id="56" name="TextBox 55">
            <a:extLst>
              <a:ext uri="{FF2B5EF4-FFF2-40B4-BE49-F238E27FC236}">
                <a16:creationId xmlns:a16="http://schemas.microsoft.com/office/drawing/2014/main" id="{45C27CFE-5AA8-D74D-8437-A92A9AC27D55}"/>
              </a:ext>
            </a:extLst>
          </p:cNvPr>
          <p:cNvSpPr txBox="1"/>
          <p:nvPr/>
        </p:nvSpPr>
        <p:spPr>
          <a:xfrm>
            <a:off x="4350653" y="2819317"/>
            <a:ext cx="2145139" cy="461665"/>
          </a:xfrm>
          <a:prstGeom prst="rect">
            <a:avLst/>
          </a:prstGeom>
          <a:solidFill>
            <a:schemeClr val="bg1"/>
          </a:solidFill>
        </p:spPr>
        <p:txBody>
          <a:bodyPr wrap="none" rtlCol="0">
            <a:spAutoFit/>
          </a:bodyPr>
          <a:lstStyle/>
          <a:p>
            <a:r>
              <a:rPr lang="en-US" sz="2400" b="1" dirty="0">
                <a:solidFill>
                  <a:schemeClr val="accent2"/>
                </a:solidFill>
                <a:latin typeface="Helvetica Neue" charset="0"/>
                <a:ea typeface="Helvetica Neue" charset="0"/>
                <a:cs typeface="Helvetica Neue" charset="0"/>
              </a:rPr>
              <a:t>Cyberattacks</a:t>
            </a:r>
          </a:p>
        </p:txBody>
      </p:sp>
      <p:sp>
        <p:nvSpPr>
          <p:cNvPr id="36" name="Shape 459">
            <a:extLst>
              <a:ext uri="{FF2B5EF4-FFF2-40B4-BE49-F238E27FC236}">
                <a16:creationId xmlns:a16="http://schemas.microsoft.com/office/drawing/2014/main" id="{7B9E0285-5DAF-2D4C-B948-426FA4437930}"/>
              </a:ext>
            </a:extLst>
          </p:cNvPr>
          <p:cNvSpPr/>
          <p:nvPr/>
        </p:nvSpPr>
        <p:spPr>
          <a:xfrm>
            <a:off x="107790" y="4506535"/>
            <a:ext cx="1608690" cy="778226"/>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nchor="ctr">
            <a:spAutoFit/>
          </a:bodyPr>
          <a:lstStyle/>
          <a:p>
            <a:pPr marL="0" marR="0" lvl="0" indent="0" algn="ctr" defTabSz="457200" rtl="0" eaLnBrk="1" fontAlgn="auto" latinLnBrk="0" hangingPunct="1">
              <a:lnSpc>
                <a:spcPct val="110000"/>
              </a:lnSpc>
              <a:spcBef>
                <a:spcPts val="0"/>
              </a:spcBef>
              <a:spcAft>
                <a:spcPts val="0"/>
              </a:spcAft>
              <a:buClrTx/>
              <a:buSzTx/>
              <a:buFontTx/>
              <a:buNone/>
              <a:tabLst/>
              <a:defRPr sz="1800"/>
            </a:pPr>
            <a:r>
              <a:rPr kumimoji="0" lang="en-US" sz="2400" b="1" i="0" u="none" strike="noStrike" kern="1200" cap="none" spc="0" normalizeH="0" baseline="0" noProof="0" dirty="0">
                <a:ln>
                  <a:noFill/>
                </a:ln>
                <a:solidFill>
                  <a:srgbClr val="000000"/>
                </a:solidFill>
                <a:effectLst/>
                <a:uLnTx/>
                <a:uFillTx/>
                <a:latin typeface="Helvetica Neue" charset="0"/>
                <a:ea typeface="Helvetica Neue" charset="0"/>
                <a:cs typeface="Helvetica Neue" charset="0"/>
                <a:sym typeface="Lucida Sans Regular"/>
              </a:rPr>
              <a:t>Network Operator</a:t>
            </a:r>
          </a:p>
        </p:txBody>
      </p:sp>
      <p:sp>
        <p:nvSpPr>
          <p:cNvPr id="2" name="Title 1"/>
          <p:cNvSpPr>
            <a:spLocks noGrp="1"/>
          </p:cNvSpPr>
          <p:nvPr>
            <p:ph type="title"/>
          </p:nvPr>
        </p:nvSpPr>
        <p:spPr/>
        <p:txBody>
          <a:bodyPr/>
          <a:lstStyle/>
          <a:p>
            <a:r>
              <a:rPr lang="en-US" b="1" dirty="0">
                <a:solidFill>
                  <a:schemeClr val="tx1"/>
                </a:solidFill>
                <a:latin typeface="Helvetica Neue Condensed" charset="0"/>
                <a:ea typeface="Helvetica Neue Condensed" charset="0"/>
                <a:cs typeface="Helvetica Neue Condensed" charset="0"/>
              </a:rPr>
              <a:t>Network Management</a:t>
            </a:r>
          </a:p>
        </p:txBody>
      </p:sp>
      <p:sp>
        <p:nvSpPr>
          <p:cNvPr id="33" name="Rounded Rectangle 32">
            <a:extLst>
              <a:ext uri="{FF2B5EF4-FFF2-40B4-BE49-F238E27FC236}">
                <a16:creationId xmlns:a16="http://schemas.microsoft.com/office/drawing/2014/main" id="{DDB78E1C-FFA3-A746-B5BE-00F41780BD82}"/>
              </a:ext>
            </a:extLst>
          </p:cNvPr>
          <p:cNvSpPr/>
          <p:nvPr/>
        </p:nvSpPr>
        <p:spPr>
          <a:xfrm>
            <a:off x="333283" y="4216406"/>
            <a:ext cx="8763000" cy="1688539"/>
          </a:xfrm>
          <a:prstGeom prst="round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Helvetica Neue" charset="0"/>
                <a:ea typeface="Helvetica Neue" charset="0"/>
                <a:cs typeface="Helvetica Neue" charset="0"/>
              </a:rPr>
              <a:t>Detect network events in </a:t>
            </a:r>
            <a:r>
              <a:rPr lang="en-US" sz="3200" b="1" dirty="0">
                <a:solidFill>
                  <a:srgbClr val="FF0000"/>
                </a:solidFill>
                <a:latin typeface="Helvetica Neue" charset="0"/>
                <a:ea typeface="Helvetica Neue" charset="0"/>
                <a:cs typeface="Helvetica Neue" charset="0"/>
              </a:rPr>
              <a:t>real time</a:t>
            </a:r>
            <a:endParaRPr lang="en-US" sz="3200" dirty="0">
              <a:solidFill>
                <a:schemeClr val="tx1"/>
              </a:solidFill>
              <a:latin typeface="Helvetica Neue" charset="0"/>
              <a:ea typeface="Helvetica Neue" charset="0"/>
              <a:cs typeface="Helvetica Neue" charset="0"/>
            </a:endParaRPr>
          </a:p>
        </p:txBody>
      </p:sp>
    </p:spTree>
    <p:extLst>
      <p:ext uri="{BB962C8B-B14F-4D97-AF65-F5344CB8AC3E}">
        <p14:creationId xmlns:p14="http://schemas.microsoft.com/office/powerpoint/2010/main" val="1405629525"/>
      </p:ext>
    </p:extLst>
  </p:cSld>
  <p:clrMapOvr>
    <a:masterClrMapping/>
  </p:clrMapOvr>
  <mc:AlternateContent xmlns:mc="http://schemas.openxmlformats.org/markup-compatibility/2006" xmlns:p14="http://schemas.microsoft.com/office/powerpoint/2010/main">
    <mc:Choice Requires="p14">
      <p:transition spd="slow" p14:dur="2000" advTm="17274"/>
    </mc:Choice>
    <mc:Fallback xmlns="">
      <p:transition spd="slow" advTm="1727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35"/>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39" grpId="0" animBg="1"/>
      <p:bldP spid="41" grpId="0"/>
      <p:bldP spid="51" grpId="0" animBg="1"/>
      <p:bldP spid="56" grpId="0" animBg="1"/>
      <p:bldP spid="33"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495ADB0F-E9F2-1D42-9E15-ECDE97EFB0F8}" type="slidenum">
              <a:rPr lang="en-US" smtClean="0"/>
              <a:pPr>
                <a:defRPr/>
              </a:pPr>
              <a:t>20</a:t>
            </a:fld>
            <a:endParaRPr lang="en-US"/>
          </a:p>
        </p:txBody>
      </p:sp>
      <p:sp>
        <p:nvSpPr>
          <p:cNvPr id="152" name="TextBox 151"/>
          <p:cNvSpPr txBox="1"/>
          <p:nvPr/>
        </p:nvSpPr>
        <p:spPr>
          <a:xfrm>
            <a:off x="8031166" y="4427669"/>
            <a:ext cx="184731" cy="369332"/>
          </a:xfrm>
          <a:prstGeom prst="rect">
            <a:avLst/>
          </a:prstGeom>
          <a:noFill/>
        </p:spPr>
        <p:txBody>
          <a:bodyPr wrap="none" rtlCol="0">
            <a:spAutoFit/>
          </a:bodyPr>
          <a:lstStyle/>
          <a:p>
            <a:endParaRPr lang="en-US" dirty="0">
              <a:latin typeface="Helvetica Neue Regular" charset="0"/>
            </a:endParaRPr>
          </a:p>
        </p:txBody>
      </p:sp>
      <p:sp>
        <p:nvSpPr>
          <p:cNvPr id="44" name="Title 1"/>
          <p:cNvSpPr>
            <a:spLocks noGrp="1"/>
          </p:cNvSpPr>
          <p:nvPr>
            <p:ph type="title"/>
          </p:nvPr>
        </p:nvSpPr>
        <p:spPr>
          <a:xfrm>
            <a:off x="152400" y="290513"/>
            <a:ext cx="8991600" cy="1143000"/>
          </a:xfrm>
        </p:spPr>
        <p:txBody>
          <a:bodyPr/>
          <a:lstStyle/>
          <a:p>
            <a:pPr defTabSz="914400"/>
            <a:r>
              <a:rPr lang="en-US" b="1" dirty="0">
                <a:solidFill>
                  <a:schemeClr val="tx1"/>
                </a:solidFill>
                <a:latin typeface="Helvetica Neue Condensed" panose="02000503000000020004" pitchFamily="2" charset="0"/>
                <a:ea typeface="Helvetica Neue Condensed" panose="02000503000000020004" pitchFamily="2" charset="0"/>
                <a:cs typeface="Helvetica Neue Condensed" panose="02000503000000020004" pitchFamily="2" charset="0"/>
              </a:rPr>
              <a:t>How Effective is Query Partitioning?</a:t>
            </a:r>
          </a:p>
        </p:txBody>
      </p:sp>
      <p:graphicFrame>
        <p:nvGraphicFramePr>
          <p:cNvPr id="2" name="Chart 1"/>
          <p:cNvGraphicFramePr/>
          <p:nvPr>
            <p:extLst/>
          </p:nvPr>
        </p:nvGraphicFramePr>
        <p:xfrm>
          <a:off x="614065" y="1433513"/>
          <a:ext cx="6145162" cy="3531777"/>
        </p:xfrm>
        <a:graphic>
          <a:graphicData uri="http://schemas.openxmlformats.org/drawingml/2006/chart">
            <c:chart xmlns:c="http://schemas.openxmlformats.org/drawingml/2006/chart" xmlns:r="http://schemas.openxmlformats.org/officeDocument/2006/relationships" r:id="rId3"/>
          </a:graphicData>
        </a:graphic>
      </p:graphicFrame>
      <p:sp>
        <p:nvSpPr>
          <p:cNvPr id="56" name="TextBox 55"/>
          <p:cNvSpPr txBox="1"/>
          <p:nvPr/>
        </p:nvSpPr>
        <p:spPr>
          <a:xfrm rot="16200000">
            <a:off x="-948251" y="2999346"/>
            <a:ext cx="2662967" cy="400110"/>
          </a:xfrm>
          <a:prstGeom prst="rect">
            <a:avLst/>
          </a:prstGeom>
          <a:solidFill>
            <a:srgbClr val="FFFFFF"/>
          </a:solidFill>
        </p:spPr>
        <p:txBody>
          <a:bodyPr wrap="square" rtlCol="0">
            <a:spAutoFit/>
          </a:bodyPr>
          <a:lstStyle/>
          <a:p>
            <a:pPr algn="ctr"/>
            <a:r>
              <a:rPr lang="en-US" sz="2000" dirty="0">
                <a:latin typeface="Helvetica Neue Medium"/>
                <a:cs typeface="Helvetica Neue Medium"/>
              </a:rPr>
              <a:t>Log Scale</a:t>
            </a:r>
          </a:p>
        </p:txBody>
      </p:sp>
      <p:sp>
        <p:nvSpPr>
          <p:cNvPr id="10" name="TextBox 9">
            <a:extLst>
              <a:ext uri="{FF2B5EF4-FFF2-40B4-BE49-F238E27FC236}">
                <a16:creationId xmlns:a16="http://schemas.microsoft.com/office/drawing/2014/main" id="{77B601AB-6CBC-0745-8BC1-8413D544C7B3}"/>
              </a:ext>
            </a:extLst>
          </p:cNvPr>
          <p:cNvSpPr txBox="1"/>
          <p:nvPr/>
        </p:nvSpPr>
        <p:spPr>
          <a:xfrm>
            <a:off x="152400" y="6243935"/>
            <a:ext cx="4944408" cy="461665"/>
          </a:xfrm>
          <a:prstGeom prst="rect">
            <a:avLst/>
          </a:prstGeom>
          <a:solidFill>
            <a:schemeClr val="bg1"/>
          </a:solidFill>
        </p:spPr>
        <p:txBody>
          <a:bodyPr wrap="square" rtlCol="0">
            <a:spAutoFit/>
          </a:bodyPr>
          <a:lstStyle/>
          <a:p>
            <a:pPr algn="ctr"/>
            <a:r>
              <a:rPr lang="en-US" sz="2400" dirty="0">
                <a:latin typeface="Helvetica Neue" charset="0"/>
                <a:ea typeface="Helvetica Neue" charset="0"/>
                <a:cs typeface="Helvetica Neue" charset="0"/>
              </a:rPr>
              <a:t>8 Tasks, 100 </a:t>
            </a:r>
            <a:r>
              <a:rPr lang="en-US" sz="2400" dirty="0" err="1">
                <a:latin typeface="Helvetica Neue" charset="0"/>
                <a:ea typeface="Helvetica Neue" charset="0"/>
                <a:cs typeface="Helvetica Neue" charset="0"/>
              </a:rPr>
              <a:t>Gbps</a:t>
            </a:r>
            <a:r>
              <a:rPr lang="en-US" sz="2400" dirty="0">
                <a:latin typeface="Helvetica Neue" charset="0"/>
                <a:ea typeface="Helvetica Neue" charset="0"/>
                <a:cs typeface="Helvetica Neue" charset="0"/>
              </a:rPr>
              <a:t> Workload </a:t>
            </a:r>
          </a:p>
        </p:txBody>
      </p:sp>
      <p:sp>
        <p:nvSpPr>
          <p:cNvPr id="11" name="TextBox 10">
            <a:extLst>
              <a:ext uri="{FF2B5EF4-FFF2-40B4-BE49-F238E27FC236}">
                <a16:creationId xmlns:a16="http://schemas.microsoft.com/office/drawing/2014/main" id="{375A29FC-75D4-3F43-8884-474B36FA65DA}"/>
              </a:ext>
            </a:extLst>
          </p:cNvPr>
          <p:cNvSpPr txBox="1"/>
          <p:nvPr/>
        </p:nvSpPr>
        <p:spPr>
          <a:xfrm>
            <a:off x="2787157" y="2045199"/>
            <a:ext cx="1079142" cy="461665"/>
          </a:xfrm>
          <a:prstGeom prst="rect">
            <a:avLst/>
          </a:prstGeom>
          <a:noFill/>
          <a:ln>
            <a:noFill/>
          </a:ln>
        </p:spPr>
        <p:txBody>
          <a:bodyPr wrap="none" rtlCol="0">
            <a:spAutoFit/>
          </a:bodyPr>
          <a:lstStyle/>
          <a:p>
            <a:r>
              <a:rPr lang="en-US" sz="2400" b="1" dirty="0">
                <a:latin typeface="Helvetica Neue" panose="02000503000000020004" pitchFamily="2" charset="0"/>
                <a:ea typeface="Helvetica Neue" panose="02000503000000020004" pitchFamily="2" charset="0"/>
                <a:cs typeface="Helvetica Neue" panose="02000503000000020004" pitchFamily="2" charset="0"/>
              </a:rPr>
              <a:t>O(1 B)</a:t>
            </a:r>
          </a:p>
        </p:txBody>
      </p:sp>
    </p:spTree>
    <p:extLst>
      <p:ext uri="{BB962C8B-B14F-4D97-AF65-F5344CB8AC3E}">
        <p14:creationId xmlns:p14="http://schemas.microsoft.com/office/powerpoint/2010/main" val="6073870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495ADB0F-E9F2-1D42-9E15-ECDE97EFB0F8}" type="slidenum">
              <a:rPr lang="en-US" smtClean="0"/>
              <a:pPr>
                <a:defRPr/>
              </a:pPr>
              <a:t>21</a:t>
            </a:fld>
            <a:endParaRPr lang="en-US"/>
          </a:p>
        </p:txBody>
      </p:sp>
      <p:sp>
        <p:nvSpPr>
          <p:cNvPr id="152" name="TextBox 151"/>
          <p:cNvSpPr txBox="1"/>
          <p:nvPr/>
        </p:nvSpPr>
        <p:spPr>
          <a:xfrm>
            <a:off x="8031166" y="4427669"/>
            <a:ext cx="184731" cy="369332"/>
          </a:xfrm>
          <a:prstGeom prst="rect">
            <a:avLst/>
          </a:prstGeom>
          <a:noFill/>
        </p:spPr>
        <p:txBody>
          <a:bodyPr wrap="none" rtlCol="0">
            <a:spAutoFit/>
          </a:bodyPr>
          <a:lstStyle/>
          <a:p>
            <a:endParaRPr lang="en-US" dirty="0">
              <a:latin typeface="Helvetica Neue Regular" charset="0"/>
            </a:endParaRPr>
          </a:p>
        </p:txBody>
      </p:sp>
      <p:sp>
        <p:nvSpPr>
          <p:cNvPr id="44" name="Title 1"/>
          <p:cNvSpPr>
            <a:spLocks noGrp="1"/>
          </p:cNvSpPr>
          <p:nvPr>
            <p:ph type="title"/>
          </p:nvPr>
        </p:nvSpPr>
        <p:spPr>
          <a:xfrm>
            <a:off x="152400" y="290513"/>
            <a:ext cx="8991600" cy="1143000"/>
          </a:xfrm>
        </p:spPr>
        <p:txBody>
          <a:bodyPr/>
          <a:lstStyle/>
          <a:p>
            <a:pPr defTabSz="914400"/>
            <a:r>
              <a:rPr lang="en-US" b="1" dirty="0">
                <a:solidFill>
                  <a:schemeClr val="tx1"/>
                </a:solidFill>
                <a:latin typeface="Helvetica Neue Condensed" panose="02000503000000020004" pitchFamily="2" charset="0"/>
                <a:ea typeface="Helvetica Neue Condensed" panose="02000503000000020004" pitchFamily="2" charset="0"/>
                <a:cs typeface="Helvetica Neue Condensed" panose="02000503000000020004" pitchFamily="2" charset="0"/>
              </a:rPr>
              <a:t>How Effective is Query Partitioning?</a:t>
            </a:r>
          </a:p>
        </p:txBody>
      </p:sp>
      <p:graphicFrame>
        <p:nvGraphicFramePr>
          <p:cNvPr id="2" name="Chart 1"/>
          <p:cNvGraphicFramePr/>
          <p:nvPr>
            <p:extLst/>
          </p:nvPr>
        </p:nvGraphicFramePr>
        <p:xfrm>
          <a:off x="614065" y="1433513"/>
          <a:ext cx="6145162" cy="3531777"/>
        </p:xfrm>
        <a:graphic>
          <a:graphicData uri="http://schemas.openxmlformats.org/drawingml/2006/chart">
            <c:chart xmlns:c="http://schemas.openxmlformats.org/drawingml/2006/chart" xmlns:r="http://schemas.openxmlformats.org/officeDocument/2006/relationships" r:id="rId3"/>
          </a:graphicData>
        </a:graphic>
      </p:graphicFrame>
      <p:sp>
        <p:nvSpPr>
          <p:cNvPr id="56" name="TextBox 55"/>
          <p:cNvSpPr txBox="1"/>
          <p:nvPr/>
        </p:nvSpPr>
        <p:spPr>
          <a:xfrm rot="16200000">
            <a:off x="-948251" y="2999346"/>
            <a:ext cx="2662967" cy="400110"/>
          </a:xfrm>
          <a:prstGeom prst="rect">
            <a:avLst/>
          </a:prstGeom>
          <a:solidFill>
            <a:srgbClr val="FFFFFF"/>
          </a:solidFill>
        </p:spPr>
        <p:txBody>
          <a:bodyPr wrap="square" rtlCol="0">
            <a:spAutoFit/>
          </a:bodyPr>
          <a:lstStyle/>
          <a:p>
            <a:pPr algn="ctr"/>
            <a:r>
              <a:rPr lang="en-US" sz="2000" dirty="0">
                <a:latin typeface="Helvetica Neue Medium"/>
                <a:cs typeface="Helvetica Neue Medium"/>
              </a:rPr>
              <a:t>Log Scale</a:t>
            </a:r>
          </a:p>
        </p:txBody>
      </p:sp>
      <p:sp>
        <p:nvSpPr>
          <p:cNvPr id="11" name="TextBox 10">
            <a:extLst>
              <a:ext uri="{FF2B5EF4-FFF2-40B4-BE49-F238E27FC236}">
                <a16:creationId xmlns:a16="http://schemas.microsoft.com/office/drawing/2014/main" id="{375A29FC-75D4-3F43-8884-474B36FA65DA}"/>
              </a:ext>
            </a:extLst>
          </p:cNvPr>
          <p:cNvSpPr txBox="1"/>
          <p:nvPr/>
        </p:nvSpPr>
        <p:spPr>
          <a:xfrm>
            <a:off x="2787157" y="2045199"/>
            <a:ext cx="1079142" cy="461665"/>
          </a:xfrm>
          <a:prstGeom prst="rect">
            <a:avLst/>
          </a:prstGeom>
          <a:noFill/>
          <a:ln>
            <a:noFill/>
          </a:ln>
        </p:spPr>
        <p:txBody>
          <a:bodyPr wrap="none" rtlCol="0">
            <a:spAutoFit/>
          </a:bodyPr>
          <a:lstStyle/>
          <a:p>
            <a:r>
              <a:rPr lang="en-US" sz="2400" b="1">
                <a:latin typeface="Helvetica Neue" panose="02000503000000020004" pitchFamily="2" charset="0"/>
                <a:ea typeface="Helvetica Neue" panose="02000503000000020004" pitchFamily="2" charset="0"/>
                <a:cs typeface="Helvetica Neue" panose="02000503000000020004" pitchFamily="2" charset="0"/>
              </a:rPr>
              <a:t>O(1 B)</a:t>
            </a:r>
            <a:endParaRPr lang="en-US" sz="2400" b="1"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2" name="TextBox 11">
            <a:extLst>
              <a:ext uri="{FF2B5EF4-FFF2-40B4-BE49-F238E27FC236}">
                <a16:creationId xmlns:a16="http://schemas.microsoft.com/office/drawing/2014/main" id="{375A29FC-75D4-3F43-8884-474B36FA65DA}"/>
              </a:ext>
            </a:extLst>
          </p:cNvPr>
          <p:cNvSpPr txBox="1"/>
          <p:nvPr/>
        </p:nvSpPr>
        <p:spPr>
          <a:xfrm>
            <a:off x="4421258" y="2566233"/>
            <a:ext cx="1484702" cy="461665"/>
          </a:xfrm>
          <a:prstGeom prst="rect">
            <a:avLst/>
          </a:prstGeom>
          <a:noFill/>
          <a:ln>
            <a:noFill/>
          </a:ln>
        </p:spPr>
        <p:txBody>
          <a:bodyPr wrap="none" rtlCol="0">
            <a:spAutoFit/>
          </a:bodyPr>
          <a:lstStyle/>
          <a:p>
            <a:r>
              <a:rPr lang="en-US" sz="2400" b="1" dirty="0">
                <a:latin typeface="Helvetica Neue" panose="02000503000000020004" pitchFamily="2" charset="0"/>
                <a:ea typeface="Helvetica Neue" panose="02000503000000020004" pitchFamily="2" charset="0"/>
                <a:cs typeface="Helvetica Neue" panose="02000503000000020004" pitchFamily="2" charset="0"/>
              </a:rPr>
              <a:t>O(100 M)</a:t>
            </a:r>
          </a:p>
        </p:txBody>
      </p:sp>
      <p:sp>
        <p:nvSpPr>
          <p:cNvPr id="13" name="Rounded Rectangle 12">
            <a:extLst>
              <a:ext uri="{FF2B5EF4-FFF2-40B4-BE49-F238E27FC236}">
                <a16:creationId xmlns:a16="http://schemas.microsoft.com/office/drawing/2014/main" id="{DDB78E1C-FFA3-A746-B5BE-00F41780BD82}"/>
              </a:ext>
            </a:extLst>
          </p:cNvPr>
          <p:cNvSpPr/>
          <p:nvPr/>
        </p:nvSpPr>
        <p:spPr>
          <a:xfrm>
            <a:off x="289322" y="5165344"/>
            <a:ext cx="8717755" cy="943312"/>
          </a:xfrm>
          <a:prstGeom prst="round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latin typeface="Helvetica Neue" charset="0"/>
                <a:ea typeface="Helvetica Neue" charset="0"/>
                <a:cs typeface="Helvetica Neue" charset="0"/>
              </a:rPr>
              <a:t>Only one order of magnitude reduction</a:t>
            </a:r>
            <a:endParaRPr lang="en-US" sz="3600" dirty="0">
              <a:solidFill>
                <a:schemeClr val="tx1"/>
              </a:solidFill>
              <a:latin typeface="Helvetica Neue" charset="0"/>
              <a:ea typeface="Helvetica Neue" charset="0"/>
              <a:cs typeface="Helvetica Neue" charset="0"/>
            </a:endParaRPr>
          </a:p>
        </p:txBody>
      </p:sp>
      <p:sp>
        <p:nvSpPr>
          <p:cNvPr id="14" name="TextBox 13">
            <a:extLst>
              <a:ext uri="{FF2B5EF4-FFF2-40B4-BE49-F238E27FC236}">
                <a16:creationId xmlns:a16="http://schemas.microsoft.com/office/drawing/2014/main" id="{77B601AB-6CBC-0745-8BC1-8413D544C7B3}"/>
              </a:ext>
            </a:extLst>
          </p:cNvPr>
          <p:cNvSpPr txBox="1"/>
          <p:nvPr/>
        </p:nvSpPr>
        <p:spPr>
          <a:xfrm>
            <a:off x="152400" y="6243935"/>
            <a:ext cx="4944408" cy="461665"/>
          </a:xfrm>
          <a:prstGeom prst="rect">
            <a:avLst/>
          </a:prstGeom>
          <a:solidFill>
            <a:schemeClr val="bg1"/>
          </a:solidFill>
        </p:spPr>
        <p:txBody>
          <a:bodyPr wrap="square" rtlCol="0">
            <a:spAutoFit/>
          </a:bodyPr>
          <a:lstStyle/>
          <a:p>
            <a:pPr algn="ctr"/>
            <a:r>
              <a:rPr lang="en-US" sz="2400" dirty="0">
                <a:latin typeface="Helvetica Neue" charset="0"/>
                <a:ea typeface="Helvetica Neue" charset="0"/>
                <a:cs typeface="Helvetica Neue" charset="0"/>
              </a:rPr>
              <a:t>8 Tasks, 100 </a:t>
            </a:r>
            <a:r>
              <a:rPr lang="en-US" sz="2400" dirty="0" err="1">
                <a:latin typeface="Helvetica Neue" charset="0"/>
                <a:ea typeface="Helvetica Neue" charset="0"/>
                <a:cs typeface="Helvetica Neue" charset="0"/>
              </a:rPr>
              <a:t>Gbps</a:t>
            </a:r>
            <a:r>
              <a:rPr lang="en-US" sz="2400" dirty="0">
                <a:latin typeface="Helvetica Neue" charset="0"/>
                <a:ea typeface="Helvetica Neue" charset="0"/>
                <a:cs typeface="Helvetica Neue" charset="0"/>
              </a:rPr>
              <a:t> Workload </a:t>
            </a:r>
          </a:p>
        </p:txBody>
      </p:sp>
    </p:spTree>
    <p:extLst>
      <p:ext uri="{BB962C8B-B14F-4D97-AF65-F5344CB8AC3E}">
        <p14:creationId xmlns:p14="http://schemas.microsoft.com/office/powerpoint/2010/main" val="11792999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 name="Rounded Rectangle 109"/>
          <p:cNvSpPr/>
          <p:nvPr/>
        </p:nvSpPr>
        <p:spPr>
          <a:xfrm>
            <a:off x="7131719" y="2564213"/>
            <a:ext cx="1463693" cy="3498081"/>
          </a:xfrm>
          <a:prstGeom prst="roundRect">
            <a:avLst>
              <a:gd name="adj" fmla="val 6295"/>
            </a:avLst>
          </a:prstGeom>
          <a:solidFill>
            <a:schemeClr val="bg1">
              <a:lumMod val="50000"/>
            </a:schemeClr>
          </a:solidFill>
          <a:ln w="12700">
            <a:solidFill>
              <a:schemeClr val="bg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solidFill>
                <a:schemeClr val="bg1">
                  <a:lumMod val="75000"/>
                </a:schemeClr>
              </a:solidFill>
              <a:latin typeface="Helvetica Neue" charset="0"/>
              <a:ea typeface="Helvetica Neue" charset="0"/>
              <a:cs typeface="Helvetica Neue" charset="0"/>
            </a:endParaRPr>
          </a:p>
          <a:p>
            <a:pPr algn="ctr"/>
            <a:endParaRPr lang="en-US" sz="1200" b="1" dirty="0">
              <a:solidFill>
                <a:schemeClr val="bg1">
                  <a:lumMod val="75000"/>
                </a:schemeClr>
              </a:solidFill>
              <a:latin typeface="Helvetica Neue" charset="0"/>
              <a:ea typeface="Helvetica Neue" charset="0"/>
              <a:cs typeface="Helvetica Neue" charset="0"/>
            </a:endParaRPr>
          </a:p>
          <a:p>
            <a:pPr algn="ctr"/>
            <a:endParaRPr lang="en-US" sz="1200" dirty="0">
              <a:solidFill>
                <a:schemeClr val="bg1">
                  <a:lumMod val="75000"/>
                </a:schemeClr>
              </a:solidFill>
              <a:latin typeface="Helvetica Neue" charset="0"/>
              <a:ea typeface="Helvetica Neue" charset="0"/>
              <a:cs typeface="Helvetica Neue" charset="0"/>
            </a:endParaRPr>
          </a:p>
          <a:p>
            <a:pPr algn="ctr"/>
            <a:endParaRPr lang="en-US" dirty="0">
              <a:solidFill>
                <a:schemeClr val="bg1">
                  <a:lumMod val="75000"/>
                </a:schemeClr>
              </a:solidFill>
              <a:latin typeface="Helvetica Neue" charset="0"/>
              <a:ea typeface="Helvetica Neue" charset="0"/>
              <a:cs typeface="Helvetica Neue" charset="0"/>
            </a:endParaRPr>
          </a:p>
          <a:p>
            <a:pPr algn="ctr"/>
            <a:endParaRPr lang="en-US" dirty="0">
              <a:solidFill>
                <a:schemeClr val="bg1">
                  <a:lumMod val="75000"/>
                </a:schemeClr>
              </a:solidFill>
              <a:latin typeface="Helvetica Neue" charset="0"/>
              <a:ea typeface="Helvetica Neue" charset="0"/>
              <a:cs typeface="Helvetica Neue" charset="0"/>
            </a:endParaRPr>
          </a:p>
          <a:p>
            <a:pPr algn="ctr"/>
            <a:endParaRPr lang="en-US" dirty="0">
              <a:solidFill>
                <a:schemeClr val="bg1">
                  <a:lumMod val="75000"/>
                </a:schemeClr>
              </a:solidFill>
              <a:latin typeface="Helvetica Neue" charset="0"/>
              <a:ea typeface="Helvetica Neue" charset="0"/>
              <a:cs typeface="Helvetica Neue" charset="0"/>
            </a:endParaRPr>
          </a:p>
          <a:p>
            <a:pPr algn="ctr"/>
            <a:endParaRPr lang="en-US" dirty="0">
              <a:solidFill>
                <a:schemeClr val="bg1">
                  <a:lumMod val="75000"/>
                </a:schemeClr>
              </a:solidFill>
              <a:latin typeface="Helvetica Neue" charset="0"/>
              <a:ea typeface="Helvetica Neue" charset="0"/>
              <a:cs typeface="Helvetica Neue" charset="0"/>
            </a:endParaRPr>
          </a:p>
          <a:p>
            <a:pPr algn="ctr"/>
            <a:endParaRPr lang="en-US" dirty="0">
              <a:solidFill>
                <a:schemeClr val="bg1">
                  <a:lumMod val="75000"/>
                </a:schemeClr>
              </a:solidFill>
              <a:latin typeface="Helvetica Neue" charset="0"/>
              <a:ea typeface="Helvetica Neue" charset="0"/>
              <a:cs typeface="Helvetica Neue" charset="0"/>
            </a:endParaRPr>
          </a:p>
          <a:p>
            <a:pPr algn="ctr"/>
            <a:endParaRPr lang="en-US" dirty="0">
              <a:solidFill>
                <a:schemeClr val="bg1">
                  <a:lumMod val="75000"/>
                </a:schemeClr>
              </a:solidFill>
              <a:latin typeface="Helvetica Neue" charset="0"/>
              <a:ea typeface="Helvetica Neue" charset="0"/>
              <a:cs typeface="Helvetica Neue" charset="0"/>
            </a:endParaRPr>
          </a:p>
          <a:p>
            <a:pPr algn="ctr"/>
            <a:endParaRPr lang="en-US" dirty="0">
              <a:solidFill>
                <a:schemeClr val="bg1">
                  <a:lumMod val="75000"/>
                </a:schemeClr>
              </a:solidFill>
              <a:latin typeface="Helvetica Neue" charset="0"/>
              <a:ea typeface="Helvetica Neue" charset="0"/>
              <a:cs typeface="Helvetica Neue" charset="0"/>
            </a:endParaRPr>
          </a:p>
          <a:p>
            <a:pPr algn="ctr"/>
            <a:endParaRPr lang="en-US" dirty="0">
              <a:solidFill>
                <a:schemeClr val="bg1">
                  <a:lumMod val="75000"/>
                </a:schemeClr>
              </a:solidFill>
              <a:latin typeface="Helvetica Neue" charset="0"/>
              <a:ea typeface="Helvetica Neue" charset="0"/>
              <a:cs typeface="Helvetica Neue" charset="0"/>
            </a:endParaRPr>
          </a:p>
          <a:p>
            <a:pPr algn="ctr"/>
            <a:endParaRPr lang="en-US" dirty="0">
              <a:solidFill>
                <a:schemeClr val="bg1">
                  <a:lumMod val="75000"/>
                </a:schemeClr>
              </a:solidFill>
              <a:latin typeface="Helvetica Neue" charset="0"/>
              <a:ea typeface="Helvetica Neue" charset="0"/>
              <a:cs typeface="Helvetica Neue" charset="0"/>
            </a:endParaRPr>
          </a:p>
        </p:txBody>
      </p:sp>
      <p:grpSp>
        <p:nvGrpSpPr>
          <p:cNvPr id="264" name="Group 263"/>
          <p:cNvGrpSpPr/>
          <p:nvPr/>
        </p:nvGrpSpPr>
        <p:grpSpPr>
          <a:xfrm>
            <a:off x="7476547" y="3227522"/>
            <a:ext cx="784325" cy="2678062"/>
            <a:chOff x="7498829" y="2510581"/>
            <a:chExt cx="784325" cy="2678062"/>
          </a:xfrm>
        </p:grpSpPr>
        <p:grpSp>
          <p:nvGrpSpPr>
            <p:cNvPr id="190" name="Group 189"/>
            <p:cNvGrpSpPr/>
            <p:nvPr/>
          </p:nvGrpSpPr>
          <p:grpSpPr>
            <a:xfrm>
              <a:off x="7502388" y="2510581"/>
              <a:ext cx="780766" cy="427769"/>
              <a:chOff x="6858000" y="3200400"/>
              <a:chExt cx="685800" cy="375739"/>
            </a:xfrm>
          </p:grpSpPr>
          <p:sp>
            <p:nvSpPr>
              <p:cNvPr id="134" name="Rectangle 133"/>
              <p:cNvSpPr/>
              <p:nvPr/>
            </p:nvSpPr>
            <p:spPr>
              <a:xfrm>
                <a:off x="7129519" y="3200400"/>
                <a:ext cx="109482" cy="356559"/>
              </a:xfrm>
              <a:prstGeom prst="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188" name="Rectangle 187"/>
              <p:cNvSpPr/>
              <p:nvPr/>
            </p:nvSpPr>
            <p:spPr>
              <a:xfrm>
                <a:off x="7267408" y="3200400"/>
                <a:ext cx="109482" cy="356559"/>
              </a:xfrm>
              <a:prstGeom prst="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189" name="Rectangle 188"/>
              <p:cNvSpPr/>
              <p:nvPr/>
            </p:nvSpPr>
            <p:spPr>
              <a:xfrm>
                <a:off x="7409516" y="3200400"/>
                <a:ext cx="109482" cy="356559"/>
              </a:xfrm>
              <a:prstGeom prst="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cxnSp>
            <p:nvCxnSpPr>
              <p:cNvPr id="163" name="Straight Connector 162"/>
              <p:cNvCxnSpPr/>
              <p:nvPr/>
            </p:nvCxnSpPr>
            <p:spPr>
              <a:xfrm flipH="1" flipV="1">
                <a:off x="6858000" y="3200400"/>
                <a:ext cx="685800" cy="778"/>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p:nvPr/>
            </p:nvCxnSpPr>
            <p:spPr>
              <a:xfrm flipH="1" flipV="1">
                <a:off x="6858000" y="3566160"/>
                <a:ext cx="685800" cy="1391"/>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p:cNvCxnSpPr/>
              <p:nvPr/>
            </p:nvCxnSpPr>
            <p:spPr>
              <a:xfrm flipH="1" flipV="1">
                <a:off x="7531100" y="3200400"/>
                <a:ext cx="0" cy="365760"/>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p:cNvCxnSpPr/>
              <p:nvPr/>
            </p:nvCxnSpPr>
            <p:spPr>
              <a:xfrm flipH="1" flipV="1">
                <a:off x="7391400" y="3200400"/>
                <a:ext cx="0" cy="365760"/>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p:nvCxnSpPr>
            <p:spPr>
              <a:xfrm flipH="1" flipV="1">
                <a:off x="7251700" y="3210379"/>
                <a:ext cx="0" cy="365760"/>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p:cNvCxnSpPr/>
              <p:nvPr/>
            </p:nvCxnSpPr>
            <p:spPr>
              <a:xfrm flipH="1" flipV="1">
                <a:off x="7112000" y="3200400"/>
                <a:ext cx="0" cy="365760"/>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pSp>
        <p:grpSp>
          <p:nvGrpSpPr>
            <p:cNvPr id="191" name="Group 190"/>
            <p:cNvGrpSpPr/>
            <p:nvPr/>
          </p:nvGrpSpPr>
          <p:grpSpPr>
            <a:xfrm>
              <a:off x="7498829" y="3260679"/>
              <a:ext cx="780766" cy="427769"/>
              <a:chOff x="6858000" y="3200400"/>
              <a:chExt cx="685800" cy="375739"/>
            </a:xfrm>
          </p:grpSpPr>
          <p:sp>
            <p:nvSpPr>
              <p:cNvPr id="192" name="Rectangle 191"/>
              <p:cNvSpPr/>
              <p:nvPr/>
            </p:nvSpPr>
            <p:spPr>
              <a:xfrm>
                <a:off x="7129519" y="3200400"/>
                <a:ext cx="109482" cy="356559"/>
              </a:xfrm>
              <a:prstGeom prst="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193" name="Rectangle 192"/>
              <p:cNvSpPr/>
              <p:nvPr/>
            </p:nvSpPr>
            <p:spPr>
              <a:xfrm>
                <a:off x="7267408" y="3200400"/>
                <a:ext cx="109482" cy="356559"/>
              </a:xfrm>
              <a:prstGeom prst="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194" name="Rectangle 193"/>
              <p:cNvSpPr/>
              <p:nvPr/>
            </p:nvSpPr>
            <p:spPr>
              <a:xfrm>
                <a:off x="7409516" y="3200400"/>
                <a:ext cx="109482" cy="356559"/>
              </a:xfrm>
              <a:prstGeom prst="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cxnSp>
            <p:nvCxnSpPr>
              <p:cNvPr id="195" name="Straight Connector 194"/>
              <p:cNvCxnSpPr/>
              <p:nvPr/>
            </p:nvCxnSpPr>
            <p:spPr>
              <a:xfrm flipH="1" flipV="1">
                <a:off x="6858000" y="3200400"/>
                <a:ext cx="685800" cy="778"/>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p:cNvCxnSpPr/>
              <p:nvPr/>
            </p:nvCxnSpPr>
            <p:spPr>
              <a:xfrm flipH="1" flipV="1">
                <a:off x="6858000" y="3566160"/>
                <a:ext cx="685800" cy="1391"/>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p:cNvCxnSpPr/>
              <p:nvPr/>
            </p:nvCxnSpPr>
            <p:spPr>
              <a:xfrm flipH="1" flipV="1">
                <a:off x="7531100" y="3200400"/>
                <a:ext cx="0" cy="365760"/>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p:cNvCxnSpPr/>
              <p:nvPr/>
            </p:nvCxnSpPr>
            <p:spPr>
              <a:xfrm flipH="1" flipV="1">
                <a:off x="7391400" y="3200400"/>
                <a:ext cx="0" cy="365760"/>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p:cNvCxnSpPr/>
              <p:nvPr/>
            </p:nvCxnSpPr>
            <p:spPr>
              <a:xfrm flipH="1" flipV="1">
                <a:off x="7251700" y="3210379"/>
                <a:ext cx="0" cy="365760"/>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p:cNvCxnSpPr/>
              <p:nvPr/>
            </p:nvCxnSpPr>
            <p:spPr>
              <a:xfrm flipH="1" flipV="1">
                <a:off x="7112000" y="3200400"/>
                <a:ext cx="0" cy="365760"/>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pSp>
        <p:grpSp>
          <p:nvGrpSpPr>
            <p:cNvPr id="201" name="Group 200"/>
            <p:cNvGrpSpPr/>
            <p:nvPr/>
          </p:nvGrpSpPr>
          <p:grpSpPr>
            <a:xfrm>
              <a:off x="7498829" y="4010777"/>
              <a:ext cx="780766" cy="427769"/>
              <a:chOff x="6858000" y="3200400"/>
              <a:chExt cx="685800" cy="375739"/>
            </a:xfrm>
          </p:grpSpPr>
          <p:sp>
            <p:nvSpPr>
              <p:cNvPr id="202" name="Rectangle 201"/>
              <p:cNvSpPr/>
              <p:nvPr/>
            </p:nvSpPr>
            <p:spPr>
              <a:xfrm>
                <a:off x="7129519" y="3200400"/>
                <a:ext cx="109482" cy="356559"/>
              </a:xfrm>
              <a:prstGeom prst="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203" name="Rectangle 202"/>
              <p:cNvSpPr/>
              <p:nvPr/>
            </p:nvSpPr>
            <p:spPr>
              <a:xfrm>
                <a:off x="7267408" y="3200400"/>
                <a:ext cx="109482" cy="356559"/>
              </a:xfrm>
              <a:prstGeom prst="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204" name="Rectangle 203"/>
              <p:cNvSpPr/>
              <p:nvPr/>
            </p:nvSpPr>
            <p:spPr>
              <a:xfrm>
                <a:off x="7409516" y="3200400"/>
                <a:ext cx="109482" cy="356559"/>
              </a:xfrm>
              <a:prstGeom prst="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cxnSp>
            <p:nvCxnSpPr>
              <p:cNvPr id="205" name="Straight Connector 204"/>
              <p:cNvCxnSpPr/>
              <p:nvPr/>
            </p:nvCxnSpPr>
            <p:spPr>
              <a:xfrm flipH="1" flipV="1">
                <a:off x="6858000" y="3200400"/>
                <a:ext cx="685800" cy="778"/>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p:cNvCxnSpPr/>
              <p:nvPr/>
            </p:nvCxnSpPr>
            <p:spPr>
              <a:xfrm flipH="1" flipV="1">
                <a:off x="6858000" y="3566160"/>
                <a:ext cx="685800" cy="1391"/>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207" name="Straight Connector 206"/>
              <p:cNvCxnSpPr/>
              <p:nvPr/>
            </p:nvCxnSpPr>
            <p:spPr>
              <a:xfrm flipH="1" flipV="1">
                <a:off x="7531100" y="3200400"/>
                <a:ext cx="0" cy="365760"/>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208" name="Straight Connector 207"/>
              <p:cNvCxnSpPr/>
              <p:nvPr/>
            </p:nvCxnSpPr>
            <p:spPr>
              <a:xfrm flipH="1" flipV="1">
                <a:off x="7391400" y="3200400"/>
                <a:ext cx="0" cy="365760"/>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209" name="Straight Connector 208"/>
              <p:cNvCxnSpPr/>
              <p:nvPr/>
            </p:nvCxnSpPr>
            <p:spPr>
              <a:xfrm flipH="1" flipV="1">
                <a:off x="7251700" y="3210379"/>
                <a:ext cx="0" cy="365760"/>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p:cNvCxnSpPr/>
              <p:nvPr/>
            </p:nvCxnSpPr>
            <p:spPr>
              <a:xfrm flipH="1" flipV="1">
                <a:off x="7112000" y="3200400"/>
                <a:ext cx="0" cy="365760"/>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pSp>
        <p:grpSp>
          <p:nvGrpSpPr>
            <p:cNvPr id="211" name="Group 210"/>
            <p:cNvGrpSpPr/>
            <p:nvPr/>
          </p:nvGrpSpPr>
          <p:grpSpPr>
            <a:xfrm>
              <a:off x="7498829" y="4760874"/>
              <a:ext cx="780766" cy="427769"/>
              <a:chOff x="6858000" y="3200400"/>
              <a:chExt cx="685800" cy="375739"/>
            </a:xfrm>
          </p:grpSpPr>
          <p:sp>
            <p:nvSpPr>
              <p:cNvPr id="212" name="Rectangle 211"/>
              <p:cNvSpPr/>
              <p:nvPr/>
            </p:nvSpPr>
            <p:spPr>
              <a:xfrm>
                <a:off x="7129519" y="3200400"/>
                <a:ext cx="109482" cy="356559"/>
              </a:xfrm>
              <a:prstGeom prst="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213" name="Rectangle 212"/>
              <p:cNvSpPr/>
              <p:nvPr/>
            </p:nvSpPr>
            <p:spPr>
              <a:xfrm>
                <a:off x="7267408" y="3200400"/>
                <a:ext cx="109482" cy="356559"/>
              </a:xfrm>
              <a:prstGeom prst="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214" name="Rectangle 213"/>
              <p:cNvSpPr/>
              <p:nvPr/>
            </p:nvSpPr>
            <p:spPr>
              <a:xfrm>
                <a:off x="7409516" y="3200400"/>
                <a:ext cx="109482" cy="356559"/>
              </a:xfrm>
              <a:prstGeom prst="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cxnSp>
            <p:nvCxnSpPr>
              <p:cNvPr id="215" name="Straight Connector 214"/>
              <p:cNvCxnSpPr/>
              <p:nvPr/>
            </p:nvCxnSpPr>
            <p:spPr>
              <a:xfrm flipH="1" flipV="1">
                <a:off x="6858000" y="3200400"/>
                <a:ext cx="685800" cy="778"/>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216" name="Straight Connector 215"/>
              <p:cNvCxnSpPr/>
              <p:nvPr/>
            </p:nvCxnSpPr>
            <p:spPr>
              <a:xfrm flipH="1" flipV="1">
                <a:off x="6858000" y="3566160"/>
                <a:ext cx="685800" cy="1391"/>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p:cNvCxnSpPr/>
              <p:nvPr/>
            </p:nvCxnSpPr>
            <p:spPr>
              <a:xfrm flipH="1" flipV="1">
                <a:off x="7531100" y="3200400"/>
                <a:ext cx="0" cy="365760"/>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218" name="Straight Connector 217"/>
              <p:cNvCxnSpPr/>
              <p:nvPr/>
            </p:nvCxnSpPr>
            <p:spPr>
              <a:xfrm flipH="1" flipV="1">
                <a:off x="7391400" y="3200400"/>
                <a:ext cx="0" cy="365760"/>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p:cNvCxnSpPr/>
              <p:nvPr/>
            </p:nvCxnSpPr>
            <p:spPr>
              <a:xfrm flipH="1" flipV="1">
                <a:off x="7251700" y="3210379"/>
                <a:ext cx="0" cy="365760"/>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p:cNvCxnSpPr/>
              <p:nvPr/>
            </p:nvCxnSpPr>
            <p:spPr>
              <a:xfrm flipH="1" flipV="1">
                <a:off x="7112000" y="3200400"/>
                <a:ext cx="0" cy="365760"/>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pSp>
      </p:grpSp>
      <p:sp>
        <p:nvSpPr>
          <p:cNvPr id="2" name="Title 1">
            <a:extLst>
              <a:ext uri="{FF2B5EF4-FFF2-40B4-BE49-F238E27FC236}">
                <a16:creationId xmlns:a16="http://schemas.microsoft.com/office/drawing/2014/main" id="{60031FAC-0404-BD46-8985-7CFC8AB9C6D3}"/>
              </a:ext>
            </a:extLst>
          </p:cNvPr>
          <p:cNvSpPr>
            <a:spLocks noGrp="1"/>
          </p:cNvSpPr>
          <p:nvPr>
            <p:ph type="title"/>
          </p:nvPr>
        </p:nvSpPr>
        <p:spPr/>
        <p:txBody>
          <a:bodyPr/>
          <a:lstStyle/>
          <a:p>
            <a:r>
              <a:rPr lang="en-US" b="1" dirty="0">
                <a:solidFill>
                  <a:schemeClr val="tx1"/>
                </a:solidFill>
                <a:latin typeface="Helvetica Neue Condensed" charset="0"/>
                <a:ea typeface="Helvetica Neue Condensed" charset="0"/>
                <a:cs typeface="Helvetica Neue Condensed" charset="0"/>
              </a:rPr>
              <a:t>Query Partitioning Limitations</a:t>
            </a:r>
          </a:p>
        </p:txBody>
      </p:sp>
      <p:sp>
        <p:nvSpPr>
          <p:cNvPr id="3" name="Slide Number Placeholder 2">
            <a:extLst>
              <a:ext uri="{FF2B5EF4-FFF2-40B4-BE49-F238E27FC236}">
                <a16:creationId xmlns:a16="http://schemas.microsoft.com/office/drawing/2014/main" id="{E7A92EAD-0E9D-6443-9A4C-435B3187E4D7}"/>
              </a:ext>
            </a:extLst>
          </p:cNvPr>
          <p:cNvSpPr>
            <a:spLocks noGrp="1"/>
          </p:cNvSpPr>
          <p:nvPr>
            <p:ph type="sldNum" sz="quarter" idx="12"/>
          </p:nvPr>
        </p:nvSpPr>
        <p:spPr/>
        <p:txBody>
          <a:bodyPr/>
          <a:lstStyle/>
          <a:p>
            <a:fld id="{4748F3B0-5290-A241-88FF-F03DD1126586}" type="slidenum">
              <a:rPr lang="en-US" smtClean="0"/>
              <a:t>22</a:t>
            </a:fld>
            <a:endParaRPr lang="en-US"/>
          </a:p>
        </p:txBody>
      </p:sp>
      <p:grpSp>
        <p:nvGrpSpPr>
          <p:cNvPr id="237" name="Group 236"/>
          <p:cNvGrpSpPr/>
          <p:nvPr/>
        </p:nvGrpSpPr>
        <p:grpSpPr>
          <a:xfrm>
            <a:off x="152400" y="3215373"/>
            <a:ext cx="332788" cy="2702361"/>
            <a:chOff x="526649" y="1992150"/>
            <a:chExt cx="292310" cy="2373667"/>
          </a:xfrm>
        </p:grpSpPr>
        <p:sp>
          <p:nvSpPr>
            <p:cNvPr id="225" name="Right Arrow 224"/>
            <p:cNvSpPr/>
            <p:nvPr/>
          </p:nvSpPr>
          <p:spPr>
            <a:xfrm>
              <a:off x="526649" y="1992150"/>
              <a:ext cx="292310" cy="377825"/>
            </a:xfrm>
            <a:prstGeom prst="rightArrow">
              <a:avLst>
                <a:gd name="adj1" fmla="val 40810"/>
                <a:gd name="adj2" fmla="val 7547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226" name="Right Arrow 225"/>
            <p:cNvSpPr/>
            <p:nvPr/>
          </p:nvSpPr>
          <p:spPr>
            <a:xfrm>
              <a:off x="526649" y="2389874"/>
              <a:ext cx="292310" cy="377825"/>
            </a:xfrm>
            <a:prstGeom prst="rightArrow">
              <a:avLst>
                <a:gd name="adj1" fmla="val 40810"/>
                <a:gd name="adj2" fmla="val 7547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227" name="Right Arrow 226"/>
            <p:cNvSpPr/>
            <p:nvPr/>
          </p:nvSpPr>
          <p:spPr>
            <a:xfrm>
              <a:off x="526649" y="2790624"/>
              <a:ext cx="292310" cy="377825"/>
            </a:xfrm>
            <a:prstGeom prst="rightArrow">
              <a:avLst>
                <a:gd name="adj1" fmla="val 40810"/>
                <a:gd name="adj2" fmla="val 7547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228" name="Right Arrow 227"/>
            <p:cNvSpPr/>
            <p:nvPr/>
          </p:nvSpPr>
          <p:spPr>
            <a:xfrm>
              <a:off x="526649" y="3188348"/>
              <a:ext cx="292310" cy="377825"/>
            </a:xfrm>
            <a:prstGeom prst="rightArrow">
              <a:avLst>
                <a:gd name="adj1" fmla="val 40810"/>
                <a:gd name="adj2" fmla="val 7547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229" name="Right Arrow 228"/>
            <p:cNvSpPr/>
            <p:nvPr/>
          </p:nvSpPr>
          <p:spPr>
            <a:xfrm>
              <a:off x="526649" y="3590268"/>
              <a:ext cx="292310" cy="377825"/>
            </a:xfrm>
            <a:prstGeom prst="rightArrow">
              <a:avLst>
                <a:gd name="adj1" fmla="val 40810"/>
                <a:gd name="adj2" fmla="val 7547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230" name="Right Arrow 229"/>
            <p:cNvSpPr/>
            <p:nvPr/>
          </p:nvSpPr>
          <p:spPr>
            <a:xfrm>
              <a:off x="526649" y="3987992"/>
              <a:ext cx="292310" cy="377825"/>
            </a:xfrm>
            <a:prstGeom prst="rightArrow">
              <a:avLst>
                <a:gd name="adj1" fmla="val 40810"/>
                <a:gd name="adj2" fmla="val 7547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grpSp>
      <p:grpSp>
        <p:nvGrpSpPr>
          <p:cNvPr id="238" name="Group 237"/>
          <p:cNvGrpSpPr/>
          <p:nvPr/>
        </p:nvGrpSpPr>
        <p:grpSpPr>
          <a:xfrm>
            <a:off x="8614247" y="3215373"/>
            <a:ext cx="332788" cy="2702361"/>
            <a:chOff x="526649" y="1992150"/>
            <a:chExt cx="292310" cy="2373667"/>
          </a:xfrm>
        </p:grpSpPr>
        <p:sp>
          <p:nvSpPr>
            <p:cNvPr id="239" name="Right Arrow 238"/>
            <p:cNvSpPr/>
            <p:nvPr/>
          </p:nvSpPr>
          <p:spPr>
            <a:xfrm>
              <a:off x="526649" y="1992150"/>
              <a:ext cx="292310" cy="377825"/>
            </a:xfrm>
            <a:prstGeom prst="rightArrow">
              <a:avLst>
                <a:gd name="adj1" fmla="val 40810"/>
                <a:gd name="adj2" fmla="val 7547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240" name="Right Arrow 239"/>
            <p:cNvSpPr/>
            <p:nvPr/>
          </p:nvSpPr>
          <p:spPr>
            <a:xfrm>
              <a:off x="526649" y="2389874"/>
              <a:ext cx="292310" cy="377825"/>
            </a:xfrm>
            <a:prstGeom prst="rightArrow">
              <a:avLst>
                <a:gd name="adj1" fmla="val 40810"/>
                <a:gd name="adj2" fmla="val 7547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241" name="Right Arrow 240"/>
            <p:cNvSpPr/>
            <p:nvPr/>
          </p:nvSpPr>
          <p:spPr>
            <a:xfrm>
              <a:off x="526649" y="2790624"/>
              <a:ext cx="292310" cy="377825"/>
            </a:xfrm>
            <a:prstGeom prst="rightArrow">
              <a:avLst>
                <a:gd name="adj1" fmla="val 40810"/>
                <a:gd name="adj2" fmla="val 7547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242" name="Right Arrow 241"/>
            <p:cNvSpPr/>
            <p:nvPr/>
          </p:nvSpPr>
          <p:spPr>
            <a:xfrm>
              <a:off x="526649" y="3188348"/>
              <a:ext cx="292310" cy="377825"/>
            </a:xfrm>
            <a:prstGeom prst="rightArrow">
              <a:avLst>
                <a:gd name="adj1" fmla="val 40810"/>
                <a:gd name="adj2" fmla="val 7547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243" name="Right Arrow 242"/>
            <p:cNvSpPr/>
            <p:nvPr/>
          </p:nvSpPr>
          <p:spPr>
            <a:xfrm>
              <a:off x="526649" y="3590268"/>
              <a:ext cx="292310" cy="377825"/>
            </a:xfrm>
            <a:prstGeom prst="rightArrow">
              <a:avLst>
                <a:gd name="adj1" fmla="val 40810"/>
                <a:gd name="adj2" fmla="val 7547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244" name="Right Arrow 243"/>
            <p:cNvSpPr/>
            <p:nvPr/>
          </p:nvSpPr>
          <p:spPr>
            <a:xfrm>
              <a:off x="526649" y="3987992"/>
              <a:ext cx="292310" cy="377825"/>
            </a:xfrm>
            <a:prstGeom prst="rightArrow">
              <a:avLst>
                <a:gd name="adj1" fmla="val 40810"/>
                <a:gd name="adj2" fmla="val 7547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grpSp>
      <p:sp>
        <p:nvSpPr>
          <p:cNvPr id="8" name="Rounded Rectangle 7"/>
          <p:cNvSpPr/>
          <p:nvPr/>
        </p:nvSpPr>
        <p:spPr>
          <a:xfrm>
            <a:off x="508886" y="2554975"/>
            <a:ext cx="1463693" cy="3498081"/>
          </a:xfrm>
          <a:prstGeom prst="roundRect">
            <a:avLst>
              <a:gd name="adj" fmla="val 6295"/>
            </a:avLst>
          </a:prstGeom>
          <a:solidFill>
            <a:schemeClr val="bg1">
              <a:lumMod val="50000"/>
            </a:schemeClr>
          </a:solidFill>
          <a:ln>
            <a:solidFill>
              <a:schemeClr val="bg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solidFill>
                <a:schemeClr val="bg1">
                  <a:lumMod val="75000"/>
                </a:schemeClr>
              </a:solidFill>
              <a:latin typeface="Helvetica Neue" charset="0"/>
              <a:ea typeface="Helvetica Neue" charset="0"/>
              <a:cs typeface="Helvetica Neue" charset="0"/>
            </a:endParaRPr>
          </a:p>
          <a:p>
            <a:pPr algn="ctr"/>
            <a:endParaRPr lang="en-US" sz="1200" b="1" dirty="0">
              <a:solidFill>
                <a:schemeClr val="bg1">
                  <a:lumMod val="75000"/>
                </a:schemeClr>
              </a:solidFill>
              <a:latin typeface="Helvetica Neue" charset="0"/>
              <a:ea typeface="Helvetica Neue" charset="0"/>
              <a:cs typeface="Helvetica Neue" charset="0"/>
            </a:endParaRPr>
          </a:p>
          <a:p>
            <a:pPr algn="ctr"/>
            <a:endParaRPr lang="en-US" sz="1200" b="1" dirty="0">
              <a:solidFill>
                <a:schemeClr val="bg1">
                  <a:lumMod val="75000"/>
                </a:schemeClr>
              </a:solidFill>
              <a:latin typeface="Helvetica Neue" charset="0"/>
              <a:ea typeface="Helvetica Neue" charset="0"/>
              <a:cs typeface="Helvetica Neue" charset="0"/>
            </a:endParaRPr>
          </a:p>
          <a:p>
            <a:pPr algn="ctr"/>
            <a:endParaRPr lang="en-US" dirty="0">
              <a:solidFill>
                <a:schemeClr val="bg1">
                  <a:lumMod val="75000"/>
                </a:schemeClr>
              </a:solidFill>
              <a:latin typeface="Helvetica Neue" charset="0"/>
              <a:ea typeface="Helvetica Neue" charset="0"/>
              <a:cs typeface="Helvetica Neue" charset="0"/>
            </a:endParaRPr>
          </a:p>
          <a:p>
            <a:pPr algn="ctr"/>
            <a:endParaRPr lang="en-US" dirty="0">
              <a:solidFill>
                <a:schemeClr val="bg1">
                  <a:lumMod val="75000"/>
                </a:schemeClr>
              </a:solidFill>
              <a:latin typeface="Helvetica Neue" charset="0"/>
              <a:ea typeface="Helvetica Neue" charset="0"/>
              <a:cs typeface="Helvetica Neue" charset="0"/>
            </a:endParaRPr>
          </a:p>
          <a:p>
            <a:pPr algn="ctr"/>
            <a:endParaRPr lang="en-US" dirty="0">
              <a:solidFill>
                <a:schemeClr val="bg1">
                  <a:lumMod val="75000"/>
                </a:schemeClr>
              </a:solidFill>
              <a:latin typeface="Helvetica Neue" charset="0"/>
              <a:ea typeface="Helvetica Neue" charset="0"/>
              <a:cs typeface="Helvetica Neue" charset="0"/>
            </a:endParaRPr>
          </a:p>
          <a:p>
            <a:pPr algn="ctr"/>
            <a:endParaRPr lang="en-US" dirty="0">
              <a:solidFill>
                <a:schemeClr val="bg1">
                  <a:lumMod val="75000"/>
                </a:schemeClr>
              </a:solidFill>
              <a:latin typeface="Helvetica Neue" charset="0"/>
              <a:ea typeface="Helvetica Neue" charset="0"/>
              <a:cs typeface="Helvetica Neue" charset="0"/>
            </a:endParaRPr>
          </a:p>
          <a:p>
            <a:pPr algn="ctr"/>
            <a:endParaRPr lang="en-US" dirty="0">
              <a:solidFill>
                <a:schemeClr val="bg1">
                  <a:lumMod val="75000"/>
                </a:schemeClr>
              </a:solidFill>
              <a:latin typeface="Helvetica Neue" charset="0"/>
              <a:ea typeface="Helvetica Neue" charset="0"/>
              <a:cs typeface="Helvetica Neue" charset="0"/>
            </a:endParaRPr>
          </a:p>
          <a:p>
            <a:pPr algn="ctr"/>
            <a:endParaRPr lang="en-US" dirty="0">
              <a:solidFill>
                <a:schemeClr val="bg1">
                  <a:lumMod val="75000"/>
                </a:schemeClr>
              </a:solidFill>
              <a:latin typeface="Helvetica Neue" charset="0"/>
              <a:ea typeface="Helvetica Neue" charset="0"/>
              <a:cs typeface="Helvetica Neue" charset="0"/>
            </a:endParaRPr>
          </a:p>
          <a:p>
            <a:pPr algn="ctr"/>
            <a:endParaRPr lang="en-US" dirty="0">
              <a:solidFill>
                <a:schemeClr val="bg1">
                  <a:lumMod val="75000"/>
                </a:schemeClr>
              </a:solidFill>
              <a:latin typeface="Helvetica Neue" charset="0"/>
              <a:ea typeface="Helvetica Neue" charset="0"/>
              <a:cs typeface="Helvetica Neue" charset="0"/>
            </a:endParaRPr>
          </a:p>
          <a:p>
            <a:pPr algn="ctr"/>
            <a:endParaRPr lang="en-US" dirty="0">
              <a:solidFill>
                <a:schemeClr val="bg1">
                  <a:lumMod val="75000"/>
                </a:schemeClr>
              </a:solidFill>
              <a:latin typeface="Helvetica Neue" charset="0"/>
              <a:ea typeface="Helvetica Neue" charset="0"/>
              <a:cs typeface="Helvetica Neue" charset="0"/>
            </a:endParaRPr>
          </a:p>
          <a:p>
            <a:pPr algn="ctr"/>
            <a:endParaRPr lang="en-US" dirty="0">
              <a:solidFill>
                <a:schemeClr val="bg1">
                  <a:lumMod val="75000"/>
                </a:schemeClr>
              </a:solidFill>
              <a:latin typeface="Helvetica Neue" charset="0"/>
              <a:ea typeface="Helvetica Neue" charset="0"/>
              <a:cs typeface="Helvetica Neue" charset="0"/>
            </a:endParaRPr>
          </a:p>
        </p:txBody>
      </p:sp>
      <p:grpSp>
        <p:nvGrpSpPr>
          <p:cNvPr id="245" name="Group 244"/>
          <p:cNvGrpSpPr/>
          <p:nvPr/>
        </p:nvGrpSpPr>
        <p:grpSpPr>
          <a:xfrm>
            <a:off x="628339" y="3202868"/>
            <a:ext cx="1214525" cy="2727370"/>
            <a:chOff x="944698" y="2284250"/>
            <a:chExt cx="1066800" cy="2395634"/>
          </a:xfrm>
        </p:grpSpPr>
        <p:sp>
          <p:nvSpPr>
            <p:cNvPr id="21" name="Oval 20"/>
            <p:cNvSpPr/>
            <p:nvPr/>
          </p:nvSpPr>
          <p:spPr>
            <a:xfrm>
              <a:off x="1189173" y="2284250"/>
              <a:ext cx="412750" cy="412750"/>
            </a:xfrm>
            <a:prstGeom prst="ellipse">
              <a:avLst/>
            </a:prstGeom>
            <a:solidFill>
              <a:schemeClr val="bg1">
                <a:lumMod val="85000"/>
              </a:schemeClr>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22" name="Oval 21"/>
            <p:cNvSpPr/>
            <p:nvPr/>
          </p:nvSpPr>
          <p:spPr>
            <a:xfrm>
              <a:off x="1598748" y="2740370"/>
              <a:ext cx="412750" cy="412750"/>
            </a:xfrm>
            <a:prstGeom prst="ellipse">
              <a:avLst/>
            </a:prstGeom>
            <a:solidFill>
              <a:schemeClr val="bg1">
                <a:lumMod val="85000"/>
              </a:schemeClr>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23" name="Oval 22"/>
            <p:cNvSpPr/>
            <p:nvPr/>
          </p:nvSpPr>
          <p:spPr>
            <a:xfrm>
              <a:off x="944698" y="3118195"/>
              <a:ext cx="412750" cy="412750"/>
            </a:xfrm>
            <a:prstGeom prst="ellipse">
              <a:avLst/>
            </a:prstGeom>
            <a:solidFill>
              <a:schemeClr val="bg1">
                <a:lumMod val="85000"/>
              </a:schemeClr>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24" name="Oval 23"/>
            <p:cNvSpPr/>
            <p:nvPr/>
          </p:nvSpPr>
          <p:spPr>
            <a:xfrm>
              <a:off x="1509848" y="3848501"/>
              <a:ext cx="412750" cy="412750"/>
            </a:xfrm>
            <a:prstGeom prst="ellipse">
              <a:avLst/>
            </a:prstGeom>
            <a:solidFill>
              <a:schemeClr val="bg1">
                <a:lumMod val="85000"/>
              </a:schemeClr>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25" name="Oval 24"/>
            <p:cNvSpPr/>
            <p:nvPr/>
          </p:nvSpPr>
          <p:spPr>
            <a:xfrm>
              <a:off x="1065348" y="4267134"/>
              <a:ext cx="412750" cy="412750"/>
            </a:xfrm>
            <a:prstGeom prst="ellipse">
              <a:avLst/>
            </a:prstGeom>
            <a:solidFill>
              <a:schemeClr val="bg1">
                <a:lumMod val="85000"/>
              </a:schemeClr>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cxnSp>
          <p:nvCxnSpPr>
            <p:cNvPr id="53" name="Curved Connector 52"/>
            <p:cNvCxnSpPr>
              <a:stCxn id="23" idx="6"/>
              <a:endCxn id="24" idx="7"/>
            </p:cNvCxnSpPr>
            <p:nvPr/>
          </p:nvCxnSpPr>
          <p:spPr>
            <a:xfrm>
              <a:off x="1357448" y="3324570"/>
              <a:ext cx="504704" cy="584377"/>
            </a:xfrm>
            <a:prstGeom prst="curvedConnector2">
              <a:avLst/>
            </a:prstGeom>
            <a:ln w="19050">
              <a:solidFill>
                <a:schemeClr val="bg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55" name="Curved Connector 54"/>
            <p:cNvCxnSpPr>
              <a:stCxn id="24" idx="2"/>
              <a:endCxn id="23" idx="3"/>
            </p:cNvCxnSpPr>
            <p:nvPr/>
          </p:nvCxnSpPr>
          <p:spPr>
            <a:xfrm rot="10800000">
              <a:off x="1005144" y="3470500"/>
              <a:ext cx="504704" cy="584377"/>
            </a:xfrm>
            <a:prstGeom prst="curvedConnector2">
              <a:avLst/>
            </a:prstGeom>
            <a:ln w="19050">
              <a:solidFill>
                <a:schemeClr val="bg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57" name="Curved Connector 56"/>
            <p:cNvCxnSpPr>
              <a:stCxn id="21" idx="6"/>
              <a:endCxn id="22" idx="0"/>
            </p:cNvCxnSpPr>
            <p:nvPr/>
          </p:nvCxnSpPr>
          <p:spPr>
            <a:xfrm>
              <a:off x="1601923" y="2490625"/>
              <a:ext cx="203200" cy="249745"/>
            </a:xfrm>
            <a:prstGeom prst="curvedConnector2">
              <a:avLst/>
            </a:prstGeom>
            <a:ln w="19050">
              <a:solidFill>
                <a:schemeClr val="bg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63" name="Curved Connector 62"/>
            <p:cNvCxnSpPr>
              <a:stCxn id="22" idx="4"/>
              <a:endCxn id="25" idx="0"/>
            </p:cNvCxnSpPr>
            <p:nvPr/>
          </p:nvCxnSpPr>
          <p:spPr>
            <a:xfrm rot="5400000">
              <a:off x="981416" y="3443427"/>
              <a:ext cx="1114014" cy="533400"/>
            </a:xfrm>
            <a:prstGeom prst="curvedConnector3">
              <a:avLst>
                <a:gd name="adj1" fmla="val 44300"/>
              </a:avLst>
            </a:prstGeom>
            <a:ln w="19050">
              <a:solidFill>
                <a:schemeClr val="bg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68" name="Curved Connector 67"/>
            <p:cNvCxnSpPr>
              <a:stCxn id="24" idx="5"/>
              <a:endCxn id="25" idx="5"/>
            </p:cNvCxnSpPr>
            <p:nvPr/>
          </p:nvCxnSpPr>
          <p:spPr>
            <a:xfrm rot="5400000">
              <a:off x="1430586" y="4187871"/>
              <a:ext cx="418633" cy="444500"/>
            </a:xfrm>
            <a:prstGeom prst="curvedConnector3">
              <a:avLst>
                <a:gd name="adj1" fmla="val 117474"/>
              </a:avLst>
            </a:prstGeom>
            <a:ln w="19050">
              <a:solidFill>
                <a:schemeClr val="bg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72" name="Curved Connector 71"/>
            <p:cNvCxnSpPr>
              <a:stCxn id="21" idx="2"/>
              <a:endCxn id="23" idx="1"/>
            </p:cNvCxnSpPr>
            <p:nvPr/>
          </p:nvCxnSpPr>
          <p:spPr>
            <a:xfrm rot="10800000" flipV="1">
              <a:off x="1005145" y="2490625"/>
              <a:ext cx="184029" cy="688016"/>
            </a:xfrm>
            <a:prstGeom prst="curvedConnector2">
              <a:avLst/>
            </a:prstGeom>
            <a:ln w="19050">
              <a:solidFill>
                <a:schemeClr val="bg1"/>
              </a:solidFill>
              <a:tailEnd type="triangle" w="med" len="lg"/>
            </a:ln>
          </p:spPr>
          <p:style>
            <a:lnRef idx="1">
              <a:schemeClr val="accent1"/>
            </a:lnRef>
            <a:fillRef idx="0">
              <a:schemeClr val="accent1"/>
            </a:fillRef>
            <a:effectRef idx="0">
              <a:schemeClr val="accent1"/>
            </a:effectRef>
            <a:fontRef idx="minor">
              <a:schemeClr val="tx1"/>
            </a:fontRef>
          </p:style>
        </p:cxnSp>
      </p:grpSp>
      <p:sp>
        <p:nvSpPr>
          <p:cNvPr id="10" name="Rectangle 9"/>
          <p:cNvSpPr/>
          <p:nvPr/>
        </p:nvSpPr>
        <p:spPr>
          <a:xfrm>
            <a:off x="2054778" y="3168253"/>
            <a:ext cx="638937" cy="2894040"/>
          </a:xfrm>
          <a:prstGeom prst="rect">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12" name="Trapezoid 11"/>
          <p:cNvSpPr/>
          <p:nvPr/>
        </p:nvSpPr>
        <p:spPr>
          <a:xfrm rot="5400000">
            <a:off x="2331844" y="3394795"/>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solidFill>
                <a:schemeClr val="bg1">
                  <a:lumMod val="75000"/>
                </a:schemeClr>
              </a:solidFill>
              <a:latin typeface="Helvetica Neue" charset="0"/>
              <a:ea typeface="Helvetica Neue" charset="0"/>
              <a:cs typeface="Helvetica Neue" charset="0"/>
            </a:endParaRPr>
          </a:p>
        </p:txBody>
      </p:sp>
      <p:sp>
        <p:nvSpPr>
          <p:cNvPr id="18" name="Rectangle 17"/>
          <p:cNvSpPr/>
          <p:nvPr/>
        </p:nvSpPr>
        <p:spPr>
          <a:xfrm>
            <a:off x="2166879" y="3295997"/>
            <a:ext cx="180158" cy="2630929"/>
          </a:xfrm>
          <a:prstGeom prst="rect">
            <a:avLst/>
          </a:prstGeom>
          <a:solidFill>
            <a:schemeClr val="bg2">
              <a:lumMod val="25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sz="1400" b="1" dirty="0">
              <a:solidFill>
                <a:schemeClr val="bg1">
                  <a:lumMod val="75000"/>
                </a:schemeClr>
              </a:solidFill>
              <a:latin typeface="Helvetica Neue" charset="0"/>
              <a:ea typeface="Helvetica Neue" charset="0"/>
              <a:cs typeface="Helvetica Neue" charset="0"/>
            </a:endParaRPr>
          </a:p>
        </p:txBody>
      </p:sp>
      <p:sp>
        <p:nvSpPr>
          <p:cNvPr id="20" name="Rounded Rectangle 19"/>
          <p:cNvSpPr/>
          <p:nvPr/>
        </p:nvSpPr>
        <p:spPr>
          <a:xfrm>
            <a:off x="2054778" y="2566865"/>
            <a:ext cx="638937" cy="549427"/>
          </a:xfrm>
          <a:prstGeom prst="roundRect">
            <a:avLst>
              <a:gd name="adj" fmla="val 4825"/>
            </a:avLst>
          </a:prstGeom>
          <a:solidFill>
            <a:srgbClr val="00B050"/>
          </a:solidFill>
          <a:ln>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bg1">
                  <a:lumMod val="75000"/>
                </a:schemeClr>
              </a:solidFill>
              <a:latin typeface="Helvetica Neue" charset="0"/>
              <a:ea typeface="Helvetica Neue" charset="0"/>
              <a:cs typeface="Helvetica Neue" charset="0"/>
            </a:endParaRPr>
          </a:p>
        </p:txBody>
      </p:sp>
      <p:sp>
        <p:nvSpPr>
          <p:cNvPr id="148" name="Trapezoid 147"/>
          <p:cNvSpPr/>
          <p:nvPr/>
        </p:nvSpPr>
        <p:spPr>
          <a:xfrm rot="5400000">
            <a:off x="2347689" y="5622560"/>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solidFill>
                <a:schemeClr val="bg1">
                  <a:lumMod val="75000"/>
                </a:schemeClr>
              </a:solidFill>
              <a:latin typeface="Helvetica Neue" charset="0"/>
              <a:ea typeface="Helvetica Neue" charset="0"/>
              <a:cs typeface="Helvetica Neue" charset="0"/>
            </a:endParaRPr>
          </a:p>
        </p:txBody>
      </p:sp>
      <p:sp>
        <p:nvSpPr>
          <p:cNvPr id="149" name="Trapezoid 148"/>
          <p:cNvSpPr/>
          <p:nvPr/>
        </p:nvSpPr>
        <p:spPr>
          <a:xfrm rot="5400000">
            <a:off x="2349900" y="3951736"/>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solidFill>
                <a:schemeClr val="bg1">
                  <a:lumMod val="75000"/>
                </a:schemeClr>
              </a:solidFill>
              <a:latin typeface="Helvetica Neue" charset="0"/>
              <a:ea typeface="Helvetica Neue" charset="0"/>
              <a:cs typeface="Helvetica Neue" charset="0"/>
            </a:endParaRPr>
          </a:p>
        </p:txBody>
      </p:sp>
      <p:sp>
        <p:nvSpPr>
          <p:cNvPr id="150" name="Trapezoid 149"/>
          <p:cNvSpPr/>
          <p:nvPr/>
        </p:nvSpPr>
        <p:spPr>
          <a:xfrm rot="5400000">
            <a:off x="2354577" y="4508677"/>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solidFill>
                <a:schemeClr val="bg1">
                  <a:lumMod val="75000"/>
                </a:schemeClr>
              </a:solidFill>
              <a:latin typeface="Helvetica Neue" charset="0"/>
              <a:ea typeface="Helvetica Neue" charset="0"/>
              <a:cs typeface="Helvetica Neue" charset="0"/>
            </a:endParaRPr>
          </a:p>
        </p:txBody>
      </p:sp>
      <p:sp>
        <p:nvSpPr>
          <p:cNvPr id="151" name="Trapezoid 150"/>
          <p:cNvSpPr/>
          <p:nvPr/>
        </p:nvSpPr>
        <p:spPr>
          <a:xfrm rot="5400000">
            <a:off x="2347689" y="5065618"/>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solidFill>
                <a:schemeClr val="bg1">
                  <a:lumMod val="75000"/>
                </a:schemeClr>
              </a:solidFill>
              <a:latin typeface="Helvetica Neue" charset="0"/>
              <a:ea typeface="Helvetica Neue" charset="0"/>
              <a:cs typeface="Helvetica Neue" charset="0"/>
            </a:endParaRPr>
          </a:p>
        </p:txBody>
      </p:sp>
      <p:sp>
        <p:nvSpPr>
          <p:cNvPr id="155" name="Rectangle 154"/>
          <p:cNvSpPr/>
          <p:nvPr/>
        </p:nvSpPr>
        <p:spPr>
          <a:xfrm>
            <a:off x="2785377" y="3155743"/>
            <a:ext cx="638937" cy="2894040"/>
          </a:xfrm>
          <a:prstGeom prst="rect">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156" name="Trapezoid 155"/>
          <p:cNvSpPr/>
          <p:nvPr/>
        </p:nvSpPr>
        <p:spPr>
          <a:xfrm rot="5400000">
            <a:off x="3062443" y="3382285"/>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solidFill>
                <a:schemeClr val="bg1">
                  <a:lumMod val="75000"/>
                </a:schemeClr>
              </a:solidFill>
              <a:latin typeface="Helvetica Neue" charset="0"/>
              <a:ea typeface="Helvetica Neue" charset="0"/>
              <a:cs typeface="Helvetica Neue" charset="0"/>
            </a:endParaRPr>
          </a:p>
        </p:txBody>
      </p:sp>
      <p:sp>
        <p:nvSpPr>
          <p:cNvPr id="157" name="Rectangle 156"/>
          <p:cNvSpPr/>
          <p:nvPr/>
        </p:nvSpPr>
        <p:spPr>
          <a:xfrm>
            <a:off x="2897478" y="3283487"/>
            <a:ext cx="180158" cy="2630929"/>
          </a:xfrm>
          <a:prstGeom prst="rect">
            <a:avLst/>
          </a:prstGeom>
          <a:solidFill>
            <a:schemeClr val="bg2">
              <a:lumMod val="25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sz="1400" b="1" dirty="0">
              <a:solidFill>
                <a:schemeClr val="bg1">
                  <a:lumMod val="75000"/>
                </a:schemeClr>
              </a:solidFill>
              <a:latin typeface="Helvetica Neue" charset="0"/>
              <a:ea typeface="Helvetica Neue" charset="0"/>
              <a:cs typeface="Helvetica Neue" charset="0"/>
            </a:endParaRPr>
          </a:p>
        </p:txBody>
      </p:sp>
      <p:sp>
        <p:nvSpPr>
          <p:cNvPr id="158" name="Rounded Rectangle 157"/>
          <p:cNvSpPr/>
          <p:nvPr/>
        </p:nvSpPr>
        <p:spPr>
          <a:xfrm>
            <a:off x="2785377" y="2566865"/>
            <a:ext cx="638937" cy="549427"/>
          </a:xfrm>
          <a:prstGeom prst="roundRect">
            <a:avLst>
              <a:gd name="adj" fmla="val 4825"/>
            </a:avLst>
          </a:prstGeom>
          <a:solidFill>
            <a:srgbClr val="00B050"/>
          </a:solidFill>
          <a:ln>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bg1">
                  <a:lumMod val="75000"/>
                </a:schemeClr>
              </a:solidFill>
              <a:latin typeface="Helvetica Neue" charset="0"/>
              <a:ea typeface="Helvetica Neue" charset="0"/>
              <a:cs typeface="Helvetica Neue" charset="0"/>
            </a:endParaRPr>
          </a:p>
        </p:txBody>
      </p:sp>
      <p:sp>
        <p:nvSpPr>
          <p:cNvPr id="159" name="Trapezoid 158"/>
          <p:cNvSpPr/>
          <p:nvPr/>
        </p:nvSpPr>
        <p:spPr>
          <a:xfrm rot="5400000">
            <a:off x="3078288" y="5610050"/>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solidFill>
                <a:schemeClr val="bg1">
                  <a:lumMod val="75000"/>
                </a:schemeClr>
              </a:solidFill>
              <a:latin typeface="Helvetica Neue" charset="0"/>
              <a:ea typeface="Helvetica Neue" charset="0"/>
              <a:cs typeface="Helvetica Neue" charset="0"/>
            </a:endParaRPr>
          </a:p>
        </p:txBody>
      </p:sp>
      <p:sp>
        <p:nvSpPr>
          <p:cNvPr id="160" name="Trapezoid 159"/>
          <p:cNvSpPr/>
          <p:nvPr/>
        </p:nvSpPr>
        <p:spPr>
          <a:xfrm rot="5400000">
            <a:off x="3080499" y="3939226"/>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solidFill>
                <a:schemeClr val="bg1">
                  <a:lumMod val="75000"/>
                </a:schemeClr>
              </a:solidFill>
              <a:latin typeface="Helvetica Neue" charset="0"/>
              <a:ea typeface="Helvetica Neue" charset="0"/>
              <a:cs typeface="Helvetica Neue" charset="0"/>
            </a:endParaRPr>
          </a:p>
        </p:txBody>
      </p:sp>
      <p:sp>
        <p:nvSpPr>
          <p:cNvPr id="161" name="Trapezoid 160"/>
          <p:cNvSpPr/>
          <p:nvPr/>
        </p:nvSpPr>
        <p:spPr>
          <a:xfrm rot="5400000">
            <a:off x="3085176" y="4496167"/>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solidFill>
                <a:schemeClr val="bg1">
                  <a:lumMod val="75000"/>
                </a:schemeClr>
              </a:solidFill>
              <a:latin typeface="Helvetica Neue" charset="0"/>
              <a:ea typeface="Helvetica Neue" charset="0"/>
              <a:cs typeface="Helvetica Neue" charset="0"/>
            </a:endParaRPr>
          </a:p>
        </p:txBody>
      </p:sp>
      <p:sp>
        <p:nvSpPr>
          <p:cNvPr id="162" name="Trapezoid 161"/>
          <p:cNvSpPr/>
          <p:nvPr/>
        </p:nvSpPr>
        <p:spPr>
          <a:xfrm rot="5400000">
            <a:off x="3078288" y="5053108"/>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solidFill>
                <a:schemeClr val="bg1">
                  <a:lumMod val="75000"/>
                </a:schemeClr>
              </a:solidFill>
              <a:latin typeface="Helvetica Neue" charset="0"/>
              <a:ea typeface="Helvetica Neue" charset="0"/>
              <a:cs typeface="Helvetica Neue" charset="0"/>
            </a:endParaRPr>
          </a:p>
        </p:txBody>
      </p:sp>
      <p:sp>
        <p:nvSpPr>
          <p:cNvPr id="165" name="Rectangle 164"/>
          <p:cNvSpPr/>
          <p:nvPr/>
        </p:nvSpPr>
        <p:spPr>
          <a:xfrm>
            <a:off x="3513361" y="3155743"/>
            <a:ext cx="638937" cy="2894040"/>
          </a:xfrm>
          <a:prstGeom prst="rect">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166" name="Trapezoid 165"/>
          <p:cNvSpPr/>
          <p:nvPr/>
        </p:nvSpPr>
        <p:spPr>
          <a:xfrm rot="5400000">
            <a:off x="3793042" y="3382285"/>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solidFill>
                <a:schemeClr val="bg1">
                  <a:lumMod val="75000"/>
                </a:schemeClr>
              </a:solidFill>
              <a:latin typeface="Helvetica Neue" charset="0"/>
              <a:ea typeface="Helvetica Neue" charset="0"/>
              <a:cs typeface="Helvetica Neue" charset="0"/>
            </a:endParaRPr>
          </a:p>
        </p:txBody>
      </p:sp>
      <p:sp>
        <p:nvSpPr>
          <p:cNvPr id="167" name="Rectangle 166"/>
          <p:cNvSpPr/>
          <p:nvPr/>
        </p:nvSpPr>
        <p:spPr>
          <a:xfrm>
            <a:off x="3628077" y="3283487"/>
            <a:ext cx="180158" cy="2630929"/>
          </a:xfrm>
          <a:prstGeom prst="rect">
            <a:avLst/>
          </a:prstGeom>
          <a:solidFill>
            <a:schemeClr val="bg2">
              <a:lumMod val="25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sz="1400" b="1" dirty="0">
              <a:solidFill>
                <a:schemeClr val="bg1">
                  <a:lumMod val="75000"/>
                </a:schemeClr>
              </a:solidFill>
              <a:latin typeface="Helvetica Neue" charset="0"/>
              <a:ea typeface="Helvetica Neue" charset="0"/>
              <a:cs typeface="Helvetica Neue" charset="0"/>
            </a:endParaRPr>
          </a:p>
        </p:txBody>
      </p:sp>
      <p:sp>
        <p:nvSpPr>
          <p:cNvPr id="169" name="Trapezoid 168"/>
          <p:cNvSpPr/>
          <p:nvPr/>
        </p:nvSpPr>
        <p:spPr>
          <a:xfrm rot="5400000">
            <a:off x="3808887" y="5610050"/>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solidFill>
                <a:schemeClr val="bg1">
                  <a:lumMod val="75000"/>
                </a:schemeClr>
              </a:solidFill>
              <a:latin typeface="Helvetica Neue" charset="0"/>
              <a:ea typeface="Helvetica Neue" charset="0"/>
              <a:cs typeface="Helvetica Neue" charset="0"/>
            </a:endParaRPr>
          </a:p>
        </p:txBody>
      </p:sp>
      <p:sp>
        <p:nvSpPr>
          <p:cNvPr id="170" name="Trapezoid 169"/>
          <p:cNvSpPr/>
          <p:nvPr/>
        </p:nvSpPr>
        <p:spPr>
          <a:xfrm rot="5400000">
            <a:off x="3811098" y="3939226"/>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solidFill>
                <a:schemeClr val="bg1">
                  <a:lumMod val="75000"/>
                </a:schemeClr>
              </a:solidFill>
              <a:latin typeface="Helvetica Neue" charset="0"/>
              <a:ea typeface="Helvetica Neue" charset="0"/>
              <a:cs typeface="Helvetica Neue" charset="0"/>
            </a:endParaRPr>
          </a:p>
        </p:txBody>
      </p:sp>
      <p:sp>
        <p:nvSpPr>
          <p:cNvPr id="172" name="Trapezoid 171"/>
          <p:cNvSpPr/>
          <p:nvPr/>
        </p:nvSpPr>
        <p:spPr>
          <a:xfrm rot="5400000">
            <a:off x="3815775" y="4496167"/>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solidFill>
                <a:schemeClr val="bg1">
                  <a:lumMod val="75000"/>
                </a:schemeClr>
              </a:solidFill>
              <a:latin typeface="Helvetica Neue" charset="0"/>
              <a:ea typeface="Helvetica Neue" charset="0"/>
              <a:cs typeface="Helvetica Neue" charset="0"/>
            </a:endParaRPr>
          </a:p>
        </p:txBody>
      </p:sp>
      <p:sp>
        <p:nvSpPr>
          <p:cNvPr id="173" name="Trapezoid 172"/>
          <p:cNvSpPr/>
          <p:nvPr/>
        </p:nvSpPr>
        <p:spPr>
          <a:xfrm rot="5400000">
            <a:off x="3808887" y="5053108"/>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solidFill>
                <a:schemeClr val="bg1">
                  <a:lumMod val="75000"/>
                </a:schemeClr>
              </a:solidFill>
              <a:latin typeface="Helvetica Neue" charset="0"/>
              <a:ea typeface="Helvetica Neue" charset="0"/>
              <a:cs typeface="Helvetica Neue" charset="0"/>
            </a:endParaRPr>
          </a:p>
        </p:txBody>
      </p:sp>
      <p:sp>
        <p:nvSpPr>
          <p:cNvPr id="175" name="Rectangle 174"/>
          <p:cNvSpPr/>
          <p:nvPr/>
        </p:nvSpPr>
        <p:spPr>
          <a:xfrm>
            <a:off x="4244352" y="3164752"/>
            <a:ext cx="638937" cy="2894040"/>
          </a:xfrm>
          <a:prstGeom prst="rect">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176" name="Trapezoid 175"/>
          <p:cNvSpPr/>
          <p:nvPr/>
        </p:nvSpPr>
        <p:spPr>
          <a:xfrm rot="5400000">
            <a:off x="4523641" y="3391294"/>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solidFill>
                <a:schemeClr val="bg1">
                  <a:lumMod val="75000"/>
                </a:schemeClr>
              </a:solidFill>
              <a:latin typeface="Helvetica Neue" charset="0"/>
              <a:ea typeface="Helvetica Neue" charset="0"/>
              <a:cs typeface="Helvetica Neue" charset="0"/>
            </a:endParaRPr>
          </a:p>
        </p:txBody>
      </p:sp>
      <p:sp>
        <p:nvSpPr>
          <p:cNvPr id="177" name="Rectangle 176"/>
          <p:cNvSpPr/>
          <p:nvPr/>
        </p:nvSpPr>
        <p:spPr>
          <a:xfrm>
            <a:off x="4358676" y="3292496"/>
            <a:ext cx="180158" cy="2630929"/>
          </a:xfrm>
          <a:prstGeom prst="rect">
            <a:avLst/>
          </a:prstGeom>
          <a:solidFill>
            <a:schemeClr val="bg2">
              <a:lumMod val="25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sz="1400" b="1" dirty="0">
              <a:solidFill>
                <a:schemeClr val="bg1">
                  <a:lumMod val="75000"/>
                </a:schemeClr>
              </a:solidFill>
              <a:latin typeface="Helvetica Neue" charset="0"/>
              <a:ea typeface="Helvetica Neue" charset="0"/>
              <a:cs typeface="Helvetica Neue" charset="0"/>
            </a:endParaRPr>
          </a:p>
        </p:txBody>
      </p:sp>
      <p:sp>
        <p:nvSpPr>
          <p:cNvPr id="179" name="Trapezoid 178"/>
          <p:cNvSpPr/>
          <p:nvPr/>
        </p:nvSpPr>
        <p:spPr>
          <a:xfrm rot="5400000">
            <a:off x="4539486" y="5619059"/>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solidFill>
                <a:schemeClr val="bg1">
                  <a:lumMod val="75000"/>
                </a:schemeClr>
              </a:solidFill>
              <a:latin typeface="Helvetica Neue" charset="0"/>
              <a:ea typeface="Helvetica Neue" charset="0"/>
              <a:cs typeface="Helvetica Neue" charset="0"/>
            </a:endParaRPr>
          </a:p>
        </p:txBody>
      </p:sp>
      <p:sp>
        <p:nvSpPr>
          <p:cNvPr id="180" name="Trapezoid 179"/>
          <p:cNvSpPr/>
          <p:nvPr/>
        </p:nvSpPr>
        <p:spPr>
          <a:xfrm rot="5400000">
            <a:off x="4541697" y="3948235"/>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solidFill>
                <a:schemeClr val="bg1">
                  <a:lumMod val="75000"/>
                </a:schemeClr>
              </a:solidFill>
              <a:latin typeface="Helvetica Neue" charset="0"/>
              <a:ea typeface="Helvetica Neue" charset="0"/>
              <a:cs typeface="Helvetica Neue" charset="0"/>
            </a:endParaRPr>
          </a:p>
        </p:txBody>
      </p:sp>
      <p:sp>
        <p:nvSpPr>
          <p:cNvPr id="182" name="Trapezoid 181"/>
          <p:cNvSpPr/>
          <p:nvPr/>
        </p:nvSpPr>
        <p:spPr>
          <a:xfrm rot="5400000">
            <a:off x="4546374" y="4505176"/>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solidFill>
                <a:schemeClr val="bg1">
                  <a:lumMod val="75000"/>
                </a:schemeClr>
              </a:solidFill>
              <a:latin typeface="Helvetica Neue" charset="0"/>
              <a:ea typeface="Helvetica Neue" charset="0"/>
              <a:cs typeface="Helvetica Neue" charset="0"/>
            </a:endParaRPr>
          </a:p>
        </p:txBody>
      </p:sp>
      <p:sp>
        <p:nvSpPr>
          <p:cNvPr id="183" name="Trapezoid 182"/>
          <p:cNvSpPr/>
          <p:nvPr/>
        </p:nvSpPr>
        <p:spPr>
          <a:xfrm rot="5400000">
            <a:off x="4539486" y="5062117"/>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solidFill>
                <a:schemeClr val="bg1">
                  <a:lumMod val="75000"/>
                </a:schemeClr>
              </a:solidFill>
              <a:latin typeface="Helvetica Neue" charset="0"/>
              <a:ea typeface="Helvetica Neue" charset="0"/>
              <a:cs typeface="Helvetica Neue" charset="0"/>
            </a:endParaRPr>
          </a:p>
        </p:txBody>
      </p:sp>
      <p:sp>
        <p:nvSpPr>
          <p:cNvPr id="221" name="Rectangle 220"/>
          <p:cNvSpPr/>
          <p:nvPr/>
        </p:nvSpPr>
        <p:spPr>
          <a:xfrm>
            <a:off x="4984109" y="3164752"/>
            <a:ext cx="638937" cy="2894040"/>
          </a:xfrm>
          <a:prstGeom prst="rect">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231" name="Trapezoid 230"/>
          <p:cNvSpPr/>
          <p:nvPr/>
        </p:nvSpPr>
        <p:spPr>
          <a:xfrm rot="5400000">
            <a:off x="5254240" y="3391294"/>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solidFill>
                <a:schemeClr val="bg1">
                  <a:lumMod val="75000"/>
                </a:schemeClr>
              </a:solidFill>
              <a:latin typeface="Helvetica Neue" charset="0"/>
              <a:ea typeface="Helvetica Neue" charset="0"/>
              <a:cs typeface="Helvetica Neue" charset="0"/>
            </a:endParaRPr>
          </a:p>
        </p:txBody>
      </p:sp>
      <p:sp>
        <p:nvSpPr>
          <p:cNvPr id="232" name="Rectangle 231"/>
          <p:cNvSpPr/>
          <p:nvPr/>
        </p:nvSpPr>
        <p:spPr>
          <a:xfrm>
            <a:off x="5089275" y="3292496"/>
            <a:ext cx="180158" cy="2630929"/>
          </a:xfrm>
          <a:prstGeom prst="rect">
            <a:avLst/>
          </a:prstGeom>
          <a:solidFill>
            <a:schemeClr val="bg2">
              <a:lumMod val="25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sz="1400" b="1" dirty="0">
              <a:solidFill>
                <a:schemeClr val="bg1">
                  <a:lumMod val="75000"/>
                </a:schemeClr>
              </a:solidFill>
              <a:latin typeface="Helvetica Neue" charset="0"/>
              <a:ea typeface="Helvetica Neue" charset="0"/>
              <a:cs typeface="Helvetica Neue" charset="0"/>
            </a:endParaRPr>
          </a:p>
        </p:txBody>
      </p:sp>
      <p:sp>
        <p:nvSpPr>
          <p:cNvPr id="234" name="Trapezoid 233"/>
          <p:cNvSpPr/>
          <p:nvPr/>
        </p:nvSpPr>
        <p:spPr>
          <a:xfrm rot="5400000">
            <a:off x="5270085" y="5619059"/>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solidFill>
                <a:schemeClr val="bg1">
                  <a:lumMod val="75000"/>
                </a:schemeClr>
              </a:solidFill>
              <a:latin typeface="Helvetica Neue" charset="0"/>
              <a:ea typeface="Helvetica Neue" charset="0"/>
              <a:cs typeface="Helvetica Neue" charset="0"/>
            </a:endParaRPr>
          </a:p>
        </p:txBody>
      </p:sp>
      <p:sp>
        <p:nvSpPr>
          <p:cNvPr id="235" name="Trapezoid 234"/>
          <p:cNvSpPr/>
          <p:nvPr/>
        </p:nvSpPr>
        <p:spPr>
          <a:xfrm rot="5400000">
            <a:off x="5272296" y="3948235"/>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solidFill>
                <a:schemeClr val="bg1">
                  <a:lumMod val="75000"/>
                </a:schemeClr>
              </a:solidFill>
              <a:latin typeface="Helvetica Neue" charset="0"/>
              <a:ea typeface="Helvetica Neue" charset="0"/>
              <a:cs typeface="Helvetica Neue" charset="0"/>
            </a:endParaRPr>
          </a:p>
        </p:txBody>
      </p:sp>
      <p:sp>
        <p:nvSpPr>
          <p:cNvPr id="236" name="Trapezoid 235"/>
          <p:cNvSpPr/>
          <p:nvPr/>
        </p:nvSpPr>
        <p:spPr>
          <a:xfrm rot="5400000">
            <a:off x="5276973" y="4505176"/>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solidFill>
                <a:schemeClr val="bg1">
                  <a:lumMod val="75000"/>
                </a:schemeClr>
              </a:solidFill>
              <a:latin typeface="Helvetica Neue" charset="0"/>
              <a:ea typeface="Helvetica Neue" charset="0"/>
              <a:cs typeface="Helvetica Neue" charset="0"/>
            </a:endParaRPr>
          </a:p>
        </p:txBody>
      </p:sp>
      <p:sp>
        <p:nvSpPr>
          <p:cNvPr id="246" name="Trapezoid 245"/>
          <p:cNvSpPr/>
          <p:nvPr/>
        </p:nvSpPr>
        <p:spPr>
          <a:xfrm rot="5400000">
            <a:off x="5270085" y="5062117"/>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solidFill>
                <a:schemeClr val="bg1">
                  <a:lumMod val="75000"/>
                </a:schemeClr>
              </a:solidFill>
              <a:latin typeface="Helvetica Neue" charset="0"/>
              <a:ea typeface="Helvetica Neue" charset="0"/>
              <a:cs typeface="Helvetica Neue" charset="0"/>
            </a:endParaRPr>
          </a:p>
        </p:txBody>
      </p:sp>
      <p:sp>
        <p:nvSpPr>
          <p:cNvPr id="248" name="Rectangle 247"/>
          <p:cNvSpPr/>
          <p:nvPr/>
        </p:nvSpPr>
        <p:spPr>
          <a:xfrm>
            <a:off x="5709107" y="3168253"/>
            <a:ext cx="638937" cy="2894040"/>
          </a:xfrm>
          <a:prstGeom prst="rect">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252" name="Trapezoid 251"/>
          <p:cNvSpPr/>
          <p:nvPr/>
        </p:nvSpPr>
        <p:spPr>
          <a:xfrm rot="5400000">
            <a:off x="5984839" y="3394795"/>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solidFill>
                <a:schemeClr val="bg1">
                  <a:lumMod val="75000"/>
                </a:schemeClr>
              </a:solidFill>
              <a:latin typeface="Helvetica Neue" charset="0"/>
              <a:ea typeface="Helvetica Neue" charset="0"/>
              <a:cs typeface="Helvetica Neue" charset="0"/>
            </a:endParaRPr>
          </a:p>
        </p:txBody>
      </p:sp>
      <p:sp>
        <p:nvSpPr>
          <p:cNvPr id="253" name="Rectangle 252"/>
          <p:cNvSpPr/>
          <p:nvPr/>
        </p:nvSpPr>
        <p:spPr>
          <a:xfrm>
            <a:off x="5819874" y="3295997"/>
            <a:ext cx="180158" cy="2630929"/>
          </a:xfrm>
          <a:prstGeom prst="rect">
            <a:avLst/>
          </a:prstGeom>
          <a:solidFill>
            <a:schemeClr val="bg2">
              <a:lumMod val="25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sz="1400" b="1" dirty="0">
              <a:solidFill>
                <a:schemeClr val="bg1">
                  <a:lumMod val="75000"/>
                </a:schemeClr>
              </a:solidFill>
              <a:latin typeface="Helvetica Neue" charset="0"/>
              <a:ea typeface="Helvetica Neue" charset="0"/>
              <a:cs typeface="Helvetica Neue" charset="0"/>
            </a:endParaRPr>
          </a:p>
        </p:txBody>
      </p:sp>
      <p:sp>
        <p:nvSpPr>
          <p:cNvPr id="255" name="Trapezoid 254"/>
          <p:cNvSpPr/>
          <p:nvPr/>
        </p:nvSpPr>
        <p:spPr>
          <a:xfrm rot="5400000">
            <a:off x="6000684" y="5622560"/>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solidFill>
                <a:schemeClr val="bg1">
                  <a:lumMod val="75000"/>
                </a:schemeClr>
              </a:solidFill>
              <a:latin typeface="Helvetica Neue" charset="0"/>
              <a:ea typeface="Helvetica Neue" charset="0"/>
              <a:cs typeface="Helvetica Neue" charset="0"/>
            </a:endParaRPr>
          </a:p>
        </p:txBody>
      </p:sp>
      <p:sp>
        <p:nvSpPr>
          <p:cNvPr id="256" name="Trapezoid 255"/>
          <p:cNvSpPr/>
          <p:nvPr/>
        </p:nvSpPr>
        <p:spPr>
          <a:xfrm rot="5400000">
            <a:off x="6002895" y="3951736"/>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solidFill>
                <a:schemeClr val="bg1">
                  <a:lumMod val="75000"/>
                </a:schemeClr>
              </a:solidFill>
              <a:latin typeface="Helvetica Neue" charset="0"/>
              <a:ea typeface="Helvetica Neue" charset="0"/>
              <a:cs typeface="Helvetica Neue" charset="0"/>
            </a:endParaRPr>
          </a:p>
        </p:txBody>
      </p:sp>
      <p:sp>
        <p:nvSpPr>
          <p:cNvPr id="257" name="Trapezoid 256"/>
          <p:cNvSpPr/>
          <p:nvPr/>
        </p:nvSpPr>
        <p:spPr>
          <a:xfrm rot="5400000">
            <a:off x="6007572" y="4508677"/>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solidFill>
                <a:schemeClr val="bg1">
                  <a:lumMod val="75000"/>
                </a:schemeClr>
              </a:solidFill>
              <a:latin typeface="Helvetica Neue" charset="0"/>
              <a:ea typeface="Helvetica Neue" charset="0"/>
              <a:cs typeface="Helvetica Neue" charset="0"/>
            </a:endParaRPr>
          </a:p>
        </p:txBody>
      </p:sp>
      <p:sp>
        <p:nvSpPr>
          <p:cNvPr id="258" name="Trapezoid 257"/>
          <p:cNvSpPr/>
          <p:nvPr/>
        </p:nvSpPr>
        <p:spPr>
          <a:xfrm rot="5400000">
            <a:off x="6000684" y="5065618"/>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solidFill>
                <a:schemeClr val="bg1">
                  <a:lumMod val="75000"/>
                </a:schemeClr>
              </a:solidFill>
              <a:latin typeface="Helvetica Neue" charset="0"/>
              <a:ea typeface="Helvetica Neue" charset="0"/>
              <a:cs typeface="Helvetica Neue" charset="0"/>
            </a:endParaRPr>
          </a:p>
        </p:txBody>
      </p:sp>
      <p:sp>
        <p:nvSpPr>
          <p:cNvPr id="260" name="Rectangle 259"/>
          <p:cNvSpPr/>
          <p:nvPr/>
        </p:nvSpPr>
        <p:spPr>
          <a:xfrm>
            <a:off x="6434310" y="3168253"/>
            <a:ext cx="638937" cy="2894040"/>
          </a:xfrm>
          <a:prstGeom prst="rect">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262" name="Trapezoid 261"/>
          <p:cNvSpPr/>
          <p:nvPr/>
        </p:nvSpPr>
        <p:spPr>
          <a:xfrm rot="5400000">
            <a:off x="6715438" y="3394795"/>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solidFill>
                <a:schemeClr val="bg1">
                  <a:lumMod val="75000"/>
                </a:schemeClr>
              </a:solidFill>
              <a:latin typeface="Helvetica Neue" charset="0"/>
              <a:ea typeface="Helvetica Neue" charset="0"/>
              <a:cs typeface="Helvetica Neue" charset="0"/>
            </a:endParaRPr>
          </a:p>
        </p:txBody>
      </p:sp>
      <p:sp>
        <p:nvSpPr>
          <p:cNvPr id="263" name="Rectangle 262"/>
          <p:cNvSpPr/>
          <p:nvPr/>
        </p:nvSpPr>
        <p:spPr>
          <a:xfrm>
            <a:off x="6550473" y="3295997"/>
            <a:ext cx="180158" cy="2630929"/>
          </a:xfrm>
          <a:prstGeom prst="rect">
            <a:avLst/>
          </a:prstGeom>
          <a:solidFill>
            <a:schemeClr val="bg2">
              <a:lumMod val="25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sz="1400" b="1" dirty="0">
              <a:solidFill>
                <a:schemeClr val="bg1">
                  <a:lumMod val="75000"/>
                </a:schemeClr>
              </a:solidFill>
              <a:latin typeface="Helvetica Neue" charset="0"/>
              <a:ea typeface="Helvetica Neue" charset="0"/>
              <a:cs typeface="Helvetica Neue" charset="0"/>
            </a:endParaRPr>
          </a:p>
        </p:txBody>
      </p:sp>
      <p:sp>
        <p:nvSpPr>
          <p:cNvPr id="266" name="Trapezoid 265"/>
          <p:cNvSpPr/>
          <p:nvPr/>
        </p:nvSpPr>
        <p:spPr>
          <a:xfrm rot="5400000">
            <a:off x="6731283" y="5622560"/>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solidFill>
                <a:schemeClr val="bg1">
                  <a:lumMod val="75000"/>
                </a:schemeClr>
              </a:solidFill>
              <a:latin typeface="Helvetica Neue" charset="0"/>
              <a:ea typeface="Helvetica Neue" charset="0"/>
              <a:cs typeface="Helvetica Neue" charset="0"/>
            </a:endParaRPr>
          </a:p>
        </p:txBody>
      </p:sp>
      <p:sp>
        <p:nvSpPr>
          <p:cNvPr id="273" name="Trapezoid 272"/>
          <p:cNvSpPr/>
          <p:nvPr/>
        </p:nvSpPr>
        <p:spPr>
          <a:xfrm rot="5400000">
            <a:off x="6733494" y="3951736"/>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solidFill>
                <a:schemeClr val="bg1">
                  <a:lumMod val="75000"/>
                </a:schemeClr>
              </a:solidFill>
              <a:latin typeface="Helvetica Neue" charset="0"/>
              <a:ea typeface="Helvetica Neue" charset="0"/>
              <a:cs typeface="Helvetica Neue" charset="0"/>
            </a:endParaRPr>
          </a:p>
        </p:txBody>
      </p:sp>
      <p:sp>
        <p:nvSpPr>
          <p:cNvPr id="274" name="Trapezoid 273"/>
          <p:cNvSpPr/>
          <p:nvPr/>
        </p:nvSpPr>
        <p:spPr>
          <a:xfrm rot="5400000">
            <a:off x="6738171" y="4508677"/>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solidFill>
                <a:schemeClr val="bg1">
                  <a:lumMod val="75000"/>
                </a:schemeClr>
              </a:solidFill>
              <a:latin typeface="Helvetica Neue" charset="0"/>
              <a:ea typeface="Helvetica Neue" charset="0"/>
              <a:cs typeface="Helvetica Neue" charset="0"/>
            </a:endParaRPr>
          </a:p>
        </p:txBody>
      </p:sp>
      <p:sp>
        <p:nvSpPr>
          <p:cNvPr id="275" name="Trapezoid 274"/>
          <p:cNvSpPr/>
          <p:nvPr/>
        </p:nvSpPr>
        <p:spPr>
          <a:xfrm rot="5400000">
            <a:off x="6731283" y="5065618"/>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solidFill>
                <a:schemeClr val="bg1">
                  <a:lumMod val="75000"/>
                </a:schemeClr>
              </a:solidFill>
              <a:latin typeface="Helvetica Neue" charset="0"/>
              <a:ea typeface="Helvetica Neue" charset="0"/>
              <a:cs typeface="Helvetica Neue" charset="0"/>
            </a:endParaRPr>
          </a:p>
        </p:txBody>
      </p:sp>
      <p:sp>
        <p:nvSpPr>
          <p:cNvPr id="222" name="Rounded Rectangle 221"/>
          <p:cNvSpPr/>
          <p:nvPr/>
        </p:nvSpPr>
        <p:spPr>
          <a:xfrm>
            <a:off x="2063926" y="3245577"/>
            <a:ext cx="620640" cy="532244"/>
          </a:xfrm>
          <a:prstGeom prst="roundRect">
            <a:avLst>
              <a:gd name="adj" fmla="val 3376"/>
            </a:avLst>
          </a:prstGeom>
          <a:solidFill>
            <a:srgbClr val="C00000">
              <a:alpha val="60000"/>
            </a:srgbClr>
          </a:solidFill>
          <a:ln>
            <a:solidFill>
              <a:srgbClr val="C00000">
                <a:alpha val="6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solidFill>
                  <a:schemeClr val="bg1">
                    <a:lumMod val="65000"/>
                  </a:schemeClr>
                </a:solidFill>
                <a:latin typeface="Helvetica Neue" charset="0"/>
                <a:ea typeface="Helvetica Neue" charset="0"/>
                <a:cs typeface="Helvetica Neue" charset="0"/>
              </a:rPr>
              <a:t>Filter  Map</a:t>
            </a:r>
          </a:p>
        </p:txBody>
      </p:sp>
      <p:sp>
        <p:nvSpPr>
          <p:cNvPr id="285" name="Rounded Rectangle 284"/>
          <p:cNvSpPr/>
          <p:nvPr/>
        </p:nvSpPr>
        <p:spPr>
          <a:xfrm>
            <a:off x="6443458" y="3245577"/>
            <a:ext cx="620640" cy="264576"/>
          </a:xfrm>
          <a:prstGeom prst="roundRect">
            <a:avLst>
              <a:gd name="adj" fmla="val 3376"/>
            </a:avLst>
          </a:prstGeom>
          <a:solidFill>
            <a:srgbClr val="C00000">
              <a:alpha val="60000"/>
            </a:srgbClr>
          </a:solidFill>
          <a:ln>
            <a:solidFill>
              <a:srgbClr val="C00000">
                <a:alpha val="6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solidFill>
                  <a:schemeClr val="bg1">
                    <a:lumMod val="65000"/>
                  </a:schemeClr>
                </a:solidFill>
                <a:latin typeface="Helvetica Neue" charset="0"/>
                <a:ea typeface="Helvetica Neue" charset="0"/>
                <a:cs typeface="Helvetica Neue" charset="0"/>
              </a:rPr>
              <a:t>Filter</a:t>
            </a:r>
          </a:p>
        </p:txBody>
      </p:sp>
      <p:sp>
        <p:nvSpPr>
          <p:cNvPr id="286" name="Rounded Rectangle 285"/>
          <p:cNvSpPr/>
          <p:nvPr/>
        </p:nvSpPr>
        <p:spPr>
          <a:xfrm>
            <a:off x="2794525" y="3245577"/>
            <a:ext cx="620640" cy="264576"/>
          </a:xfrm>
          <a:prstGeom prst="roundRect">
            <a:avLst>
              <a:gd name="adj" fmla="val 3376"/>
            </a:avLst>
          </a:prstGeom>
          <a:solidFill>
            <a:srgbClr val="C00000">
              <a:alpha val="60000"/>
            </a:srgbClr>
          </a:solidFill>
          <a:ln>
            <a:solidFill>
              <a:srgbClr val="C00000">
                <a:alpha val="6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solidFill>
                  <a:schemeClr val="bg1"/>
                </a:solidFill>
                <a:latin typeface="Helvetica Neue" charset="0"/>
                <a:ea typeface="Helvetica Neue" charset="0"/>
                <a:cs typeface="Helvetica Neue" charset="0"/>
              </a:rPr>
              <a:t>D1</a:t>
            </a:r>
          </a:p>
        </p:txBody>
      </p:sp>
      <p:sp>
        <p:nvSpPr>
          <p:cNvPr id="287" name="Rounded Rectangle 286"/>
          <p:cNvSpPr/>
          <p:nvPr/>
        </p:nvSpPr>
        <p:spPr>
          <a:xfrm>
            <a:off x="3522509" y="3245577"/>
            <a:ext cx="620640" cy="264576"/>
          </a:xfrm>
          <a:prstGeom prst="roundRect">
            <a:avLst>
              <a:gd name="adj" fmla="val 3376"/>
            </a:avLst>
          </a:prstGeom>
          <a:solidFill>
            <a:srgbClr val="C00000">
              <a:alpha val="60000"/>
            </a:srgbClr>
          </a:solidFill>
          <a:ln>
            <a:solidFill>
              <a:srgbClr val="C00000">
                <a:alpha val="6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solidFill>
                  <a:schemeClr val="bg1"/>
                </a:solidFill>
                <a:latin typeface="Helvetica Neue" charset="0"/>
                <a:ea typeface="Helvetica Neue" charset="0"/>
                <a:cs typeface="Helvetica Neue" charset="0"/>
              </a:rPr>
              <a:t>D2</a:t>
            </a:r>
          </a:p>
        </p:txBody>
      </p:sp>
      <p:sp>
        <p:nvSpPr>
          <p:cNvPr id="288" name="Rounded Rectangle 287"/>
          <p:cNvSpPr/>
          <p:nvPr/>
        </p:nvSpPr>
        <p:spPr>
          <a:xfrm>
            <a:off x="4253500" y="3245577"/>
            <a:ext cx="620640" cy="264576"/>
          </a:xfrm>
          <a:prstGeom prst="roundRect">
            <a:avLst>
              <a:gd name="adj" fmla="val 3376"/>
            </a:avLst>
          </a:prstGeom>
          <a:solidFill>
            <a:srgbClr val="C00000">
              <a:alpha val="60000"/>
            </a:srgbClr>
          </a:solidFill>
          <a:ln>
            <a:solidFill>
              <a:srgbClr val="C00000">
                <a:alpha val="6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solidFill>
                  <a:schemeClr val="bg1">
                    <a:lumMod val="65000"/>
                  </a:schemeClr>
                </a:solidFill>
                <a:latin typeface="Helvetica Neue" charset="0"/>
                <a:ea typeface="Helvetica Neue" charset="0"/>
                <a:cs typeface="Helvetica Neue" charset="0"/>
              </a:rPr>
              <a:t>Map</a:t>
            </a:r>
          </a:p>
        </p:txBody>
      </p:sp>
      <p:sp>
        <p:nvSpPr>
          <p:cNvPr id="289" name="Rounded Rectangle 288"/>
          <p:cNvSpPr/>
          <p:nvPr/>
        </p:nvSpPr>
        <p:spPr>
          <a:xfrm>
            <a:off x="4993257" y="3245577"/>
            <a:ext cx="620640" cy="264576"/>
          </a:xfrm>
          <a:prstGeom prst="roundRect">
            <a:avLst>
              <a:gd name="adj" fmla="val 3376"/>
            </a:avLst>
          </a:prstGeom>
          <a:solidFill>
            <a:srgbClr val="C00000">
              <a:alpha val="60000"/>
            </a:srgbClr>
          </a:solidFill>
          <a:ln>
            <a:solidFill>
              <a:srgbClr val="C00000">
                <a:alpha val="6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solidFill>
                  <a:schemeClr val="bg1"/>
                </a:solidFill>
                <a:latin typeface="Helvetica Neue" charset="0"/>
                <a:ea typeface="Helvetica Neue" charset="0"/>
                <a:cs typeface="Helvetica Neue" charset="0"/>
              </a:rPr>
              <a:t>R1</a:t>
            </a:r>
          </a:p>
        </p:txBody>
      </p:sp>
      <p:sp>
        <p:nvSpPr>
          <p:cNvPr id="290" name="Rounded Rectangle 289"/>
          <p:cNvSpPr/>
          <p:nvPr/>
        </p:nvSpPr>
        <p:spPr>
          <a:xfrm>
            <a:off x="5718255" y="3245577"/>
            <a:ext cx="620640" cy="264576"/>
          </a:xfrm>
          <a:prstGeom prst="roundRect">
            <a:avLst>
              <a:gd name="adj" fmla="val 3376"/>
            </a:avLst>
          </a:prstGeom>
          <a:solidFill>
            <a:srgbClr val="C00000">
              <a:alpha val="60000"/>
            </a:srgbClr>
          </a:solidFill>
          <a:ln>
            <a:solidFill>
              <a:srgbClr val="C00000">
                <a:alpha val="6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solidFill>
                  <a:schemeClr val="bg1"/>
                </a:solidFill>
                <a:latin typeface="Helvetica Neue" charset="0"/>
                <a:ea typeface="Helvetica Neue" charset="0"/>
                <a:cs typeface="Helvetica Neue" charset="0"/>
              </a:rPr>
              <a:t>R2</a:t>
            </a:r>
          </a:p>
        </p:txBody>
      </p:sp>
      <p:sp>
        <p:nvSpPr>
          <p:cNvPr id="293" name="Rectangle 292"/>
          <p:cNvSpPr/>
          <p:nvPr/>
        </p:nvSpPr>
        <p:spPr>
          <a:xfrm>
            <a:off x="2864189" y="2609695"/>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294" name="Rectangle 293"/>
          <p:cNvSpPr/>
          <p:nvPr/>
        </p:nvSpPr>
        <p:spPr>
          <a:xfrm>
            <a:off x="3025639" y="2609695"/>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295" name="Rectangle 294"/>
          <p:cNvSpPr/>
          <p:nvPr/>
        </p:nvSpPr>
        <p:spPr>
          <a:xfrm>
            <a:off x="3187090" y="2609695"/>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299" name="Rounded Rectangle 298"/>
          <p:cNvSpPr/>
          <p:nvPr/>
        </p:nvSpPr>
        <p:spPr>
          <a:xfrm>
            <a:off x="3513361" y="2566865"/>
            <a:ext cx="638937" cy="549427"/>
          </a:xfrm>
          <a:prstGeom prst="roundRect">
            <a:avLst>
              <a:gd name="adj" fmla="val 4825"/>
            </a:avLst>
          </a:prstGeom>
          <a:solidFill>
            <a:srgbClr val="00B050"/>
          </a:solidFill>
          <a:ln>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bg1">
                  <a:lumMod val="75000"/>
                </a:schemeClr>
              </a:solidFill>
              <a:latin typeface="Helvetica Neue" charset="0"/>
              <a:ea typeface="Helvetica Neue" charset="0"/>
              <a:cs typeface="Helvetica Neue" charset="0"/>
            </a:endParaRPr>
          </a:p>
        </p:txBody>
      </p:sp>
      <p:sp>
        <p:nvSpPr>
          <p:cNvPr id="301" name="Rectangle 300"/>
          <p:cNvSpPr/>
          <p:nvPr/>
        </p:nvSpPr>
        <p:spPr>
          <a:xfrm>
            <a:off x="3589557" y="2609695"/>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302" name="Rectangle 301"/>
          <p:cNvSpPr/>
          <p:nvPr/>
        </p:nvSpPr>
        <p:spPr>
          <a:xfrm>
            <a:off x="3751007" y="2609695"/>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303" name="Rectangle 302"/>
          <p:cNvSpPr/>
          <p:nvPr/>
        </p:nvSpPr>
        <p:spPr>
          <a:xfrm>
            <a:off x="3912458" y="2609695"/>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304" name="Rounded Rectangle 303"/>
          <p:cNvSpPr/>
          <p:nvPr/>
        </p:nvSpPr>
        <p:spPr>
          <a:xfrm>
            <a:off x="4244352" y="2566865"/>
            <a:ext cx="638937" cy="549427"/>
          </a:xfrm>
          <a:prstGeom prst="roundRect">
            <a:avLst>
              <a:gd name="adj" fmla="val 4825"/>
            </a:avLst>
          </a:prstGeom>
          <a:solidFill>
            <a:srgbClr val="00B050"/>
          </a:solidFill>
          <a:ln>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bg1">
                  <a:lumMod val="75000"/>
                </a:schemeClr>
              </a:solidFill>
              <a:latin typeface="Helvetica Neue" charset="0"/>
              <a:ea typeface="Helvetica Neue" charset="0"/>
              <a:cs typeface="Helvetica Neue" charset="0"/>
            </a:endParaRPr>
          </a:p>
        </p:txBody>
      </p:sp>
      <p:sp>
        <p:nvSpPr>
          <p:cNvPr id="306" name="Rectangle 305"/>
          <p:cNvSpPr/>
          <p:nvPr/>
        </p:nvSpPr>
        <p:spPr>
          <a:xfrm>
            <a:off x="4320940" y="2609695"/>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307" name="Rectangle 306"/>
          <p:cNvSpPr/>
          <p:nvPr/>
        </p:nvSpPr>
        <p:spPr>
          <a:xfrm>
            <a:off x="4482390" y="2609695"/>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308" name="Rectangle 307"/>
          <p:cNvSpPr/>
          <p:nvPr/>
        </p:nvSpPr>
        <p:spPr>
          <a:xfrm>
            <a:off x="4643841" y="2609695"/>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309" name="Rounded Rectangle 308"/>
          <p:cNvSpPr/>
          <p:nvPr/>
        </p:nvSpPr>
        <p:spPr>
          <a:xfrm>
            <a:off x="4984109" y="2566865"/>
            <a:ext cx="638937" cy="549427"/>
          </a:xfrm>
          <a:prstGeom prst="roundRect">
            <a:avLst>
              <a:gd name="adj" fmla="val 4825"/>
            </a:avLst>
          </a:prstGeom>
          <a:solidFill>
            <a:srgbClr val="00B050"/>
          </a:solidFill>
          <a:ln>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bg1">
                  <a:lumMod val="75000"/>
                </a:schemeClr>
              </a:solidFill>
              <a:latin typeface="Helvetica Neue" charset="0"/>
              <a:ea typeface="Helvetica Neue" charset="0"/>
              <a:cs typeface="Helvetica Neue" charset="0"/>
            </a:endParaRPr>
          </a:p>
        </p:txBody>
      </p:sp>
      <p:sp>
        <p:nvSpPr>
          <p:cNvPr id="311" name="Rectangle 310"/>
          <p:cNvSpPr/>
          <p:nvPr/>
        </p:nvSpPr>
        <p:spPr>
          <a:xfrm>
            <a:off x="5069855" y="2609695"/>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312" name="Rectangle 311"/>
          <p:cNvSpPr/>
          <p:nvPr/>
        </p:nvSpPr>
        <p:spPr>
          <a:xfrm>
            <a:off x="5231305" y="2609695"/>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313" name="Rectangle 312"/>
          <p:cNvSpPr/>
          <p:nvPr/>
        </p:nvSpPr>
        <p:spPr>
          <a:xfrm>
            <a:off x="5392756" y="2609695"/>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314" name="Rounded Rectangle 313"/>
          <p:cNvSpPr/>
          <p:nvPr/>
        </p:nvSpPr>
        <p:spPr>
          <a:xfrm>
            <a:off x="5709107" y="2566865"/>
            <a:ext cx="638937" cy="549427"/>
          </a:xfrm>
          <a:prstGeom prst="roundRect">
            <a:avLst>
              <a:gd name="adj" fmla="val 4825"/>
            </a:avLst>
          </a:prstGeom>
          <a:solidFill>
            <a:srgbClr val="00B050"/>
          </a:solidFill>
          <a:ln>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bg1">
                  <a:lumMod val="75000"/>
                </a:schemeClr>
              </a:solidFill>
              <a:latin typeface="Helvetica Neue" charset="0"/>
              <a:ea typeface="Helvetica Neue" charset="0"/>
              <a:cs typeface="Helvetica Neue" charset="0"/>
            </a:endParaRPr>
          </a:p>
        </p:txBody>
      </p:sp>
      <p:sp>
        <p:nvSpPr>
          <p:cNvPr id="316" name="Rectangle 315"/>
          <p:cNvSpPr/>
          <p:nvPr/>
        </p:nvSpPr>
        <p:spPr>
          <a:xfrm>
            <a:off x="5796340" y="2609695"/>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317" name="Rectangle 316"/>
          <p:cNvSpPr/>
          <p:nvPr/>
        </p:nvSpPr>
        <p:spPr>
          <a:xfrm>
            <a:off x="5950702" y="2609695"/>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318" name="Rectangle 317"/>
          <p:cNvSpPr/>
          <p:nvPr/>
        </p:nvSpPr>
        <p:spPr>
          <a:xfrm>
            <a:off x="6112153" y="2609695"/>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319" name="Rounded Rectangle 318"/>
          <p:cNvSpPr/>
          <p:nvPr/>
        </p:nvSpPr>
        <p:spPr>
          <a:xfrm>
            <a:off x="6434310" y="2566865"/>
            <a:ext cx="638937" cy="549427"/>
          </a:xfrm>
          <a:prstGeom prst="roundRect">
            <a:avLst>
              <a:gd name="adj" fmla="val 4825"/>
            </a:avLst>
          </a:prstGeom>
          <a:solidFill>
            <a:srgbClr val="00B050"/>
          </a:solidFill>
          <a:ln>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bg1">
                  <a:lumMod val="75000"/>
                </a:schemeClr>
              </a:solidFill>
              <a:latin typeface="Helvetica Neue" charset="0"/>
              <a:ea typeface="Helvetica Neue" charset="0"/>
              <a:cs typeface="Helvetica Neue" charset="0"/>
            </a:endParaRPr>
          </a:p>
        </p:txBody>
      </p:sp>
      <p:sp>
        <p:nvSpPr>
          <p:cNvPr id="321" name="Rectangle 320"/>
          <p:cNvSpPr/>
          <p:nvPr/>
        </p:nvSpPr>
        <p:spPr>
          <a:xfrm>
            <a:off x="6509060" y="2609695"/>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322" name="Rectangle 321"/>
          <p:cNvSpPr/>
          <p:nvPr/>
        </p:nvSpPr>
        <p:spPr>
          <a:xfrm>
            <a:off x="6670510" y="2609695"/>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323" name="Rectangle 322"/>
          <p:cNvSpPr/>
          <p:nvPr/>
        </p:nvSpPr>
        <p:spPr>
          <a:xfrm>
            <a:off x="6831961" y="2609695"/>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164" name="Rectangle 163"/>
          <p:cNvSpPr/>
          <p:nvPr/>
        </p:nvSpPr>
        <p:spPr>
          <a:xfrm>
            <a:off x="3578054" y="2612170"/>
            <a:ext cx="158412" cy="463767"/>
          </a:xfrm>
          <a:prstGeom prst="rect">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168" name="Rectangle 167"/>
          <p:cNvSpPr/>
          <p:nvPr/>
        </p:nvSpPr>
        <p:spPr>
          <a:xfrm>
            <a:off x="3739504" y="2612170"/>
            <a:ext cx="158412" cy="463767"/>
          </a:xfrm>
          <a:prstGeom prst="rect">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174" name="Rectangle 173"/>
          <p:cNvSpPr/>
          <p:nvPr/>
        </p:nvSpPr>
        <p:spPr>
          <a:xfrm>
            <a:off x="3900955" y="2612170"/>
            <a:ext cx="158412" cy="463767"/>
          </a:xfrm>
          <a:prstGeom prst="rect">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178" name="Rectangle 177"/>
          <p:cNvSpPr/>
          <p:nvPr/>
        </p:nvSpPr>
        <p:spPr>
          <a:xfrm>
            <a:off x="5784837" y="2612170"/>
            <a:ext cx="158412" cy="463767"/>
          </a:xfrm>
          <a:prstGeom prst="rect">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187" name="Rectangle 186"/>
          <p:cNvSpPr/>
          <p:nvPr/>
        </p:nvSpPr>
        <p:spPr>
          <a:xfrm>
            <a:off x="5939199" y="2612170"/>
            <a:ext cx="158412" cy="463767"/>
          </a:xfrm>
          <a:prstGeom prst="rect">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223" name="Rectangle 222"/>
          <p:cNvSpPr/>
          <p:nvPr/>
        </p:nvSpPr>
        <p:spPr>
          <a:xfrm>
            <a:off x="6100650" y="2612170"/>
            <a:ext cx="158412" cy="463767"/>
          </a:xfrm>
          <a:prstGeom prst="rect">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233" name="Rounded Rectangle 232"/>
          <p:cNvSpPr/>
          <p:nvPr/>
        </p:nvSpPr>
        <p:spPr>
          <a:xfrm>
            <a:off x="3190050" y="1837307"/>
            <a:ext cx="1357772" cy="570640"/>
          </a:xfrm>
          <a:prstGeom prst="round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Monaco" charset="0"/>
                <a:ea typeface="Monaco" charset="0"/>
                <a:cs typeface="Monaco" charset="0"/>
              </a:rPr>
              <a:t>distinct</a:t>
            </a:r>
          </a:p>
        </p:txBody>
      </p:sp>
      <p:sp>
        <p:nvSpPr>
          <p:cNvPr id="247" name="Rounded Rectangle 246"/>
          <p:cNvSpPr/>
          <p:nvPr/>
        </p:nvSpPr>
        <p:spPr>
          <a:xfrm>
            <a:off x="5370694" y="1839347"/>
            <a:ext cx="1357772" cy="570640"/>
          </a:xfrm>
          <a:prstGeom prst="round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Monaco" charset="0"/>
                <a:ea typeface="Monaco" charset="0"/>
                <a:cs typeface="Monaco" charset="0"/>
              </a:rPr>
              <a:t>reduce</a:t>
            </a:r>
          </a:p>
        </p:txBody>
      </p:sp>
      <p:sp>
        <p:nvSpPr>
          <p:cNvPr id="249" name="Rounded Rectangle 248">
            <a:extLst>
              <a:ext uri="{FF2B5EF4-FFF2-40B4-BE49-F238E27FC236}">
                <a16:creationId xmlns:a16="http://schemas.microsoft.com/office/drawing/2014/main" id="{DDB78E1C-FFA3-A746-B5BE-00F41780BD82}"/>
              </a:ext>
            </a:extLst>
          </p:cNvPr>
          <p:cNvSpPr/>
          <p:nvPr/>
        </p:nvSpPr>
        <p:spPr>
          <a:xfrm>
            <a:off x="152400" y="4223733"/>
            <a:ext cx="8762999" cy="1457048"/>
          </a:xfrm>
          <a:prstGeom prst="round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Helvetica Neue" charset="0"/>
                <a:ea typeface="Helvetica Neue" charset="0"/>
                <a:cs typeface="Helvetica Neue" charset="0"/>
              </a:rPr>
              <a:t>How can we reduce the </a:t>
            </a:r>
          </a:p>
          <a:p>
            <a:pPr algn="ctr"/>
            <a:r>
              <a:rPr lang="en-US" sz="3200" b="1" dirty="0">
                <a:solidFill>
                  <a:srgbClr val="FF0000"/>
                </a:solidFill>
                <a:latin typeface="Helvetica Neue" charset="0"/>
                <a:ea typeface="Helvetica Neue" charset="0"/>
                <a:cs typeface="Helvetica Neue" charset="0"/>
              </a:rPr>
              <a:t>memory</a:t>
            </a:r>
            <a:r>
              <a:rPr lang="en-US" sz="3200" b="1" dirty="0">
                <a:solidFill>
                  <a:schemeClr val="tx1"/>
                </a:solidFill>
                <a:latin typeface="Helvetica Neue" charset="0"/>
                <a:ea typeface="Helvetica Neue" charset="0"/>
                <a:cs typeface="Helvetica Neue" charset="0"/>
              </a:rPr>
              <a:t> footprint of </a:t>
            </a:r>
            <a:r>
              <a:rPr lang="en-US" sz="3200" b="1" dirty="0" err="1">
                <a:solidFill>
                  <a:srgbClr val="FF0000"/>
                </a:solidFill>
                <a:latin typeface="Helvetica Neue" charset="0"/>
                <a:ea typeface="Helvetica Neue" charset="0"/>
                <a:cs typeface="Helvetica Neue" charset="0"/>
              </a:rPr>
              <a:t>stateful</a:t>
            </a:r>
            <a:r>
              <a:rPr lang="en-US" sz="3200" b="1" dirty="0">
                <a:solidFill>
                  <a:srgbClr val="FF0000"/>
                </a:solidFill>
                <a:latin typeface="Helvetica Neue" charset="0"/>
                <a:ea typeface="Helvetica Neue" charset="0"/>
                <a:cs typeface="Helvetica Neue" charset="0"/>
              </a:rPr>
              <a:t> </a:t>
            </a:r>
            <a:r>
              <a:rPr lang="en-US" sz="3200" b="1" dirty="0">
                <a:solidFill>
                  <a:schemeClr val="tx1"/>
                </a:solidFill>
                <a:latin typeface="Helvetica Neue" charset="0"/>
                <a:ea typeface="Helvetica Neue" charset="0"/>
                <a:cs typeface="Helvetica Neue" charset="0"/>
              </a:rPr>
              <a:t>operators?</a:t>
            </a:r>
            <a:endParaRPr lang="en-US" sz="3200" dirty="0">
              <a:solidFill>
                <a:schemeClr val="tx1"/>
              </a:solidFill>
              <a:latin typeface="Helvetica Neue" charset="0"/>
              <a:ea typeface="Helvetica Neue" charset="0"/>
              <a:cs typeface="Helvetica Neue" charset="0"/>
            </a:endParaRPr>
          </a:p>
        </p:txBody>
      </p:sp>
      <p:sp>
        <p:nvSpPr>
          <p:cNvPr id="250" name="Rectangle 249"/>
          <p:cNvSpPr/>
          <p:nvPr/>
        </p:nvSpPr>
        <p:spPr>
          <a:xfrm>
            <a:off x="4063943" y="2614645"/>
            <a:ext cx="158412" cy="463767"/>
          </a:xfrm>
          <a:prstGeom prst="rect">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251" name="Rectangle 250"/>
          <p:cNvSpPr/>
          <p:nvPr/>
        </p:nvSpPr>
        <p:spPr>
          <a:xfrm>
            <a:off x="3405823" y="2608048"/>
            <a:ext cx="158412" cy="463767"/>
          </a:xfrm>
          <a:prstGeom prst="rect">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254" name="Rectangle 253"/>
          <p:cNvSpPr/>
          <p:nvPr/>
        </p:nvSpPr>
        <p:spPr>
          <a:xfrm>
            <a:off x="6286962" y="2614950"/>
            <a:ext cx="158412" cy="463767"/>
          </a:xfrm>
          <a:prstGeom prst="rect">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259" name="Rectangle 258"/>
          <p:cNvSpPr/>
          <p:nvPr/>
        </p:nvSpPr>
        <p:spPr>
          <a:xfrm>
            <a:off x="5618468" y="2613278"/>
            <a:ext cx="158412" cy="463767"/>
          </a:xfrm>
          <a:prstGeom prst="rect">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Tree>
    <p:extLst>
      <p:ext uri="{BB962C8B-B14F-4D97-AF65-F5344CB8AC3E}">
        <p14:creationId xmlns:p14="http://schemas.microsoft.com/office/powerpoint/2010/main" val="1616645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2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5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5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7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5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2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8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8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8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8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9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8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3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4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49"/>
                                        </p:tgtEl>
                                        <p:attrNameLst>
                                          <p:attrName>style.visibility</p:attrName>
                                        </p:attrNameLst>
                                      </p:cBhvr>
                                      <p:to>
                                        <p:strVal val="visible"/>
                                      </p:to>
                                    </p:set>
                                  </p:childTnLst>
                                </p:cTn>
                              </p:par>
                              <p:par>
                                <p:cTn id="47" presetID="6" presetClass="emph" presetSubtype="0" autoRev="1" fill="hold" grpId="1" nodeType="withEffect">
                                  <p:stCondLst>
                                    <p:cond delay="0"/>
                                  </p:stCondLst>
                                  <p:childTnLst>
                                    <p:animScale>
                                      <p:cBhvr>
                                        <p:cTn id="48" dur="500" fill="hold"/>
                                        <p:tgtEl>
                                          <p:spTgt spid="233"/>
                                        </p:tgtEl>
                                      </p:cBhvr>
                                      <p:by x="150000" y="150000"/>
                                    </p:animScale>
                                  </p:childTnLst>
                                </p:cTn>
                              </p:par>
                              <p:par>
                                <p:cTn id="49" presetID="6" presetClass="emph" presetSubtype="0" autoRev="1" fill="hold" grpId="1" nodeType="withEffect">
                                  <p:stCondLst>
                                    <p:cond delay="0"/>
                                  </p:stCondLst>
                                  <p:childTnLst>
                                    <p:animScale>
                                      <p:cBhvr>
                                        <p:cTn id="50" dur="500" fill="hold"/>
                                        <p:tgtEl>
                                          <p:spTgt spid="247"/>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2" grpId="0" animBg="1"/>
      <p:bldP spid="285" grpId="0" animBg="1"/>
      <p:bldP spid="286" grpId="0" animBg="1"/>
      <p:bldP spid="287" grpId="0" animBg="1"/>
      <p:bldP spid="288" grpId="0" animBg="1"/>
      <p:bldP spid="289" grpId="0" animBg="1"/>
      <p:bldP spid="290" grpId="0" animBg="1"/>
      <p:bldP spid="164" grpId="0" animBg="1"/>
      <p:bldP spid="168" grpId="0" animBg="1"/>
      <p:bldP spid="174" grpId="0" animBg="1"/>
      <p:bldP spid="178" grpId="0" animBg="1"/>
      <p:bldP spid="187" grpId="0" animBg="1"/>
      <p:bldP spid="223" grpId="0" animBg="1"/>
      <p:bldP spid="233" grpId="0" animBg="1"/>
      <p:bldP spid="233" grpId="1" animBg="1"/>
      <p:bldP spid="247" grpId="0" animBg="1"/>
      <p:bldP spid="247" grpId="1" animBg="1"/>
      <p:bldP spid="249" grpId="0" animBg="1"/>
      <p:bldP spid="250" grpId="0" animBg="1"/>
      <p:bldP spid="251" grpId="0" animBg="1"/>
      <p:bldP spid="254" grpId="0" animBg="1"/>
      <p:bldP spid="259"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defTabSz="914400"/>
            <a:r>
              <a:rPr lang="en-US" b="1" dirty="0">
                <a:solidFill>
                  <a:schemeClr val="tx1"/>
                </a:solidFill>
                <a:latin typeface="Helvetica Neue Condensed" panose="02000503000000020004" pitchFamily="2" charset="0"/>
                <a:ea typeface="Helvetica Neue Condensed" panose="02000503000000020004" pitchFamily="2" charset="0"/>
                <a:cs typeface="Helvetica Neue Condensed" panose="02000503000000020004" pitchFamily="2" charset="0"/>
              </a:rPr>
              <a:t>Observations: </a:t>
            </a:r>
            <a:br>
              <a:rPr lang="en-US" b="1" dirty="0">
                <a:solidFill>
                  <a:schemeClr val="tx1"/>
                </a:solidFill>
                <a:latin typeface="Helvetica Neue Condensed" panose="02000503000000020004" pitchFamily="2" charset="0"/>
                <a:ea typeface="Helvetica Neue Condensed" panose="02000503000000020004" pitchFamily="2" charset="0"/>
                <a:cs typeface="Helvetica Neue Condensed" panose="02000503000000020004" pitchFamily="2" charset="0"/>
              </a:rPr>
            </a:br>
            <a:r>
              <a:rPr lang="en-US" b="1" dirty="0">
                <a:solidFill>
                  <a:schemeClr val="tx1"/>
                </a:solidFill>
                <a:latin typeface="Helvetica Neue Condensed" panose="02000503000000020004" pitchFamily="2" charset="0"/>
                <a:ea typeface="Helvetica Neue Condensed" panose="02000503000000020004" pitchFamily="2" charset="0"/>
                <a:cs typeface="Helvetica Neue Condensed" panose="02000503000000020004" pitchFamily="2" charset="0"/>
              </a:rPr>
              <a:t>Nature of Monitoring Tasks</a:t>
            </a:r>
            <a:endParaRPr lang="en-US" b="1" dirty="0">
              <a:solidFill>
                <a:srgbClr val="FF0000"/>
              </a:solidFill>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p:sp>
        <p:nvSpPr>
          <p:cNvPr id="4" name="Slide Number Placeholder 3"/>
          <p:cNvSpPr>
            <a:spLocks noGrp="1"/>
          </p:cNvSpPr>
          <p:nvPr>
            <p:ph type="sldNum" sz="quarter" idx="12"/>
          </p:nvPr>
        </p:nvSpPr>
        <p:spPr/>
        <p:txBody>
          <a:bodyPr/>
          <a:lstStyle/>
          <a:p>
            <a:pPr>
              <a:defRPr/>
            </a:pPr>
            <a:fld id="{495ADB0F-E9F2-1D42-9E15-ECDE97EFB0F8}" type="slidenum">
              <a:rPr lang="en-US" smtClean="0"/>
              <a:pPr>
                <a:defRPr/>
              </a:pPr>
              <a:t>23</a:t>
            </a:fld>
            <a:endParaRPr lang="en-US" dirty="0"/>
          </a:p>
        </p:txBody>
      </p:sp>
      <p:pic>
        <p:nvPicPr>
          <p:cNvPr id="5" name="Picture 4"/>
          <p:cNvPicPr>
            <a:picLocks noChangeAspect="1"/>
          </p:cNvPicPr>
          <p:nvPr/>
        </p:nvPicPr>
        <p:blipFill>
          <a:blip r:embed="rId3"/>
          <a:stretch>
            <a:fillRect/>
          </a:stretch>
        </p:blipFill>
        <p:spPr>
          <a:xfrm>
            <a:off x="549292" y="2369423"/>
            <a:ext cx="4264743" cy="3171667"/>
          </a:xfrm>
          <a:prstGeom prst="rect">
            <a:avLst/>
          </a:prstGeom>
        </p:spPr>
      </p:pic>
      <p:sp>
        <p:nvSpPr>
          <p:cNvPr id="6" name="Rectangular Callout 5"/>
          <p:cNvSpPr/>
          <p:nvPr/>
        </p:nvSpPr>
        <p:spPr>
          <a:xfrm>
            <a:off x="5322727" y="2210765"/>
            <a:ext cx="3439308" cy="855592"/>
          </a:xfrm>
          <a:prstGeom prst="wedgeRectCallout">
            <a:avLst>
              <a:gd name="adj1" fmla="val -126652"/>
              <a:gd name="adj2" fmla="val 52104"/>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solidFill>
                  <a:schemeClr val="accent2"/>
                </a:solidFill>
                <a:latin typeface="Helvetica Neue" charset="0"/>
                <a:ea typeface="Helvetica Neue" charset="0"/>
                <a:cs typeface="Helvetica Neue" charset="0"/>
              </a:rPr>
              <a:t>DNS Reflection Attack Victims</a:t>
            </a:r>
          </a:p>
        </p:txBody>
      </p:sp>
      <p:sp>
        <p:nvSpPr>
          <p:cNvPr id="7" name="Rectangular Callout 6"/>
          <p:cNvSpPr/>
          <p:nvPr/>
        </p:nvSpPr>
        <p:spPr>
          <a:xfrm>
            <a:off x="5322729" y="4628725"/>
            <a:ext cx="3282651" cy="696934"/>
          </a:xfrm>
          <a:prstGeom prst="wedgeRectCallout">
            <a:avLst>
              <a:gd name="adj1" fmla="val -106981"/>
              <a:gd name="adj2" fmla="val -10860"/>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solidFill>
                  <a:schemeClr val="accent2"/>
                </a:solidFill>
                <a:latin typeface="Helvetica Neue" charset="0"/>
                <a:ea typeface="Helvetica Neue" charset="0"/>
                <a:cs typeface="Helvetica Neue" charset="0"/>
              </a:rPr>
              <a:t>All Hosts</a:t>
            </a:r>
          </a:p>
        </p:txBody>
      </p:sp>
      <p:sp>
        <p:nvSpPr>
          <p:cNvPr id="8" name="Rounded Rectangle 7">
            <a:extLst>
              <a:ext uri="{FF2B5EF4-FFF2-40B4-BE49-F238E27FC236}">
                <a16:creationId xmlns:a16="http://schemas.microsoft.com/office/drawing/2014/main" id="{DDB78E1C-FFA3-A746-B5BE-00F41780BD82}"/>
              </a:ext>
            </a:extLst>
          </p:cNvPr>
          <p:cNvSpPr/>
          <p:nvPr/>
        </p:nvSpPr>
        <p:spPr>
          <a:xfrm>
            <a:off x="152400" y="4223733"/>
            <a:ext cx="8762999" cy="1457048"/>
          </a:xfrm>
          <a:prstGeom prst="round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latin typeface="Helvetica Neue" charset="0"/>
                <a:ea typeface="Helvetica Neue" charset="0"/>
                <a:cs typeface="Helvetica Neue" charset="0"/>
              </a:rPr>
              <a:t>Most monitoring tasks are looking for </a:t>
            </a:r>
            <a:r>
              <a:rPr lang="en-US" sz="3600" b="1" dirty="0">
                <a:solidFill>
                  <a:srgbClr val="FF0000"/>
                </a:solidFill>
                <a:latin typeface="Helvetica Neue" charset="0"/>
                <a:ea typeface="Helvetica Neue" charset="0"/>
                <a:cs typeface="Helvetica Neue" charset="0"/>
              </a:rPr>
              <a:t>needles in a haystack</a:t>
            </a:r>
            <a:endParaRPr lang="en-US" sz="3600" dirty="0">
              <a:solidFill>
                <a:srgbClr val="FF0000"/>
              </a:solidFill>
              <a:latin typeface="Helvetica Neue" charset="0"/>
              <a:ea typeface="Helvetica Neue" charset="0"/>
              <a:cs typeface="Helvetica Neue" charset="0"/>
            </a:endParaRPr>
          </a:p>
        </p:txBody>
      </p:sp>
    </p:spTree>
    <p:extLst>
      <p:ext uri="{BB962C8B-B14F-4D97-AF65-F5344CB8AC3E}">
        <p14:creationId xmlns:p14="http://schemas.microsoft.com/office/powerpoint/2010/main" val="182431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00200"/>
            <a:ext cx="8350624" cy="4876800"/>
          </a:xfrm>
        </p:spPr>
        <p:txBody>
          <a:bodyPr/>
          <a:lstStyle/>
          <a:p>
            <a:pPr marL="0" indent="0">
              <a:buNone/>
            </a:pPr>
            <a:r>
              <a:rPr lang="en-US" b="1" dirty="0">
                <a:solidFill>
                  <a:schemeClr val="accent2"/>
                </a:solidFill>
                <a:latin typeface="Helvetica Neue" charset="0"/>
                <a:ea typeface="Helvetica Neue" charset="0"/>
                <a:cs typeface="Helvetica Neue" charset="0"/>
              </a:rPr>
              <a:t>Detecting DNS Reflection Attack</a:t>
            </a:r>
          </a:p>
          <a:p>
            <a:pPr marL="0" indent="0">
              <a:buNone/>
            </a:pPr>
            <a:endParaRPr lang="en-US" dirty="0"/>
          </a:p>
        </p:txBody>
      </p:sp>
      <p:sp>
        <p:nvSpPr>
          <p:cNvPr id="4" name="Slide Number Placeholder 3"/>
          <p:cNvSpPr>
            <a:spLocks noGrp="1"/>
          </p:cNvSpPr>
          <p:nvPr>
            <p:ph type="sldNum" sz="quarter" idx="12"/>
          </p:nvPr>
        </p:nvSpPr>
        <p:spPr/>
        <p:txBody>
          <a:bodyPr/>
          <a:lstStyle/>
          <a:p>
            <a:pPr>
              <a:defRPr/>
            </a:pPr>
            <a:fld id="{495ADB0F-E9F2-1D42-9E15-ECDE97EFB0F8}" type="slidenum">
              <a:rPr lang="en-US" smtClean="0"/>
              <a:pPr>
                <a:defRPr/>
              </a:pPr>
              <a:t>24</a:t>
            </a:fld>
            <a:endParaRPr lang="en-US"/>
          </a:p>
        </p:txBody>
      </p:sp>
      <p:sp>
        <p:nvSpPr>
          <p:cNvPr id="5" name="TextBox 4"/>
          <p:cNvSpPr txBox="1"/>
          <p:nvPr/>
        </p:nvSpPr>
        <p:spPr>
          <a:xfrm>
            <a:off x="457200" y="2236191"/>
            <a:ext cx="7516801" cy="2308324"/>
          </a:xfrm>
          <a:prstGeom prst="rect">
            <a:avLst/>
          </a:prstGeom>
          <a:noFill/>
        </p:spPr>
        <p:txBody>
          <a:bodyPr wrap="none" rtlCol="0">
            <a:spAutoFit/>
          </a:bodyPr>
          <a:lstStyle/>
          <a:p>
            <a:r>
              <a:rPr lang="en-US" sz="2400" dirty="0">
                <a:latin typeface="Consolas" charset="0"/>
                <a:ea typeface="Consolas" charset="0"/>
                <a:cs typeface="Consolas" charset="0"/>
              </a:rPr>
              <a:t>victim = </a:t>
            </a:r>
            <a:r>
              <a:rPr lang="en-US" sz="2400" dirty="0" err="1">
                <a:latin typeface="Consolas" charset="0"/>
                <a:ea typeface="Consolas" charset="0"/>
                <a:cs typeface="Consolas" charset="0"/>
              </a:rPr>
              <a:t>pktStream</a:t>
            </a:r>
            <a:endParaRPr lang="en-US" sz="2400" dirty="0">
              <a:latin typeface="Consolas" charset="0"/>
              <a:ea typeface="Consolas" charset="0"/>
              <a:cs typeface="Consolas" charset="0"/>
            </a:endParaRPr>
          </a:p>
          <a:p>
            <a:r>
              <a:rPr lang="en-US" sz="2400" dirty="0">
                <a:latin typeface="Consolas" charset="0"/>
                <a:ea typeface="Consolas" charset="0"/>
                <a:cs typeface="Consolas" charset="0"/>
              </a:rPr>
              <a:t>				 </a:t>
            </a:r>
            <a:r>
              <a:rPr lang="en-US" sz="2400" b="1" dirty="0">
                <a:solidFill>
                  <a:srgbClr val="FF0000"/>
                </a:solidFill>
                <a:latin typeface="Consolas" charset="0"/>
                <a:ea typeface="Consolas" charset="0"/>
                <a:cs typeface="Consolas" charset="0"/>
              </a:rPr>
              <a:t>.map(</a:t>
            </a:r>
            <a:r>
              <a:rPr lang="en-US" sz="2400" b="1" dirty="0" err="1">
                <a:solidFill>
                  <a:srgbClr val="FF0000"/>
                </a:solidFill>
                <a:latin typeface="Consolas" charset="0"/>
                <a:ea typeface="Consolas" charset="0"/>
                <a:cs typeface="Consolas" charset="0"/>
              </a:rPr>
              <a:t>dIP</a:t>
            </a:r>
            <a:r>
              <a:rPr lang="en-US" sz="2400" b="1" dirty="0">
                <a:solidFill>
                  <a:srgbClr val="FF0000"/>
                </a:solidFill>
                <a:latin typeface="Consolas" charset="0"/>
                <a:ea typeface="Consolas" charset="0"/>
                <a:cs typeface="Consolas" charset="0"/>
              </a:rPr>
              <a:t> =&gt; </a:t>
            </a:r>
            <a:r>
              <a:rPr lang="en-US" sz="2400" b="1" dirty="0" err="1">
                <a:solidFill>
                  <a:srgbClr val="FF0000"/>
                </a:solidFill>
                <a:latin typeface="Consolas" charset="0"/>
                <a:ea typeface="Consolas" charset="0"/>
                <a:cs typeface="Consolas" charset="0"/>
              </a:rPr>
              <a:t>dIP</a:t>
            </a:r>
            <a:r>
              <a:rPr lang="en-US" sz="2400" b="1" dirty="0">
                <a:solidFill>
                  <a:srgbClr val="FF0000"/>
                </a:solidFill>
                <a:latin typeface="Consolas" charset="0"/>
                <a:ea typeface="Consolas" charset="0"/>
                <a:cs typeface="Consolas" charset="0"/>
              </a:rPr>
              <a:t>/8)</a:t>
            </a:r>
          </a:p>
          <a:p>
            <a:pPr lvl="3"/>
            <a:r>
              <a:rPr lang="en-US" sz="2400" dirty="0">
                <a:latin typeface="Consolas" charset="0"/>
                <a:ea typeface="Consolas" charset="0"/>
                <a:cs typeface="Consolas" charset="0"/>
              </a:rPr>
              <a:t>    .filter(p =&gt; </a:t>
            </a:r>
            <a:r>
              <a:rPr lang="en-US" sz="2400" dirty="0" err="1">
                <a:latin typeface="Consolas" charset="0"/>
                <a:ea typeface="Consolas" charset="0"/>
                <a:cs typeface="Consolas" charset="0"/>
              </a:rPr>
              <a:t>p.udp.sPort</a:t>
            </a:r>
            <a:r>
              <a:rPr lang="en-US" sz="2400" dirty="0">
                <a:latin typeface="Consolas" charset="0"/>
                <a:ea typeface="Consolas" charset="0"/>
                <a:cs typeface="Consolas" charset="0"/>
              </a:rPr>
              <a:t> == 53)</a:t>
            </a:r>
          </a:p>
          <a:p>
            <a:pPr lvl="3"/>
            <a:r>
              <a:rPr lang="en-US" sz="2400" dirty="0">
                <a:latin typeface="Consolas" charset="0"/>
                <a:ea typeface="Consolas" charset="0"/>
                <a:cs typeface="Consolas" charset="0"/>
              </a:rPr>
              <a:t>    .map(p =&gt; (</a:t>
            </a:r>
            <a:r>
              <a:rPr lang="en-US" sz="2400" dirty="0" err="1">
                <a:latin typeface="Consolas" charset="0"/>
                <a:ea typeface="Consolas" charset="0"/>
                <a:cs typeface="Consolas" charset="0"/>
              </a:rPr>
              <a:t>p.dIP</a:t>
            </a:r>
            <a:r>
              <a:rPr lang="en-US" sz="2400" dirty="0">
                <a:latin typeface="Consolas" charset="0"/>
                <a:ea typeface="Consolas" charset="0"/>
                <a:cs typeface="Consolas" charset="0"/>
              </a:rPr>
              <a:t>, </a:t>
            </a:r>
            <a:r>
              <a:rPr lang="en-US" sz="2400" dirty="0" err="1">
                <a:latin typeface="Consolas" charset="0"/>
                <a:ea typeface="Consolas" charset="0"/>
                <a:cs typeface="Consolas" charset="0"/>
              </a:rPr>
              <a:t>p.sIP</a:t>
            </a:r>
            <a:r>
              <a:rPr lang="en-US" sz="2400" dirty="0">
                <a:latin typeface="Consolas" charset="0"/>
                <a:ea typeface="Consolas" charset="0"/>
                <a:cs typeface="Consolas" charset="0"/>
              </a:rPr>
              <a:t>))</a:t>
            </a:r>
          </a:p>
          <a:p>
            <a:pPr lvl="3"/>
            <a:r>
              <a:rPr lang="en-US" sz="2400" dirty="0">
                <a:latin typeface="Consolas" charset="0"/>
                <a:ea typeface="Consolas" charset="0"/>
                <a:cs typeface="Consolas" charset="0"/>
              </a:rPr>
              <a:t>    .distinct()</a:t>
            </a:r>
          </a:p>
          <a:p>
            <a:pPr lvl="3"/>
            <a:r>
              <a:rPr lang="en-US" sz="2400" dirty="0">
                <a:latin typeface="Consolas" charset="0"/>
                <a:ea typeface="Consolas" charset="0"/>
                <a:cs typeface="Consolas" charset="0"/>
              </a:rPr>
              <a:t>    …</a:t>
            </a:r>
          </a:p>
        </p:txBody>
      </p:sp>
      <p:sp>
        <p:nvSpPr>
          <p:cNvPr id="9" name="Title 1"/>
          <p:cNvSpPr>
            <a:spLocks noGrp="1"/>
          </p:cNvSpPr>
          <p:nvPr>
            <p:ph type="title"/>
          </p:nvPr>
        </p:nvSpPr>
        <p:spPr>
          <a:xfrm>
            <a:off x="152400" y="290513"/>
            <a:ext cx="8763000" cy="1143000"/>
          </a:xfrm>
        </p:spPr>
        <p:txBody>
          <a:bodyPr/>
          <a:lstStyle/>
          <a:p>
            <a:r>
              <a:rPr lang="en-US" sz="3800" b="1" dirty="0">
                <a:solidFill>
                  <a:schemeClr val="tx1"/>
                </a:solidFill>
                <a:latin typeface="Helvetica Neue Condensed" panose="02000503000000020004" pitchFamily="2" charset="0"/>
                <a:ea typeface="Helvetica Neue Condensed" panose="02000503000000020004" pitchFamily="2" charset="0"/>
                <a:cs typeface="Helvetica Neue Condensed" panose="02000503000000020004" pitchFamily="2" charset="0"/>
              </a:rPr>
              <a:t>Observations: </a:t>
            </a:r>
            <a:br>
              <a:rPr lang="en-US" sz="3800" b="1" dirty="0">
                <a:solidFill>
                  <a:schemeClr val="tx1"/>
                </a:solidFill>
                <a:latin typeface="Helvetica Neue Condensed" panose="02000503000000020004" pitchFamily="2" charset="0"/>
                <a:ea typeface="Helvetica Neue Condensed" panose="02000503000000020004" pitchFamily="2" charset="0"/>
                <a:cs typeface="Helvetica Neue Condensed" panose="02000503000000020004" pitchFamily="2" charset="0"/>
              </a:rPr>
            </a:br>
            <a:r>
              <a:rPr lang="en-US" sz="3800" b="1" dirty="0">
                <a:solidFill>
                  <a:schemeClr val="tx1"/>
                </a:solidFill>
                <a:latin typeface="Helvetica Neue Condensed" panose="02000503000000020004" pitchFamily="2" charset="0"/>
                <a:ea typeface="Helvetica Neue Condensed" panose="02000503000000020004" pitchFamily="2" charset="0"/>
                <a:cs typeface="Helvetica Neue Condensed" panose="02000503000000020004" pitchFamily="2" charset="0"/>
              </a:rPr>
              <a:t>Possible to Reduce Memory Footprint</a:t>
            </a:r>
          </a:p>
        </p:txBody>
      </p:sp>
      <p:sp>
        <p:nvSpPr>
          <p:cNvPr id="10" name="TextBox 9">
            <a:extLst>
              <a:ext uri="{FF2B5EF4-FFF2-40B4-BE49-F238E27FC236}">
                <a16:creationId xmlns:a16="http://schemas.microsoft.com/office/drawing/2014/main" id="{BF715933-5610-A643-9A7D-7BA677FEF523}"/>
              </a:ext>
            </a:extLst>
          </p:cNvPr>
          <p:cNvSpPr txBox="1"/>
          <p:nvPr/>
        </p:nvSpPr>
        <p:spPr>
          <a:xfrm>
            <a:off x="4982985" y="2069504"/>
            <a:ext cx="3824839" cy="491994"/>
          </a:xfrm>
          <a:prstGeom prst="rect">
            <a:avLst/>
          </a:prstGeom>
          <a:noFill/>
        </p:spPr>
        <p:txBody>
          <a:bodyPr wrap="square" rtlCol="0">
            <a:spAutoFit/>
          </a:bodyPr>
          <a:lstStyle/>
          <a:p>
            <a:pPr algn="ctr">
              <a:lnSpc>
                <a:spcPct val="120000"/>
              </a:lnSpc>
            </a:pPr>
            <a:r>
              <a:rPr lang="en-US" sz="2400" b="1" dirty="0">
                <a:latin typeface="Helvetica Neue" panose="02000503000000020004" pitchFamily="2" charset="0"/>
                <a:ea typeface="Helvetica Neue" panose="02000503000000020004" pitchFamily="2" charset="0"/>
                <a:cs typeface="Helvetica Neue" panose="02000503000000020004" pitchFamily="2" charset="0"/>
              </a:rPr>
              <a:t>Only consider first 8 bits</a:t>
            </a:r>
          </a:p>
        </p:txBody>
      </p:sp>
      <p:sp>
        <p:nvSpPr>
          <p:cNvPr id="8" name="Rounded Rectangle 7">
            <a:extLst>
              <a:ext uri="{FF2B5EF4-FFF2-40B4-BE49-F238E27FC236}">
                <a16:creationId xmlns:a16="http://schemas.microsoft.com/office/drawing/2014/main" id="{DDB78E1C-FFA3-A746-B5BE-00F41780BD82}"/>
              </a:ext>
            </a:extLst>
          </p:cNvPr>
          <p:cNvSpPr/>
          <p:nvPr/>
        </p:nvSpPr>
        <p:spPr>
          <a:xfrm>
            <a:off x="251012" y="4544515"/>
            <a:ext cx="8762999" cy="1457048"/>
          </a:xfrm>
          <a:prstGeom prst="round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latin typeface="Helvetica Neue" charset="0"/>
                <a:ea typeface="Helvetica Neue" charset="0"/>
                <a:cs typeface="Helvetica Neue" charset="0"/>
              </a:rPr>
              <a:t>Queries at </a:t>
            </a:r>
            <a:r>
              <a:rPr lang="en-US" sz="3600" b="1" dirty="0">
                <a:solidFill>
                  <a:srgbClr val="FF0000"/>
                </a:solidFill>
                <a:latin typeface="Helvetica Neue" charset="0"/>
                <a:ea typeface="Helvetica Neue" charset="0"/>
                <a:cs typeface="Helvetica Neue" charset="0"/>
              </a:rPr>
              <a:t>coarser levels</a:t>
            </a:r>
            <a:r>
              <a:rPr lang="en-US" sz="3600" b="1" dirty="0">
                <a:solidFill>
                  <a:schemeClr val="tx1"/>
                </a:solidFill>
                <a:latin typeface="Helvetica Neue" charset="0"/>
                <a:ea typeface="Helvetica Neue" charset="0"/>
                <a:cs typeface="Helvetica Neue" charset="0"/>
              </a:rPr>
              <a:t> have smaller </a:t>
            </a:r>
            <a:r>
              <a:rPr lang="en-US" sz="3600" b="1" dirty="0">
                <a:solidFill>
                  <a:srgbClr val="FF0000"/>
                </a:solidFill>
                <a:latin typeface="Helvetica Neue" charset="0"/>
                <a:ea typeface="Helvetica Neue" charset="0"/>
                <a:cs typeface="Helvetica Neue" charset="0"/>
              </a:rPr>
              <a:t>memory footprint</a:t>
            </a:r>
            <a:endParaRPr lang="en-US" sz="3600" dirty="0">
              <a:solidFill>
                <a:srgbClr val="FF0000"/>
              </a:solidFill>
              <a:latin typeface="Helvetica Neue" charset="0"/>
              <a:ea typeface="Helvetica Neue" charset="0"/>
              <a:cs typeface="Helvetica Neue" charset="0"/>
            </a:endParaRPr>
          </a:p>
        </p:txBody>
      </p:sp>
    </p:spTree>
    <p:extLst>
      <p:ext uri="{BB962C8B-B14F-4D97-AF65-F5344CB8AC3E}">
        <p14:creationId xmlns:p14="http://schemas.microsoft.com/office/powerpoint/2010/main" val="2111447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8"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00200"/>
            <a:ext cx="8350624" cy="4876800"/>
          </a:xfrm>
        </p:spPr>
        <p:txBody>
          <a:bodyPr/>
          <a:lstStyle/>
          <a:p>
            <a:pPr marL="0" indent="0">
              <a:buNone/>
            </a:pPr>
            <a:r>
              <a:rPr lang="en-US" b="1" dirty="0">
                <a:solidFill>
                  <a:schemeClr val="accent2"/>
                </a:solidFill>
                <a:latin typeface="Helvetica Neue" charset="0"/>
                <a:ea typeface="Helvetica Neue" charset="0"/>
                <a:cs typeface="Helvetica Neue" charset="0"/>
              </a:rPr>
              <a:t>Detecting DNS Reflection Attack</a:t>
            </a:r>
          </a:p>
          <a:p>
            <a:pPr marL="0" indent="0">
              <a:buNone/>
            </a:pPr>
            <a:endParaRPr lang="en-US" dirty="0"/>
          </a:p>
        </p:txBody>
      </p:sp>
      <p:sp>
        <p:nvSpPr>
          <p:cNvPr id="4" name="Slide Number Placeholder 3"/>
          <p:cNvSpPr>
            <a:spLocks noGrp="1"/>
          </p:cNvSpPr>
          <p:nvPr>
            <p:ph type="sldNum" sz="quarter" idx="12"/>
          </p:nvPr>
        </p:nvSpPr>
        <p:spPr/>
        <p:txBody>
          <a:bodyPr/>
          <a:lstStyle/>
          <a:p>
            <a:pPr>
              <a:defRPr/>
            </a:pPr>
            <a:fld id="{495ADB0F-E9F2-1D42-9E15-ECDE97EFB0F8}" type="slidenum">
              <a:rPr lang="en-US" smtClean="0"/>
              <a:pPr>
                <a:defRPr/>
              </a:pPr>
              <a:t>25</a:t>
            </a:fld>
            <a:endParaRPr lang="en-US"/>
          </a:p>
        </p:txBody>
      </p:sp>
      <p:sp>
        <p:nvSpPr>
          <p:cNvPr id="5" name="TextBox 4"/>
          <p:cNvSpPr txBox="1"/>
          <p:nvPr/>
        </p:nvSpPr>
        <p:spPr>
          <a:xfrm>
            <a:off x="457200" y="2236191"/>
            <a:ext cx="7516801" cy="2308324"/>
          </a:xfrm>
          <a:prstGeom prst="rect">
            <a:avLst/>
          </a:prstGeom>
          <a:noFill/>
        </p:spPr>
        <p:txBody>
          <a:bodyPr wrap="none" rtlCol="0">
            <a:spAutoFit/>
          </a:bodyPr>
          <a:lstStyle/>
          <a:p>
            <a:r>
              <a:rPr lang="en-US" sz="2400" dirty="0">
                <a:latin typeface="Consolas" charset="0"/>
                <a:ea typeface="Consolas" charset="0"/>
                <a:cs typeface="Consolas" charset="0"/>
              </a:rPr>
              <a:t>victim = </a:t>
            </a:r>
            <a:r>
              <a:rPr lang="en-US" sz="2400" dirty="0" err="1">
                <a:latin typeface="Consolas" charset="0"/>
                <a:ea typeface="Consolas" charset="0"/>
                <a:cs typeface="Consolas" charset="0"/>
              </a:rPr>
              <a:t>pktStream</a:t>
            </a:r>
            <a:endParaRPr lang="en-US" sz="2400" dirty="0">
              <a:latin typeface="Consolas" charset="0"/>
              <a:ea typeface="Consolas" charset="0"/>
              <a:cs typeface="Consolas" charset="0"/>
            </a:endParaRPr>
          </a:p>
          <a:p>
            <a:r>
              <a:rPr lang="en-US" sz="2400" dirty="0">
                <a:latin typeface="Consolas" charset="0"/>
                <a:ea typeface="Consolas" charset="0"/>
                <a:cs typeface="Consolas" charset="0"/>
              </a:rPr>
              <a:t>				 .map(</a:t>
            </a:r>
            <a:r>
              <a:rPr lang="en-US" sz="2400" b="1" dirty="0" err="1">
                <a:solidFill>
                  <a:srgbClr val="FF0000"/>
                </a:solidFill>
                <a:latin typeface="Consolas" charset="0"/>
                <a:ea typeface="Consolas" charset="0"/>
                <a:cs typeface="Consolas" charset="0"/>
              </a:rPr>
              <a:t>dIP</a:t>
            </a:r>
            <a:r>
              <a:rPr lang="en-US" sz="2400" dirty="0">
                <a:solidFill>
                  <a:srgbClr val="FF0000"/>
                </a:solidFill>
                <a:latin typeface="Consolas" charset="0"/>
                <a:ea typeface="Consolas" charset="0"/>
                <a:cs typeface="Consolas" charset="0"/>
              </a:rPr>
              <a:t> </a:t>
            </a:r>
            <a:r>
              <a:rPr lang="en-US" sz="2400" dirty="0">
                <a:latin typeface="Consolas" charset="0"/>
                <a:ea typeface="Consolas" charset="0"/>
                <a:cs typeface="Consolas" charset="0"/>
              </a:rPr>
              <a:t>=&gt; </a:t>
            </a:r>
            <a:r>
              <a:rPr lang="en-US" sz="2400" dirty="0" err="1">
                <a:latin typeface="Consolas" charset="0"/>
                <a:ea typeface="Consolas" charset="0"/>
                <a:cs typeface="Consolas" charset="0"/>
              </a:rPr>
              <a:t>dIP</a:t>
            </a:r>
            <a:r>
              <a:rPr lang="en-US" sz="2400" dirty="0">
                <a:latin typeface="Consolas" charset="0"/>
                <a:ea typeface="Consolas" charset="0"/>
                <a:cs typeface="Consolas" charset="0"/>
              </a:rPr>
              <a:t>/8)</a:t>
            </a:r>
          </a:p>
          <a:p>
            <a:pPr lvl="3"/>
            <a:r>
              <a:rPr lang="en-US" sz="2400" dirty="0">
                <a:latin typeface="Consolas" charset="0"/>
                <a:ea typeface="Consolas" charset="0"/>
                <a:cs typeface="Consolas" charset="0"/>
              </a:rPr>
              <a:t>    .filter(p =&gt; </a:t>
            </a:r>
            <a:r>
              <a:rPr lang="en-US" sz="2400" dirty="0" err="1">
                <a:latin typeface="Consolas" charset="0"/>
                <a:ea typeface="Consolas" charset="0"/>
                <a:cs typeface="Consolas" charset="0"/>
              </a:rPr>
              <a:t>p.udp.sPort</a:t>
            </a:r>
            <a:r>
              <a:rPr lang="en-US" sz="2400" dirty="0">
                <a:latin typeface="Consolas" charset="0"/>
                <a:ea typeface="Consolas" charset="0"/>
                <a:cs typeface="Consolas" charset="0"/>
              </a:rPr>
              <a:t> == 53)</a:t>
            </a:r>
          </a:p>
          <a:p>
            <a:pPr lvl="3"/>
            <a:r>
              <a:rPr lang="en-US" sz="2400" dirty="0">
                <a:latin typeface="Consolas" charset="0"/>
                <a:ea typeface="Consolas" charset="0"/>
                <a:cs typeface="Consolas" charset="0"/>
              </a:rPr>
              <a:t>    .map(p =&gt; (</a:t>
            </a:r>
            <a:r>
              <a:rPr lang="en-US" sz="2400" dirty="0" err="1">
                <a:latin typeface="Consolas" charset="0"/>
                <a:ea typeface="Consolas" charset="0"/>
                <a:cs typeface="Consolas" charset="0"/>
              </a:rPr>
              <a:t>p.dIP</a:t>
            </a:r>
            <a:r>
              <a:rPr lang="en-US" sz="2400" dirty="0">
                <a:latin typeface="Consolas" charset="0"/>
                <a:ea typeface="Consolas" charset="0"/>
                <a:cs typeface="Consolas" charset="0"/>
              </a:rPr>
              <a:t>, </a:t>
            </a:r>
            <a:r>
              <a:rPr lang="en-US" sz="2400" dirty="0" err="1">
                <a:latin typeface="Consolas" charset="0"/>
                <a:ea typeface="Consolas" charset="0"/>
                <a:cs typeface="Consolas" charset="0"/>
              </a:rPr>
              <a:t>p.sIP</a:t>
            </a:r>
            <a:r>
              <a:rPr lang="en-US" sz="2400" dirty="0">
                <a:latin typeface="Consolas" charset="0"/>
                <a:ea typeface="Consolas" charset="0"/>
                <a:cs typeface="Consolas" charset="0"/>
              </a:rPr>
              <a:t>))</a:t>
            </a:r>
          </a:p>
          <a:p>
            <a:pPr lvl="3"/>
            <a:r>
              <a:rPr lang="en-US" sz="2400" dirty="0">
                <a:latin typeface="Consolas" charset="0"/>
                <a:ea typeface="Consolas" charset="0"/>
                <a:cs typeface="Consolas" charset="0"/>
              </a:rPr>
              <a:t>    .distinct()</a:t>
            </a:r>
          </a:p>
          <a:p>
            <a:pPr lvl="3"/>
            <a:r>
              <a:rPr lang="en-US" sz="2400" dirty="0">
                <a:latin typeface="Consolas" charset="0"/>
                <a:ea typeface="Consolas" charset="0"/>
                <a:cs typeface="Consolas" charset="0"/>
              </a:rPr>
              <a:t>    …</a:t>
            </a:r>
          </a:p>
        </p:txBody>
      </p:sp>
      <p:sp>
        <p:nvSpPr>
          <p:cNvPr id="9" name="Title 1"/>
          <p:cNvSpPr>
            <a:spLocks noGrp="1"/>
          </p:cNvSpPr>
          <p:nvPr>
            <p:ph type="title"/>
          </p:nvPr>
        </p:nvSpPr>
        <p:spPr>
          <a:xfrm>
            <a:off x="152400" y="290513"/>
            <a:ext cx="8763000" cy="1143000"/>
          </a:xfrm>
        </p:spPr>
        <p:txBody>
          <a:bodyPr/>
          <a:lstStyle/>
          <a:p>
            <a:r>
              <a:rPr lang="en-US" sz="3800" b="1" dirty="0">
                <a:solidFill>
                  <a:schemeClr val="tx1"/>
                </a:solidFill>
                <a:latin typeface="Helvetica Neue Condensed" panose="02000503000000020004" pitchFamily="2" charset="0"/>
                <a:ea typeface="Helvetica Neue Condensed" panose="02000503000000020004" pitchFamily="2" charset="0"/>
                <a:cs typeface="Helvetica Neue Condensed" panose="02000503000000020004" pitchFamily="2" charset="0"/>
              </a:rPr>
              <a:t>Observations:</a:t>
            </a:r>
            <a:br>
              <a:rPr lang="en-US" sz="3800" b="1" dirty="0">
                <a:solidFill>
                  <a:schemeClr val="tx1"/>
                </a:solidFill>
                <a:latin typeface="Helvetica Neue Condensed" panose="02000503000000020004" pitchFamily="2" charset="0"/>
                <a:ea typeface="Helvetica Neue Condensed" panose="02000503000000020004" pitchFamily="2" charset="0"/>
                <a:cs typeface="Helvetica Neue Condensed" panose="02000503000000020004" pitchFamily="2" charset="0"/>
              </a:rPr>
            </a:br>
            <a:r>
              <a:rPr lang="en-US" sz="3800" b="1" dirty="0">
                <a:solidFill>
                  <a:schemeClr val="tx1"/>
                </a:solidFill>
                <a:latin typeface="Helvetica Neue Condensed" panose="02000503000000020004" pitchFamily="2" charset="0"/>
                <a:ea typeface="Helvetica Neue Condensed" panose="02000503000000020004" pitchFamily="2" charset="0"/>
                <a:cs typeface="Helvetica Neue Condensed" panose="02000503000000020004" pitchFamily="2" charset="0"/>
              </a:rPr>
              <a:t>Possible to Preserve Query Accuracy</a:t>
            </a:r>
          </a:p>
        </p:txBody>
      </p:sp>
      <p:sp>
        <p:nvSpPr>
          <p:cNvPr id="10" name="TextBox 9">
            <a:extLst>
              <a:ext uri="{FF2B5EF4-FFF2-40B4-BE49-F238E27FC236}">
                <a16:creationId xmlns:a16="http://schemas.microsoft.com/office/drawing/2014/main" id="{BF715933-5610-A643-9A7D-7BA677FEF523}"/>
              </a:ext>
            </a:extLst>
          </p:cNvPr>
          <p:cNvSpPr txBox="1"/>
          <p:nvPr/>
        </p:nvSpPr>
        <p:spPr>
          <a:xfrm>
            <a:off x="4149162" y="2236191"/>
            <a:ext cx="3824839" cy="491994"/>
          </a:xfrm>
          <a:prstGeom prst="rect">
            <a:avLst/>
          </a:prstGeom>
          <a:noFill/>
        </p:spPr>
        <p:txBody>
          <a:bodyPr wrap="square" rtlCol="0">
            <a:spAutoFit/>
          </a:bodyPr>
          <a:lstStyle/>
          <a:p>
            <a:pPr algn="ctr">
              <a:lnSpc>
                <a:spcPct val="120000"/>
              </a:lnSpc>
            </a:pPr>
            <a:r>
              <a:rPr lang="en-US" sz="2400" b="1" dirty="0">
                <a:latin typeface="Helvetica Neue" panose="02000503000000020004" pitchFamily="2" charset="0"/>
                <a:ea typeface="Helvetica Neue" panose="02000503000000020004" pitchFamily="2" charset="0"/>
                <a:cs typeface="Helvetica Neue" panose="02000503000000020004" pitchFamily="2" charset="0"/>
              </a:rPr>
              <a:t>Hierarchical packet field</a:t>
            </a:r>
          </a:p>
        </p:txBody>
      </p:sp>
      <p:sp>
        <p:nvSpPr>
          <p:cNvPr id="8" name="Rounded Rectangle 7">
            <a:extLst>
              <a:ext uri="{FF2B5EF4-FFF2-40B4-BE49-F238E27FC236}">
                <a16:creationId xmlns:a16="http://schemas.microsoft.com/office/drawing/2014/main" id="{DDB78E1C-FFA3-A746-B5BE-00F41780BD82}"/>
              </a:ext>
            </a:extLst>
          </p:cNvPr>
          <p:cNvSpPr/>
          <p:nvPr/>
        </p:nvSpPr>
        <p:spPr>
          <a:xfrm>
            <a:off x="152401" y="4544515"/>
            <a:ext cx="8762999" cy="1457048"/>
          </a:xfrm>
          <a:prstGeom prst="round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latin typeface="Helvetica Neue" charset="0"/>
                <a:ea typeface="Helvetica Neue" charset="0"/>
                <a:cs typeface="Helvetica Neue" charset="0"/>
              </a:rPr>
              <a:t>Query accuracy is preserved if refined with </a:t>
            </a:r>
            <a:r>
              <a:rPr lang="en-US" sz="3600" b="1" dirty="0">
                <a:solidFill>
                  <a:srgbClr val="FF0000"/>
                </a:solidFill>
                <a:latin typeface="Helvetica Neue" charset="0"/>
                <a:ea typeface="Helvetica Neue" charset="0"/>
                <a:cs typeface="Helvetica Neue" charset="0"/>
              </a:rPr>
              <a:t>hierarchical </a:t>
            </a:r>
            <a:r>
              <a:rPr lang="en-US" sz="3600" b="1" dirty="0">
                <a:solidFill>
                  <a:schemeClr val="tx1"/>
                </a:solidFill>
                <a:latin typeface="Helvetica Neue" charset="0"/>
                <a:ea typeface="Helvetica Neue" charset="0"/>
                <a:cs typeface="Helvetica Neue" charset="0"/>
              </a:rPr>
              <a:t>packet fields</a:t>
            </a:r>
            <a:endParaRPr lang="en-US" sz="3600" dirty="0">
              <a:solidFill>
                <a:schemeClr val="tx1"/>
              </a:solidFill>
              <a:latin typeface="Helvetica Neue" charset="0"/>
              <a:ea typeface="Helvetica Neue" charset="0"/>
              <a:cs typeface="Helvetica Neue" charset="0"/>
            </a:endParaRPr>
          </a:p>
        </p:txBody>
      </p:sp>
    </p:spTree>
    <p:extLst>
      <p:ext uri="{BB962C8B-B14F-4D97-AF65-F5344CB8AC3E}">
        <p14:creationId xmlns:p14="http://schemas.microsoft.com/office/powerpoint/2010/main" val="2130528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1920207" y="3462507"/>
            <a:ext cx="638937" cy="1878309"/>
          </a:xfrm>
          <a:prstGeom prst="rect">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12" name="Trapezoid 11"/>
          <p:cNvSpPr/>
          <p:nvPr/>
        </p:nvSpPr>
        <p:spPr>
          <a:xfrm rot="5400000">
            <a:off x="2197273" y="3689050"/>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solidFill>
                <a:schemeClr val="bg1">
                  <a:lumMod val="75000"/>
                </a:schemeClr>
              </a:solidFill>
              <a:latin typeface="Helvetica Neue" charset="0"/>
              <a:ea typeface="Helvetica Neue" charset="0"/>
              <a:cs typeface="Helvetica Neue" charset="0"/>
            </a:endParaRPr>
          </a:p>
        </p:txBody>
      </p:sp>
      <p:sp>
        <p:nvSpPr>
          <p:cNvPr id="18" name="Rectangle 17"/>
          <p:cNvSpPr/>
          <p:nvPr/>
        </p:nvSpPr>
        <p:spPr>
          <a:xfrm>
            <a:off x="2032307" y="3590253"/>
            <a:ext cx="205399" cy="1657968"/>
          </a:xfrm>
          <a:prstGeom prst="rect">
            <a:avLst/>
          </a:prstGeom>
          <a:solidFill>
            <a:schemeClr val="bg2">
              <a:lumMod val="25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sz="1400" b="1" dirty="0">
              <a:solidFill>
                <a:schemeClr val="bg1">
                  <a:lumMod val="75000"/>
                </a:schemeClr>
              </a:solidFill>
              <a:latin typeface="Helvetica Neue" charset="0"/>
              <a:ea typeface="Helvetica Neue" charset="0"/>
              <a:cs typeface="Helvetica Neue" charset="0"/>
            </a:endParaRPr>
          </a:p>
        </p:txBody>
      </p:sp>
      <p:sp>
        <p:nvSpPr>
          <p:cNvPr id="20" name="Rounded Rectangle 19"/>
          <p:cNvSpPr/>
          <p:nvPr/>
        </p:nvSpPr>
        <p:spPr>
          <a:xfrm>
            <a:off x="1920207" y="2861120"/>
            <a:ext cx="638937" cy="549427"/>
          </a:xfrm>
          <a:prstGeom prst="roundRect">
            <a:avLst>
              <a:gd name="adj" fmla="val 4825"/>
            </a:avLst>
          </a:prstGeom>
          <a:solidFill>
            <a:srgbClr val="00B050"/>
          </a:solidFill>
          <a:ln>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bg1">
                  <a:lumMod val="75000"/>
                </a:schemeClr>
              </a:solidFill>
              <a:latin typeface="Helvetica Neue" charset="0"/>
              <a:ea typeface="Helvetica Neue" charset="0"/>
              <a:cs typeface="Helvetica Neue" charset="0"/>
            </a:endParaRPr>
          </a:p>
        </p:txBody>
      </p:sp>
      <p:sp>
        <p:nvSpPr>
          <p:cNvPr id="149" name="Trapezoid 148"/>
          <p:cNvSpPr/>
          <p:nvPr/>
        </p:nvSpPr>
        <p:spPr>
          <a:xfrm rot="5400000">
            <a:off x="2215329" y="4245991"/>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solidFill>
                <a:schemeClr val="bg1">
                  <a:lumMod val="75000"/>
                </a:schemeClr>
              </a:solidFill>
              <a:latin typeface="Helvetica Neue" charset="0"/>
              <a:ea typeface="Helvetica Neue" charset="0"/>
              <a:cs typeface="Helvetica Neue" charset="0"/>
            </a:endParaRPr>
          </a:p>
        </p:txBody>
      </p:sp>
      <p:sp>
        <p:nvSpPr>
          <p:cNvPr id="150" name="Trapezoid 149"/>
          <p:cNvSpPr/>
          <p:nvPr/>
        </p:nvSpPr>
        <p:spPr>
          <a:xfrm rot="5400000">
            <a:off x="2220006" y="4802932"/>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solidFill>
                <a:schemeClr val="bg1">
                  <a:lumMod val="75000"/>
                </a:schemeClr>
              </a:solidFill>
              <a:latin typeface="Helvetica Neue" charset="0"/>
              <a:ea typeface="Helvetica Neue" charset="0"/>
              <a:cs typeface="Helvetica Neue" charset="0"/>
            </a:endParaRPr>
          </a:p>
        </p:txBody>
      </p:sp>
      <p:sp>
        <p:nvSpPr>
          <p:cNvPr id="155" name="Rectangle 154"/>
          <p:cNvSpPr/>
          <p:nvPr/>
        </p:nvSpPr>
        <p:spPr>
          <a:xfrm>
            <a:off x="2650806" y="3449998"/>
            <a:ext cx="638937" cy="1890818"/>
          </a:xfrm>
          <a:prstGeom prst="rect">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156" name="Trapezoid 155"/>
          <p:cNvSpPr/>
          <p:nvPr/>
        </p:nvSpPr>
        <p:spPr>
          <a:xfrm rot="5400000">
            <a:off x="2927872" y="3676540"/>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solidFill>
                <a:schemeClr val="bg1">
                  <a:lumMod val="75000"/>
                </a:schemeClr>
              </a:solidFill>
              <a:latin typeface="Helvetica Neue" charset="0"/>
              <a:ea typeface="Helvetica Neue" charset="0"/>
              <a:cs typeface="Helvetica Neue" charset="0"/>
            </a:endParaRPr>
          </a:p>
        </p:txBody>
      </p:sp>
      <p:sp>
        <p:nvSpPr>
          <p:cNvPr id="157" name="Rectangle 156"/>
          <p:cNvSpPr/>
          <p:nvPr/>
        </p:nvSpPr>
        <p:spPr>
          <a:xfrm>
            <a:off x="2762907" y="3577742"/>
            <a:ext cx="191232" cy="1670479"/>
          </a:xfrm>
          <a:prstGeom prst="rect">
            <a:avLst/>
          </a:prstGeom>
          <a:solidFill>
            <a:schemeClr val="bg2">
              <a:lumMod val="25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sz="1400" b="1" dirty="0">
              <a:solidFill>
                <a:schemeClr val="bg1">
                  <a:lumMod val="75000"/>
                </a:schemeClr>
              </a:solidFill>
              <a:latin typeface="Helvetica Neue" charset="0"/>
              <a:ea typeface="Helvetica Neue" charset="0"/>
              <a:cs typeface="Helvetica Neue" charset="0"/>
            </a:endParaRPr>
          </a:p>
        </p:txBody>
      </p:sp>
      <p:sp>
        <p:nvSpPr>
          <p:cNvPr id="158" name="Rounded Rectangle 157"/>
          <p:cNvSpPr/>
          <p:nvPr/>
        </p:nvSpPr>
        <p:spPr>
          <a:xfrm>
            <a:off x="2650806" y="2861120"/>
            <a:ext cx="638937" cy="549427"/>
          </a:xfrm>
          <a:prstGeom prst="roundRect">
            <a:avLst>
              <a:gd name="adj" fmla="val 4825"/>
            </a:avLst>
          </a:prstGeom>
          <a:solidFill>
            <a:srgbClr val="00B050"/>
          </a:solidFill>
          <a:ln>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bg1">
                  <a:lumMod val="75000"/>
                </a:schemeClr>
              </a:solidFill>
              <a:latin typeface="Helvetica Neue" charset="0"/>
              <a:ea typeface="Helvetica Neue" charset="0"/>
              <a:cs typeface="Helvetica Neue" charset="0"/>
            </a:endParaRPr>
          </a:p>
        </p:txBody>
      </p:sp>
      <p:sp>
        <p:nvSpPr>
          <p:cNvPr id="160" name="Trapezoid 159"/>
          <p:cNvSpPr/>
          <p:nvPr/>
        </p:nvSpPr>
        <p:spPr>
          <a:xfrm rot="5400000">
            <a:off x="2945928" y="4233481"/>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solidFill>
                <a:schemeClr val="bg1">
                  <a:lumMod val="75000"/>
                </a:schemeClr>
              </a:solidFill>
              <a:latin typeface="Helvetica Neue" charset="0"/>
              <a:ea typeface="Helvetica Neue" charset="0"/>
              <a:cs typeface="Helvetica Neue" charset="0"/>
            </a:endParaRPr>
          </a:p>
        </p:txBody>
      </p:sp>
      <p:sp>
        <p:nvSpPr>
          <p:cNvPr id="161" name="Trapezoid 160"/>
          <p:cNvSpPr/>
          <p:nvPr/>
        </p:nvSpPr>
        <p:spPr>
          <a:xfrm rot="5400000">
            <a:off x="2950605" y="4790422"/>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solidFill>
                <a:schemeClr val="bg1">
                  <a:lumMod val="75000"/>
                </a:schemeClr>
              </a:solidFill>
              <a:latin typeface="Helvetica Neue" charset="0"/>
              <a:ea typeface="Helvetica Neue" charset="0"/>
              <a:cs typeface="Helvetica Neue" charset="0"/>
            </a:endParaRPr>
          </a:p>
        </p:txBody>
      </p:sp>
      <p:sp>
        <p:nvSpPr>
          <p:cNvPr id="165" name="Rectangle 164"/>
          <p:cNvSpPr/>
          <p:nvPr/>
        </p:nvSpPr>
        <p:spPr>
          <a:xfrm>
            <a:off x="3378790" y="3449998"/>
            <a:ext cx="638937" cy="1890818"/>
          </a:xfrm>
          <a:prstGeom prst="rect">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166" name="Trapezoid 165"/>
          <p:cNvSpPr/>
          <p:nvPr/>
        </p:nvSpPr>
        <p:spPr>
          <a:xfrm rot="5400000">
            <a:off x="3658471" y="3676540"/>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solidFill>
                <a:schemeClr val="bg1">
                  <a:lumMod val="75000"/>
                </a:schemeClr>
              </a:solidFill>
              <a:latin typeface="Helvetica Neue" charset="0"/>
              <a:ea typeface="Helvetica Neue" charset="0"/>
              <a:cs typeface="Helvetica Neue" charset="0"/>
            </a:endParaRPr>
          </a:p>
        </p:txBody>
      </p:sp>
      <p:sp>
        <p:nvSpPr>
          <p:cNvPr id="167" name="Rectangle 166"/>
          <p:cNvSpPr/>
          <p:nvPr/>
        </p:nvSpPr>
        <p:spPr>
          <a:xfrm>
            <a:off x="3493506" y="3577742"/>
            <a:ext cx="216396" cy="1657969"/>
          </a:xfrm>
          <a:prstGeom prst="rect">
            <a:avLst/>
          </a:prstGeom>
          <a:solidFill>
            <a:schemeClr val="bg2">
              <a:lumMod val="25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sz="1400" b="1" dirty="0">
              <a:solidFill>
                <a:schemeClr val="bg1">
                  <a:lumMod val="75000"/>
                </a:schemeClr>
              </a:solidFill>
              <a:latin typeface="Helvetica Neue" charset="0"/>
              <a:ea typeface="Helvetica Neue" charset="0"/>
              <a:cs typeface="Helvetica Neue" charset="0"/>
            </a:endParaRPr>
          </a:p>
        </p:txBody>
      </p:sp>
      <p:sp>
        <p:nvSpPr>
          <p:cNvPr id="170" name="Trapezoid 169"/>
          <p:cNvSpPr/>
          <p:nvPr/>
        </p:nvSpPr>
        <p:spPr>
          <a:xfrm rot="5400000">
            <a:off x="3676527" y="4233481"/>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solidFill>
                <a:schemeClr val="bg1">
                  <a:lumMod val="75000"/>
                </a:schemeClr>
              </a:solidFill>
              <a:latin typeface="Helvetica Neue" charset="0"/>
              <a:ea typeface="Helvetica Neue" charset="0"/>
              <a:cs typeface="Helvetica Neue" charset="0"/>
            </a:endParaRPr>
          </a:p>
        </p:txBody>
      </p:sp>
      <p:sp>
        <p:nvSpPr>
          <p:cNvPr id="172" name="Trapezoid 171"/>
          <p:cNvSpPr/>
          <p:nvPr/>
        </p:nvSpPr>
        <p:spPr>
          <a:xfrm rot="5400000">
            <a:off x="3681204" y="4790422"/>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solidFill>
                <a:schemeClr val="bg1">
                  <a:lumMod val="75000"/>
                </a:schemeClr>
              </a:solidFill>
              <a:latin typeface="Helvetica Neue" charset="0"/>
              <a:ea typeface="Helvetica Neue" charset="0"/>
              <a:cs typeface="Helvetica Neue" charset="0"/>
            </a:endParaRPr>
          </a:p>
        </p:txBody>
      </p:sp>
      <p:sp>
        <p:nvSpPr>
          <p:cNvPr id="175" name="Rectangle 174"/>
          <p:cNvSpPr/>
          <p:nvPr/>
        </p:nvSpPr>
        <p:spPr>
          <a:xfrm>
            <a:off x="4109781" y="3459007"/>
            <a:ext cx="638937" cy="1881809"/>
          </a:xfrm>
          <a:prstGeom prst="rect">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176" name="Trapezoid 175"/>
          <p:cNvSpPr/>
          <p:nvPr/>
        </p:nvSpPr>
        <p:spPr>
          <a:xfrm rot="5400000">
            <a:off x="4389070" y="3685549"/>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solidFill>
                <a:schemeClr val="bg1">
                  <a:lumMod val="75000"/>
                </a:schemeClr>
              </a:solidFill>
              <a:latin typeface="Helvetica Neue" charset="0"/>
              <a:ea typeface="Helvetica Neue" charset="0"/>
              <a:cs typeface="Helvetica Neue" charset="0"/>
            </a:endParaRPr>
          </a:p>
        </p:txBody>
      </p:sp>
      <p:sp>
        <p:nvSpPr>
          <p:cNvPr id="177" name="Rectangle 176"/>
          <p:cNvSpPr/>
          <p:nvPr/>
        </p:nvSpPr>
        <p:spPr>
          <a:xfrm>
            <a:off x="4224105" y="3586751"/>
            <a:ext cx="216396" cy="1657969"/>
          </a:xfrm>
          <a:prstGeom prst="rect">
            <a:avLst/>
          </a:prstGeom>
          <a:solidFill>
            <a:schemeClr val="bg2">
              <a:lumMod val="25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sz="1400" b="1" dirty="0">
              <a:solidFill>
                <a:schemeClr val="bg1">
                  <a:lumMod val="75000"/>
                </a:schemeClr>
              </a:solidFill>
              <a:latin typeface="Helvetica Neue" charset="0"/>
              <a:ea typeface="Helvetica Neue" charset="0"/>
              <a:cs typeface="Helvetica Neue" charset="0"/>
            </a:endParaRPr>
          </a:p>
        </p:txBody>
      </p:sp>
      <p:sp>
        <p:nvSpPr>
          <p:cNvPr id="180" name="Trapezoid 179"/>
          <p:cNvSpPr/>
          <p:nvPr/>
        </p:nvSpPr>
        <p:spPr>
          <a:xfrm rot="5400000">
            <a:off x="4407126" y="4242490"/>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solidFill>
                <a:schemeClr val="bg1">
                  <a:lumMod val="75000"/>
                </a:schemeClr>
              </a:solidFill>
              <a:latin typeface="Helvetica Neue" charset="0"/>
              <a:ea typeface="Helvetica Neue" charset="0"/>
              <a:cs typeface="Helvetica Neue" charset="0"/>
            </a:endParaRPr>
          </a:p>
        </p:txBody>
      </p:sp>
      <p:sp>
        <p:nvSpPr>
          <p:cNvPr id="182" name="Trapezoid 181"/>
          <p:cNvSpPr/>
          <p:nvPr/>
        </p:nvSpPr>
        <p:spPr>
          <a:xfrm rot="5400000">
            <a:off x="4411803" y="4799431"/>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solidFill>
                <a:schemeClr val="bg1">
                  <a:lumMod val="75000"/>
                </a:schemeClr>
              </a:solidFill>
              <a:latin typeface="Helvetica Neue" charset="0"/>
              <a:ea typeface="Helvetica Neue" charset="0"/>
              <a:cs typeface="Helvetica Neue" charset="0"/>
            </a:endParaRPr>
          </a:p>
        </p:txBody>
      </p:sp>
      <p:sp>
        <p:nvSpPr>
          <p:cNvPr id="221" name="Rectangle 220"/>
          <p:cNvSpPr/>
          <p:nvPr/>
        </p:nvSpPr>
        <p:spPr>
          <a:xfrm>
            <a:off x="4849538" y="3459007"/>
            <a:ext cx="638937" cy="1881809"/>
          </a:xfrm>
          <a:prstGeom prst="rect">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231" name="Trapezoid 230"/>
          <p:cNvSpPr/>
          <p:nvPr/>
        </p:nvSpPr>
        <p:spPr>
          <a:xfrm rot="5400000">
            <a:off x="5119669" y="3685549"/>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solidFill>
                <a:schemeClr val="bg1">
                  <a:lumMod val="75000"/>
                </a:schemeClr>
              </a:solidFill>
              <a:latin typeface="Helvetica Neue" charset="0"/>
              <a:ea typeface="Helvetica Neue" charset="0"/>
              <a:cs typeface="Helvetica Neue" charset="0"/>
            </a:endParaRPr>
          </a:p>
        </p:txBody>
      </p:sp>
      <p:sp>
        <p:nvSpPr>
          <p:cNvPr id="232" name="Rectangle 231"/>
          <p:cNvSpPr/>
          <p:nvPr/>
        </p:nvSpPr>
        <p:spPr>
          <a:xfrm>
            <a:off x="4954704" y="3586751"/>
            <a:ext cx="216396" cy="1657969"/>
          </a:xfrm>
          <a:prstGeom prst="rect">
            <a:avLst/>
          </a:prstGeom>
          <a:solidFill>
            <a:schemeClr val="bg2">
              <a:lumMod val="25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sz="1400" b="1" dirty="0">
              <a:solidFill>
                <a:schemeClr val="bg1">
                  <a:lumMod val="75000"/>
                </a:schemeClr>
              </a:solidFill>
              <a:latin typeface="Helvetica Neue" charset="0"/>
              <a:ea typeface="Helvetica Neue" charset="0"/>
              <a:cs typeface="Helvetica Neue" charset="0"/>
            </a:endParaRPr>
          </a:p>
        </p:txBody>
      </p:sp>
      <p:sp>
        <p:nvSpPr>
          <p:cNvPr id="235" name="Trapezoid 234"/>
          <p:cNvSpPr/>
          <p:nvPr/>
        </p:nvSpPr>
        <p:spPr>
          <a:xfrm rot="5400000">
            <a:off x="5137725" y="4242490"/>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solidFill>
                <a:schemeClr val="bg1">
                  <a:lumMod val="75000"/>
                </a:schemeClr>
              </a:solidFill>
              <a:latin typeface="Helvetica Neue" charset="0"/>
              <a:ea typeface="Helvetica Neue" charset="0"/>
              <a:cs typeface="Helvetica Neue" charset="0"/>
            </a:endParaRPr>
          </a:p>
        </p:txBody>
      </p:sp>
      <p:sp>
        <p:nvSpPr>
          <p:cNvPr id="236" name="Trapezoid 235"/>
          <p:cNvSpPr/>
          <p:nvPr/>
        </p:nvSpPr>
        <p:spPr>
          <a:xfrm rot="5400000">
            <a:off x="5142402" y="4799431"/>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solidFill>
                <a:schemeClr val="bg1">
                  <a:lumMod val="75000"/>
                </a:schemeClr>
              </a:solidFill>
              <a:latin typeface="Helvetica Neue" charset="0"/>
              <a:ea typeface="Helvetica Neue" charset="0"/>
              <a:cs typeface="Helvetica Neue" charset="0"/>
            </a:endParaRPr>
          </a:p>
        </p:txBody>
      </p:sp>
      <p:sp>
        <p:nvSpPr>
          <p:cNvPr id="248" name="Rectangle 247"/>
          <p:cNvSpPr/>
          <p:nvPr/>
        </p:nvSpPr>
        <p:spPr>
          <a:xfrm>
            <a:off x="5574536" y="3462508"/>
            <a:ext cx="638937" cy="1878308"/>
          </a:xfrm>
          <a:prstGeom prst="rect">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252" name="Trapezoid 251"/>
          <p:cNvSpPr/>
          <p:nvPr/>
        </p:nvSpPr>
        <p:spPr>
          <a:xfrm rot="5400000">
            <a:off x="5850268" y="3689050"/>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solidFill>
                <a:schemeClr val="bg1">
                  <a:lumMod val="75000"/>
                </a:schemeClr>
              </a:solidFill>
              <a:latin typeface="Helvetica Neue" charset="0"/>
              <a:ea typeface="Helvetica Neue" charset="0"/>
              <a:cs typeface="Helvetica Neue" charset="0"/>
            </a:endParaRPr>
          </a:p>
        </p:txBody>
      </p:sp>
      <p:sp>
        <p:nvSpPr>
          <p:cNvPr id="253" name="Rectangle 252"/>
          <p:cNvSpPr/>
          <p:nvPr/>
        </p:nvSpPr>
        <p:spPr>
          <a:xfrm>
            <a:off x="5685303" y="3590252"/>
            <a:ext cx="216396" cy="1657969"/>
          </a:xfrm>
          <a:prstGeom prst="rect">
            <a:avLst/>
          </a:prstGeom>
          <a:solidFill>
            <a:schemeClr val="bg2">
              <a:lumMod val="25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sz="1400" b="1" dirty="0">
              <a:solidFill>
                <a:schemeClr val="bg1">
                  <a:lumMod val="75000"/>
                </a:schemeClr>
              </a:solidFill>
              <a:latin typeface="Helvetica Neue" charset="0"/>
              <a:ea typeface="Helvetica Neue" charset="0"/>
              <a:cs typeface="Helvetica Neue" charset="0"/>
            </a:endParaRPr>
          </a:p>
        </p:txBody>
      </p:sp>
      <p:sp>
        <p:nvSpPr>
          <p:cNvPr id="256" name="Trapezoid 255"/>
          <p:cNvSpPr/>
          <p:nvPr/>
        </p:nvSpPr>
        <p:spPr>
          <a:xfrm rot="5400000">
            <a:off x="5868324" y="4245991"/>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solidFill>
                <a:schemeClr val="bg1">
                  <a:lumMod val="75000"/>
                </a:schemeClr>
              </a:solidFill>
              <a:latin typeface="Helvetica Neue" charset="0"/>
              <a:ea typeface="Helvetica Neue" charset="0"/>
              <a:cs typeface="Helvetica Neue" charset="0"/>
            </a:endParaRPr>
          </a:p>
        </p:txBody>
      </p:sp>
      <p:sp>
        <p:nvSpPr>
          <p:cNvPr id="257" name="Trapezoid 256"/>
          <p:cNvSpPr/>
          <p:nvPr/>
        </p:nvSpPr>
        <p:spPr>
          <a:xfrm rot="5400000">
            <a:off x="5873001" y="4802932"/>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solidFill>
                <a:schemeClr val="bg1">
                  <a:lumMod val="75000"/>
                </a:schemeClr>
              </a:solidFill>
              <a:latin typeface="Helvetica Neue" charset="0"/>
              <a:ea typeface="Helvetica Neue" charset="0"/>
              <a:cs typeface="Helvetica Neue" charset="0"/>
            </a:endParaRPr>
          </a:p>
        </p:txBody>
      </p:sp>
      <p:sp>
        <p:nvSpPr>
          <p:cNvPr id="260" name="Rectangle 259"/>
          <p:cNvSpPr/>
          <p:nvPr/>
        </p:nvSpPr>
        <p:spPr>
          <a:xfrm>
            <a:off x="6299739" y="3462508"/>
            <a:ext cx="638937" cy="1878308"/>
          </a:xfrm>
          <a:prstGeom prst="rect">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262" name="Trapezoid 261"/>
          <p:cNvSpPr/>
          <p:nvPr/>
        </p:nvSpPr>
        <p:spPr>
          <a:xfrm rot="5400000">
            <a:off x="6580867" y="3689050"/>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solidFill>
                <a:schemeClr val="bg1">
                  <a:lumMod val="75000"/>
                </a:schemeClr>
              </a:solidFill>
              <a:latin typeface="Helvetica Neue" charset="0"/>
              <a:ea typeface="Helvetica Neue" charset="0"/>
              <a:cs typeface="Helvetica Neue" charset="0"/>
            </a:endParaRPr>
          </a:p>
        </p:txBody>
      </p:sp>
      <p:sp>
        <p:nvSpPr>
          <p:cNvPr id="263" name="Rectangle 262"/>
          <p:cNvSpPr/>
          <p:nvPr/>
        </p:nvSpPr>
        <p:spPr>
          <a:xfrm>
            <a:off x="6415902" y="3590252"/>
            <a:ext cx="216396" cy="1657969"/>
          </a:xfrm>
          <a:prstGeom prst="rect">
            <a:avLst/>
          </a:prstGeom>
          <a:solidFill>
            <a:schemeClr val="bg2">
              <a:lumMod val="25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sz="1400" b="1" dirty="0">
              <a:solidFill>
                <a:schemeClr val="bg1">
                  <a:lumMod val="75000"/>
                </a:schemeClr>
              </a:solidFill>
              <a:latin typeface="Helvetica Neue" charset="0"/>
              <a:ea typeface="Helvetica Neue" charset="0"/>
              <a:cs typeface="Helvetica Neue" charset="0"/>
            </a:endParaRPr>
          </a:p>
        </p:txBody>
      </p:sp>
      <p:sp>
        <p:nvSpPr>
          <p:cNvPr id="273" name="Trapezoid 272"/>
          <p:cNvSpPr/>
          <p:nvPr/>
        </p:nvSpPr>
        <p:spPr>
          <a:xfrm rot="5400000">
            <a:off x="6598923" y="4245991"/>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solidFill>
                <a:schemeClr val="bg1">
                  <a:lumMod val="75000"/>
                </a:schemeClr>
              </a:solidFill>
              <a:latin typeface="Helvetica Neue" charset="0"/>
              <a:ea typeface="Helvetica Neue" charset="0"/>
              <a:cs typeface="Helvetica Neue" charset="0"/>
            </a:endParaRPr>
          </a:p>
        </p:txBody>
      </p:sp>
      <p:sp>
        <p:nvSpPr>
          <p:cNvPr id="274" name="Trapezoid 273"/>
          <p:cNvSpPr/>
          <p:nvPr/>
        </p:nvSpPr>
        <p:spPr>
          <a:xfrm rot="5400000">
            <a:off x="6603600" y="4802932"/>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solidFill>
                <a:schemeClr val="bg1">
                  <a:lumMod val="75000"/>
                </a:schemeClr>
              </a:solidFill>
              <a:latin typeface="Helvetica Neue" charset="0"/>
              <a:ea typeface="Helvetica Neue" charset="0"/>
              <a:cs typeface="Helvetica Neue" charset="0"/>
            </a:endParaRPr>
          </a:p>
        </p:txBody>
      </p:sp>
      <p:sp>
        <p:nvSpPr>
          <p:cNvPr id="285" name="Rounded Rectangle 284"/>
          <p:cNvSpPr/>
          <p:nvPr/>
        </p:nvSpPr>
        <p:spPr>
          <a:xfrm>
            <a:off x="6308887" y="3539832"/>
            <a:ext cx="620640" cy="264576"/>
          </a:xfrm>
          <a:prstGeom prst="roundRect">
            <a:avLst>
              <a:gd name="adj" fmla="val 3376"/>
            </a:avLst>
          </a:prstGeom>
          <a:solidFill>
            <a:srgbClr val="C00000">
              <a:alpha val="60000"/>
            </a:srgbClr>
          </a:solidFill>
          <a:ln>
            <a:solidFill>
              <a:srgbClr val="C00000">
                <a:alpha val="6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lumMod val="65000"/>
                  </a:schemeClr>
                </a:solidFill>
                <a:latin typeface="Helvetica Neue" charset="0"/>
                <a:ea typeface="Helvetica Neue" charset="0"/>
                <a:cs typeface="Helvetica Neue" charset="0"/>
              </a:rPr>
              <a:t>Filter</a:t>
            </a:r>
          </a:p>
        </p:txBody>
      </p:sp>
      <p:sp>
        <p:nvSpPr>
          <p:cNvPr id="286" name="Rounded Rectangle 285"/>
          <p:cNvSpPr/>
          <p:nvPr/>
        </p:nvSpPr>
        <p:spPr>
          <a:xfrm>
            <a:off x="2659954" y="3539832"/>
            <a:ext cx="620640" cy="264576"/>
          </a:xfrm>
          <a:prstGeom prst="roundRect">
            <a:avLst>
              <a:gd name="adj" fmla="val 3376"/>
            </a:avLst>
          </a:prstGeom>
          <a:solidFill>
            <a:srgbClr val="C00000">
              <a:alpha val="60000"/>
            </a:srgbClr>
          </a:solidFill>
          <a:ln>
            <a:solidFill>
              <a:srgbClr val="C00000">
                <a:alpha val="6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2"/>
                </a:solidFill>
                <a:latin typeface="Helvetica Neue" charset="0"/>
                <a:ea typeface="Helvetica Neue" charset="0"/>
                <a:cs typeface="Helvetica Neue" charset="0"/>
              </a:rPr>
              <a:t>D1</a:t>
            </a:r>
          </a:p>
        </p:txBody>
      </p:sp>
      <p:sp>
        <p:nvSpPr>
          <p:cNvPr id="287" name="Rounded Rectangle 286"/>
          <p:cNvSpPr/>
          <p:nvPr/>
        </p:nvSpPr>
        <p:spPr>
          <a:xfrm>
            <a:off x="3387938" y="3539832"/>
            <a:ext cx="620640" cy="264576"/>
          </a:xfrm>
          <a:prstGeom prst="roundRect">
            <a:avLst>
              <a:gd name="adj" fmla="val 3376"/>
            </a:avLst>
          </a:prstGeom>
          <a:solidFill>
            <a:srgbClr val="C00000">
              <a:alpha val="60000"/>
            </a:srgbClr>
          </a:solidFill>
          <a:ln>
            <a:solidFill>
              <a:srgbClr val="C00000">
                <a:alpha val="6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2"/>
                </a:solidFill>
                <a:latin typeface="Helvetica Neue" charset="0"/>
                <a:ea typeface="Helvetica Neue" charset="0"/>
                <a:cs typeface="Helvetica Neue" charset="0"/>
              </a:rPr>
              <a:t>D2</a:t>
            </a:r>
          </a:p>
        </p:txBody>
      </p:sp>
      <p:sp>
        <p:nvSpPr>
          <p:cNvPr id="288" name="Rounded Rectangle 287"/>
          <p:cNvSpPr/>
          <p:nvPr/>
        </p:nvSpPr>
        <p:spPr>
          <a:xfrm>
            <a:off x="4118929" y="3539832"/>
            <a:ext cx="620640" cy="264576"/>
          </a:xfrm>
          <a:prstGeom prst="roundRect">
            <a:avLst>
              <a:gd name="adj" fmla="val 3376"/>
            </a:avLst>
          </a:prstGeom>
          <a:solidFill>
            <a:srgbClr val="C00000">
              <a:alpha val="60000"/>
            </a:srgbClr>
          </a:solidFill>
          <a:ln>
            <a:solidFill>
              <a:srgbClr val="C00000">
                <a:alpha val="6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lumMod val="65000"/>
                  </a:schemeClr>
                </a:solidFill>
                <a:latin typeface="Helvetica Neue" charset="0"/>
                <a:ea typeface="Helvetica Neue" charset="0"/>
                <a:cs typeface="Helvetica Neue" charset="0"/>
              </a:rPr>
              <a:t>Map</a:t>
            </a:r>
          </a:p>
        </p:txBody>
      </p:sp>
      <p:sp>
        <p:nvSpPr>
          <p:cNvPr id="289" name="Rounded Rectangle 288"/>
          <p:cNvSpPr/>
          <p:nvPr/>
        </p:nvSpPr>
        <p:spPr>
          <a:xfrm>
            <a:off x="4858686" y="3539832"/>
            <a:ext cx="620640" cy="264576"/>
          </a:xfrm>
          <a:prstGeom prst="roundRect">
            <a:avLst>
              <a:gd name="adj" fmla="val 3376"/>
            </a:avLst>
          </a:prstGeom>
          <a:solidFill>
            <a:srgbClr val="C00000">
              <a:alpha val="60000"/>
            </a:srgbClr>
          </a:solidFill>
          <a:ln>
            <a:solidFill>
              <a:srgbClr val="C00000">
                <a:alpha val="6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2"/>
                </a:solidFill>
                <a:latin typeface="Helvetica Neue" charset="0"/>
                <a:ea typeface="Helvetica Neue" charset="0"/>
                <a:cs typeface="Helvetica Neue" charset="0"/>
              </a:rPr>
              <a:t>R1</a:t>
            </a:r>
          </a:p>
        </p:txBody>
      </p:sp>
      <p:sp>
        <p:nvSpPr>
          <p:cNvPr id="290" name="Rounded Rectangle 289"/>
          <p:cNvSpPr/>
          <p:nvPr/>
        </p:nvSpPr>
        <p:spPr>
          <a:xfrm>
            <a:off x="5583684" y="3539832"/>
            <a:ext cx="620640" cy="264576"/>
          </a:xfrm>
          <a:prstGeom prst="roundRect">
            <a:avLst>
              <a:gd name="adj" fmla="val 3376"/>
            </a:avLst>
          </a:prstGeom>
          <a:solidFill>
            <a:srgbClr val="C00000">
              <a:alpha val="60000"/>
            </a:srgbClr>
          </a:solidFill>
          <a:ln>
            <a:solidFill>
              <a:srgbClr val="C00000">
                <a:alpha val="6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2"/>
                </a:solidFill>
                <a:latin typeface="Helvetica Neue" charset="0"/>
                <a:ea typeface="Helvetica Neue" charset="0"/>
                <a:cs typeface="Helvetica Neue" charset="0"/>
              </a:rPr>
              <a:t>R2</a:t>
            </a:r>
          </a:p>
        </p:txBody>
      </p:sp>
      <p:sp>
        <p:nvSpPr>
          <p:cNvPr id="293" name="Rectangle 292"/>
          <p:cNvSpPr/>
          <p:nvPr/>
        </p:nvSpPr>
        <p:spPr>
          <a:xfrm>
            <a:off x="2729618" y="2903950"/>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294" name="Rectangle 293"/>
          <p:cNvSpPr/>
          <p:nvPr/>
        </p:nvSpPr>
        <p:spPr>
          <a:xfrm>
            <a:off x="2891068" y="2903950"/>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295" name="Rectangle 294"/>
          <p:cNvSpPr/>
          <p:nvPr/>
        </p:nvSpPr>
        <p:spPr>
          <a:xfrm>
            <a:off x="3052519" y="2903950"/>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299" name="Rounded Rectangle 298"/>
          <p:cNvSpPr/>
          <p:nvPr/>
        </p:nvSpPr>
        <p:spPr>
          <a:xfrm>
            <a:off x="3378790" y="2861120"/>
            <a:ext cx="638937" cy="549427"/>
          </a:xfrm>
          <a:prstGeom prst="roundRect">
            <a:avLst>
              <a:gd name="adj" fmla="val 4825"/>
            </a:avLst>
          </a:prstGeom>
          <a:solidFill>
            <a:srgbClr val="00B050"/>
          </a:solidFill>
          <a:ln>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bg1">
                  <a:lumMod val="75000"/>
                </a:schemeClr>
              </a:solidFill>
              <a:latin typeface="Helvetica Neue" charset="0"/>
              <a:ea typeface="Helvetica Neue" charset="0"/>
              <a:cs typeface="Helvetica Neue" charset="0"/>
            </a:endParaRPr>
          </a:p>
        </p:txBody>
      </p:sp>
      <p:sp>
        <p:nvSpPr>
          <p:cNvPr id="301" name="Rectangle 300"/>
          <p:cNvSpPr/>
          <p:nvPr/>
        </p:nvSpPr>
        <p:spPr>
          <a:xfrm>
            <a:off x="3454986" y="2903950"/>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302" name="Rectangle 301"/>
          <p:cNvSpPr/>
          <p:nvPr/>
        </p:nvSpPr>
        <p:spPr>
          <a:xfrm>
            <a:off x="3616436" y="2903950"/>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303" name="Rectangle 302"/>
          <p:cNvSpPr/>
          <p:nvPr/>
        </p:nvSpPr>
        <p:spPr>
          <a:xfrm>
            <a:off x="3777887" y="2903950"/>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304" name="Rounded Rectangle 303"/>
          <p:cNvSpPr/>
          <p:nvPr/>
        </p:nvSpPr>
        <p:spPr>
          <a:xfrm>
            <a:off x="4109781" y="2861120"/>
            <a:ext cx="638937" cy="549427"/>
          </a:xfrm>
          <a:prstGeom prst="roundRect">
            <a:avLst>
              <a:gd name="adj" fmla="val 4825"/>
            </a:avLst>
          </a:prstGeom>
          <a:solidFill>
            <a:srgbClr val="00B050"/>
          </a:solidFill>
          <a:ln>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bg1">
                  <a:lumMod val="75000"/>
                </a:schemeClr>
              </a:solidFill>
              <a:latin typeface="Helvetica Neue" charset="0"/>
              <a:ea typeface="Helvetica Neue" charset="0"/>
              <a:cs typeface="Helvetica Neue" charset="0"/>
            </a:endParaRPr>
          </a:p>
        </p:txBody>
      </p:sp>
      <p:sp>
        <p:nvSpPr>
          <p:cNvPr id="306" name="Rectangle 305"/>
          <p:cNvSpPr/>
          <p:nvPr/>
        </p:nvSpPr>
        <p:spPr>
          <a:xfrm>
            <a:off x="4186369" y="2903950"/>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307" name="Rectangle 306"/>
          <p:cNvSpPr/>
          <p:nvPr/>
        </p:nvSpPr>
        <p:spPr>
          <a:xfrm>
            <a:off x="4347819" y="2903950"/>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308" name="Rectangle 307"/>
          <p:cNvSpPr/>
          <p:nvPr/>
        </p:nvSpPr>
        <p:spPr>
          <a:xfrm>
            <a:off x="4509270" y="2903950"/>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309" name="Rounded Rectangle 308"/>
          <p:cNvSpPr/>
          <p:nvPr/>
        </p:nvSpPr>
        <p:spPr>
          <a:xfrm>
            <a:off x="4849538" y="2861120"/>
            <a:ext cx="638937" cy="549427"/>
          </a:xfrm>
          <a:prstGeom prst="roundRect">
            <a:avLst>
              <a:gd name="adj" fmla="val 4825"/>
            </a:avLst>
          </a:prstGeom>
          <a:solidFill>
            <a:srgbClr val="00B050"/>
          </a:solidFill>
          <a:ln>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bg1">
                  <a:lumMod val="75000"/>
                </a:schemeClr>
              </a:solidFill>
              <a:latin typeface="Helvetica Neue" charset="0"/>
              <a:ea typeface="Helvetica Neue" charset="0"/>
              <a:cs typeface="Helvetica Neue" charset="0"/>
            </a:endParaRPr>
          </a:p>
        </p:txBody>
      </p:sp>
      <p:sp>
        <p:nvSpPr>
          <p:cNvPr id="311" name="Rectangle 310"/>
          <p:cNvSpPr/>
          <p:nvPr/>
        </p:nvSpPr>
        <p:spPr>
          <a:xfrm>
            <a:off x="4935284" y="2903950"/>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312" name="Rectangle 311"/>
          <p:cNvSpPr/>
          <p:nvPr/>
        </p:nvSpPr>
        <p:spPr>
          <a:xfrm>
            <a:off x="5096734" y="2903950"/>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313" name="Rectangle 312"/>
          <p:cNvSpPr/>
          <p:nvPr/>
        </p:nvSpPr>
        <p:spPr>
          <a:xfrm>
            <a:off x="5258185" y="2903950"/>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314" name="Rounded Rectangle 313"/>
          <p:cNvSpPr/>
          <p:nvPr/>
        </p:nvSpPr>
        <p:spPr>
          <a:xfrm>
            <a:off x="5574536" y="2861120"/>
            <a:ext cx="638937" cy="549427"/>
          </a:xfrm>
          <a:prstGeom prst="roundRect">
            <a:avLst>
              <a:gd name="adj" fmla="val 4825"/>
            </a:avLst>
          </a:prstGeom>
          <a:solidFill>
            <a:srgbClr val="00B050"/>
          </a:solidFill>
          <a:ln>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bg1">
                  <a:lumMod val="75000"/>
                </a:schemeClr>
              </a:solidFill>
              <a:latin typeface="Helvetica Neue" charset="0"/>
              <a:ea typeface="Helvetica Neue" charset="0"/>
              <a:cs typeface="Helvetica Neue" charset="0"/>
            </a:endParaRPr>
          </a:p>
        </p:txBody>
      </p:sp>
      <p:sp>
        <p:nvSpPr>
          <p:cNvPr id="316" name="Rectangle 315"/>
          <p:cNvSpPr/>
          <p:nvPr/>
        </p:nvSpPr>
        <p:spPr>
          <a:xfrm>
            <a:off x="5661769" y="2903950"/>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317" name="Rectangle 316"/>
          <p:cNvSpPr/>
          <p:nvPr/>
        </p:nvSpPr>
        <p:spPr>
          <a:xfrm>
            <a:off x="5816131" y="2903950"/>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318" name="Rectangle 317"/>
          <p:cNvSpPr/>
          <p:nvPr/>
        </p:nvSpPr>
        <p:spPr>
          <a:xfrm>
            <a:off x="5977582" y="2903950"/>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319" name="Rounded Rectangle 318"/>
          <p:cNvSpPr/>
          <p:nvPr/>
        </p:nvSpPr>
        <p:spPr>
          <a:xfrm>
            <a:off x="6299739" y="2861120"/>
            <a:ext cx="638937" cy="549427"/>
          </a:xfrm>
          <a:prstGeom prst="roundRect">
            <a:avLst>
              <a:gd name="adj" fmla="val 4825"/>
            </a:avLst>
          </a:prstGeom>
          <a:solidFill>
            <a:srgbClr val="00B050"/>
          </a:solidFill>
          <a:ln>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bg1">
                  <a:lumMod val="75000"/>
                </a:schemeClr>
              </a:solidFill>
              <a:latin typeface="Helvetica Neue" charset="0"/>
              <a:ea typeface="Helvetica Neue" charset="0"/>
              <a:cs typeface="Helvetica Neue" charset="0"/>
            </a:endParaRPr>
          </a:p>
        </p:txBody>
      </p:sp>
      <p:sp>
        <p:nvSpPr>
          <p:cNvPr id="321" name="Rectangle 320"/>
          <p:cNvSpPr/>
          <p:nvPr/>
        </p:nvSpPr>
        <p:spPr>
          <a:xfrm>
            <a:off x="6374489" y="2903950"/>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322" name="Rectangle 321"/>
          <p:cNvSpPr/>
          <p:nvPr/>
        </p:nvSpPr>
        <p:spPr>
          <a:xfrm>
            <a:off x="6535939" y="2903950"/>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323" name="Rectangle 322"/>
          <p:cNvSpPr/>
          <p:nvPr/>
        </p:nvSpPr>
        <p:spPr>
          <a:xfrm>
            <a:off x="6697390" y="2903950"/>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174" name="Rectangle 173"/>
          <p:cNvSpPr/>
          <p:nvPr/>
        </p:nvSpPr>
        <p:spPr>
          <a:xfrm>
            <a:off x="3766384" y="2906425"/>
            <a:ext cx="158412" cy="463767"/>
          </a:xfrm>
          <a:prstGeom prst="rect">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223" name="Rectangle 222"/>
          <p:cNvSpPr/>
          <p:nvPr/>
        </p:nvSpPr>
        <p:spPr>
          <a:xfrm>
            <a:off x="5966079" y="2906425"/>
            <a:ext cx="158412" cy="463767"/>
          </a:xfrm>
          <a:prstGeom prst="rect">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pic>
        <p:nvPicPr>
          <p:cNvPr id="96" name="Picture 95"/>
          <p:cNvPicPr>
            <a:picLocks noChangeAspect="1"/>
          </p:cNvPicPr>
          <p:nvPr/>
        </p:nvPicPr>
        <p:blipFill rotWithShape="1">
          <a:blip r:embed="rId3"/>
          <a:srcRect l="14798" t="25201" r="15740" b="22493"/>
          <a:stretch/>
        </p:blipFill>
        <p:spPr>
          <a:xfrm rot="21030557">
            <a:off x="65202" y="2994277"/>
            <a:ext cx="1695381" cy="1084552"/>
          </a:xfrm>
          <a:prstGeom prst="rect">
            <a:avLst/>
          </a:prstGeom>
        </p:spPr>
      </p:pic>
      <p:sp>
        <p:nvSpPr>
          <p:cNvPr id="97" name="TextBox 96"/>
          <p:cNvSpPr txBox="1"/>
          <p:nvPr/>
        </p:nvSpPr>
        <p:spPr>
          <a:xfrm>
            <a:off x="47203" y="2562967"/>
            <a:ext cx="1725793" cy="369332"/>
          </a:xfrm>
          <a:prstGeom prst="rect">
            <a:avLst/>
          </a:prstGeom>
          <a:noFill/>
          <a:ln>
            <a:noFill/>
          </a:ln>
        </p:spPr>
        <p:txBody>
          <a:bodyPr wrap="square" rtlCol="0">
            <a:spAutoFit/>
          </a:bodyPr>
          <a:lstStyle/>
          <a:p>
            <a:pPr algn="ctr"/>
            <a:r>
              <a:rPr lang="en-US" dirty="0">
                <a:latin typeface="Helvetica Neue" charset="0"/>
                <a:ea typeface="Helvetica Neue" charset="0"/>
                <a:cs typeface="Helvetica Neue" charset="0"/>
              </a:rPr>
              <a:t>Packet Stream</a:t>
            </a:r>
          </a:p>
        </p:txBody>
      </p:sp>
      <p:pic>
        <p:nvPicPr>
          <p:cNvPr id="98" name="Picture 97"/>
          <p:cNvPicPr>
            <a:picLocks noChangeAspect="1"/>
          </p:cNvPicPr>
          <p:nvPr/>
        </p:nvPicPr>
        <p:blipFill rotWithShape="1">
          <a:blip r:embed="rId4"/>
          <a:srcRect t="36998" b="34473"/>
          <a:stretch/>
        </p:blipFill>
        <p:spPr>
          <a:xfrm rot="10800000">
            <a:off x="342581" y="3980234"/>
            <a:ext cx="1040644" cy="200753"/>
          </a:xfrm>
          <a:prstGeom prst="rect">
            <a:avLst/>
          </a:prstGeom>
        </p:spPr>
      </p:pic>
      <p:pic>
        <p:nvPicPr>
          <p:cNvPr id="101" name="Picture 100"/>
          <p:cNvPicPr>
            <a:picLocks noChangeAspect="1"/>
          </p:cNvPicPr>
          <p:nvPr/>
        </p:nvPicPr>
        <p:blipFill rotWithShape="1">
          <a:blip r:embed="rId4"/>
          <a:srcRect t="36998" b="34473"/>
          <a:stretch/>
        </p:blipFill>
        <p:spPr>
          <a:xfrm rot="10800000">
            <a:off x="6996381" y="3623783"/>
            <a:ext cx="1040644" cy="200753"/>
          </a:xfrm>
          <a:prstGeom prst="rect">
            <a:avLst/>
          </a:prstGeom>
        </p:spPr>
      </p:pic>
      <p:pic>
        <p:nvPicPr>
          <p:cNvPr id="102" name="Picture 101"/>
          <p:cNvPicPr>
            <a:picLocks noChangeAspect="1"/>
          </p:cNvPicPr>
          <p:nvPr/>
        </p:nvPicPr>
        <p:blipFill rotWithShape="1">
          <a:blip r:embed="rId3"/>
          <a:srcRect l="14798" t="25201" r="15740" b="22493"/>
          <a:stretch/>
        </p:blipFill>
        <p:spPr>
          <a:xfrm rot="20687839">
            <a:off x="7224444" y="3107344"/>
            <a:ext cx="586215" cy="441431"/>
          </a:xfrm>
          <a:prstGeom prst="rect">
            <a:avLst/>
          </a:prstGeom>
        </p:spPr>
      </p:pic>
      <p:sp>
        <p:nvSpPr>
          <p:cNvPr id="103" name="TextBox 102"/>
          <p:cNvSpPr txBox="1"/>
          <p:nvPr/>
        </p:nvSpPr>
        <p:spPr>
          <a:xfrm>
            <a:off x="8118176" y="3456442"/>
            <a:ext cx="882198" cy="523220"/>
          </a:xfrm>
          <a:prstGeom prst="rect">
            <a:avLst/>
          </a:prstGeom>
          <a:noFill/>
          <a:ln>
            <a:noFill/>
          </a:ln>
        </p:spPr>
        <p:txBody>
          <a:bodyPr wrap="square" rtlCol="0">
            <a:spAutoFit/>
          </a:bodyPr>
          <a:lstStyle/>
          <a:p>
            <a:pPr algn="ctr"/>
            <a:r>
              <a:rPr lang="en-US" sz="2800" dirty="0" err="1">
                <a:latin typeface="Helvetica Neue" charset="0"/>
                <a:ea typeface="Helvetica Neue" charset="0"/>
                <a:cs typeface="Helvetica Neue" charset="0"/>
              </a:rPr>
              <a:t>t+W</a:t>
            </a:r>
            <a:endParaRPr lang="en-US" sz="2800" dirty="0">
              <a:latin typeface="Helvetica Neue" charset="0"/>
              <a:ea typeface="Helvetica Neue" charset="0"/>
              <a:cs typeface="Helvetica Neue" charset="0"/>
            </a:endParaRPr>
          </a:p>
        </p:txBody>
      </p:sp>
      <p:sp>
        <p:nvSpPr>
          <p:cNvPr id="2" name="Title 1">
            <a:extLst>
              <a:ext uri="{FF2B5EF4-FFF2-40B4-BE49-F238E27FC236}">
                <a16:creationId xmlns:a16="http://schemas.microsoft.com/office/drawing/2014/main" id="{60031FAC-0404-BD46-8985-7CFC8AB9C6D3}"/>
              </a:ext>
            </a:extLst>
          </p:cNvPr>
          <p:cNvSpPr>
            <a:spLocks noGrp="1"/>
          </p:cNvSpPr>
          <p:nvPr>
            <p:ph type="title"/>
          </p:nvPr>
        </p:nvSpPr>
        <p:spPr/>
        <p:txBody>
          <a:bodyPr/>
          <a:lstStyle/>
          <a:p>
            <a:r>
              <a:rPr lang="en-US" b="1" dirty="0">
                <a:solidFill>
                  <a:schemeClr val="tx1"/>
                </a:solidFill>
                <a:latin typeface="Helvetica Neue Condensed" charset="0"/>
                <a:ea typeface="Helvetica Neue Condensed" charset="0"/>
                <a:cs typeface="Helvetica Neue Condensed" charset="0"/>
              </a:rPr>
              <a:t>Iterative Query Refinement</a:t>
            </a:r>
          </a:p>
        </p:txBody>
      </p:sp>
      <p:sp>
        <p:nvSpPr>
          <p:cNvPr id="3" name="Slide Number Placeholder 2">
            <a:extLst>
              <a:ext uri="{FF2B5EF4-FFF2-40B4-BE49-F238E27FC236}">
                <a16:creationId xmlns:a16="http://schemas.microsoft.com/office/drawing/2014/main" id="{E7A92EAD-0E9D-6443-9A4C-435B3187E4D7}"/>
              </a:ext>
            </a:extLst>
          </p:cNvPr>
          <p:cNvSpPr>
            <a:spLocks noGrp="1"/>
          </p:cNvSpPr>
          <p:nvPr>
            <p:ph type="sldNum" sz="quarter" idx="12"/>
          </p:nvPr>
        </p:nvSpPr>
        <p:spPr/>
        <p:txBody>
          <a:bodyPr/>
          <a:lstStyle/>
          <a:p>
            <a:fld id="{4748F3B0-5290-A241-88FF-F03DD1126586}" type="slidenum">
              <a:rPr lang="en-US" smtClean="0"/>
              <a:t>26</a:t>
            </a:fld>
            <a:endParaRPr lang="en-US"/>
          </a:p>
        </p:txBody>
      </p:sp>
      <p:sp>
        <p:nvSpPr>
          <p:cNvPr id="99" name="Rounded Rectangle 98"/>
          <p:cNvSpPr/>
          <p:nvPr/>
        </p:nvSpPr>
        <p:spPr>
          <a:xfrm>
            <a:off x="1917740" y="3539832"/>
            <a:ext cx="620640" cy="693018"/>
          </a:xfrm>
          <a:prstGeom prst="roundRect">
            <a:avLst>
              <a:gd name="adj" fmla="val 3376"/>
            </a:avLst>
          </a:prstGeom>
          <a:solidFill>
            <a:srgbClr val="C00000">
              <a:alpha val="60000"/>
            </a:srgbClr>
          </a:solidFill>
          <a:ln>
            <a:solidFill>
              <a:srgbClr val="C00000">
                <a:alpha val="6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latin typeface="Helvetica Neue" charset="0"/>
                <a:ea typeface="Helvetica Neue" charset="0"/>
                <a:cs typeface="Helvetica Neue" charset="0"/>
              </a:rPr>
              <a:t>Map</a:t>
            </a:r>
          </a:p>
          <a:p>
            <a:pPr algn="ctr"/>
            <a:r>
              <a:rPr lang="en-US" sz="1400" dirty="0">
                <a:solidFill>
                  <a:schemeClr val="bg1">
                    <a:lumMod val="65000"/>
                  </a:schemeClr>
                </a:solidFill>
                <a:latin typeface="Helvetica Neue" charset="0"/>
                <a:ea typeface="Helvetica Neue" charset="0"/>
                <a:cs typeface="Helvetica Neue" charset="0"/>
              </a:rPr>
              <a:t>Filter  Map</a:t>
            </a:r>
          </a:p>
        </p:txBody>
      </p:sp>
      <p:sp>
        <p:nvSpPr>
          <p:cNvPr id="105" name="Rectangular Callout 104">
            <a:extLst>
              <a:ext uri="{FF2B5EF4-FFF2-40B4-BE49-F238E27FC236}">
                <a16:creationId xmlns:a16="http://schemas.microsoft.com/office/drawing/2014/main" id="{BB0E81AE-62D8-DD40-9950-1E6F60012D9A}"/>
              </a:ext>
            </a:extLst>
          </p:cNvPr>
          <p:cNvSpPr/>
          <p:nvPr/>
        </p:nvSpPr>
        <p:spPr>
          <a:xfrm>
            <a:off x="7743463" y="2477650"/>
            <a:ext cx="1256911" cy="383470"/>
          </a:xfrm>
          <a:prstGeom prst="wedgeRectCallout">
            <a:avLst>
              <a:gd name="adj1" fmla="val 18732"/>
              <a:gd name="adj2" fmla="val 226386"/>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a:solidFill>
                  <a:schemeClr val="accent6"/>
                </a:solidFill>
                <a:latin typeface="Helvetica Neue" charset="0"/>
                <a:ea typeface="Helvetica Neue" charset="0"/>
                <a:cs typeface="Helvetica Neue" charset="0"/>
              </a:rPr>
              <a:t>Window</a:t>
            </a:r>
          </a:p>
        </p:txBody>
      </p:sp>
      <p:sp>
        <p:nvSpPr>
          <p:cNvPr id="106" name="Rectangular Callout 105">
            <a:extLst>
              <a:ext uri="{FF2B5EF4-FFF2-40B4-BE49-F238E27FC236}">
                <a16:creationId xmlns:a16="http://schemas.microsoft.com/office/drawing/2014/main" id="{BB0E81AE-62D8-DD40-9950-1E6F60012D9A}"/>
              </a:ext>
            </a:extLst>
          </p:cNvPr>
          <p:cNvSpPr/>
          <p:nvPr/>
        </p:nvSpPr>
        <p:spPr>
          <a:xfrm>
            <a:off x="1096738" y="1674329"/>
            <a:ext cx="2828058" cy="423430"/>
          </a:xfrm>
          <a:prstGeom prst="wedgeRectCallout">
            <a:avLst>
              <a:gd name="adj1" fmla="val -13345"/>
              <a:gd name="adj2" fmla="val 392256"/>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accent6"/>
                </a:solidFill>
                <a:latin typeface="Consolas" charset="0"/>
                <a:ea typeface="Consolas" charset="0"/>
                <a:cs typeface="Consolas" charset="0"/>
              </a:rPr>
              <a:t>map(</a:t>
            </a:r>
            <a:r>
              <a:rPr lang="en-US" sz="2400" dirty="0" err="1">
                <a:solidFill>
                  <a:schemeClr val="accent6"/>
                </a:solidFill>
                <a:latin typeface="Consolas" charset="0"/>
                <a:ea typeface="Consolas" charset="0"/>
                <a:cs typeface="Consolas" charset="0"/>
              </a:rPr>
              <a:t>dIP</a:t>
            </a:r>
            <a:r>
              <a:rPr lang="en-US" sz="2400" dirty="0">
                <a:solidFill>
                  <a:schemeClr val="accent6"/>
                </a:solidFill>
                <a:latin typeface="Consolas" charset="0"/>
                <a:ea typeface="Consolas" charset="0"/>
                <a:cs typeface="Consolas" charset="0"/>
              </a:rPr>
              <a:t>=&gt;</a:t>
            </a:r>
            <a:r>
              <a:rPr lang="en-US" sz="2400" dirty="0" err="1">
                <a:solidFill>
                  <a:schemeClr val="accent6"/>
                </a:solidFill>
                <a:latin typeface="Consolas" charset="0"/>
                <a:ea typeface="Consolas" charset="0"/>
                <a:cs typeface="Consolas" charset="0"/>
              </a:rPr>
              <a:t>dIP</a:t>
            </a:r>
            <a:r>
              <a:rPr lang="en-US" sz="2400" dirty="0">
                <a:solidFill>
                  <a:schemeClr val="accent6"/>
                </a:solidFill>
                <a:latin typeface="Consolas" charset="0"/>
                <a:ea typeface="Consolas" charset="0"/>
                <a:cs typeface="Consolas" charset="0"/>
              </a:rPr>
              <a:t>/8)</a:t>
            </a:r>
          </a:p>
        </p:txBody>
      </p:sp>
      <p:sp>
        <p:nvSpPr>
          <p:cNvPr id="110" name="TextBox 109"/>
          <p:cNvSpPr txBox="1"/>
          <p:nvPr/>
        </p:nvSpPr>
        <p:spPr>
          <a:xfrm>
            <a:off x="2748151" y="5388731"/>
            <a:ext cx="3655378" cy="461665"/>
          </a:xfrm>
          <a:prstGeom prst="rect">
            <a:avLst/>
          </a:prstGeom>
          <a:noFill/>
          <a:ln>
            <a:noFill/>
          </a:ln>
        </p:spPr>
        <p:txBody>
          <a:bodyPr wrap="square" rtlCol="0">
            <a:spAutoFit/>
          </a:bodyPr>
          <a:lstStyle/>
          <a:p>
            <a:pPr algn="ctr"/>
            <a:r>
              <a:rPr lang="en-US" sz="2400" dirty="0">
                <a:latin typeface="Helvetica Neue" charset="0"/>
                <a:ea typeface="Helvetica Neue" charset="0"/>
                <a:cs typeface="Helvetica Neue" charset="0"/>
              </a:rPr>
              <a:t>PISA Target</a:t>
            </a:r>
          </a:p>
        </p:txBody>
      </p:sp>
      <p:sp>
        <p:nvSpPr>
          <p:cNvPr id="108" name="Rounded Rectangle 107">
            <a:extLst>
              <a:ext uri="{FF2B5EF4-FFF2-40B4-BE49-F238E27FC236}">
                <a16:creationId xmlns:a16="http://schemas.microsoft.com/office/drawing/2014/main" id="{DDB78E1C-FFA3-A746-B5BE-00F41780BD82}"/>
              </a:ext>
            </a:extLst>
          </p:cNvPr>
          <p:cNvSpPr/>
          <p:nvPr/>
        </p:nvSpPr>
        <p:spPr>
          <a:xfrm>
            <a:off x="206976" y="5494738"/>
            <a:ext cx="8762999" cy="737543"/>
          </a:xfrm>
          <a:prstGeom prst="round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latin typeface="Helvetica Neue" charset="0"/>
                <a:ea typeface="Helvetica Neue" charset="0"/>
                <a:cs typeface="Helvetica Neue" charset="0"/>
              </a:rPr>
              <a:t>First, execute query at </a:t>
            </a:r>
            <a:r>
              <a:rPr lang="en-US" sz="3600" b="1" dirty="0">
                <a:solidFill>
                  <a:srgbClr val="FF0000"/>
                </a:solidFill>
                <a:latin typeface="Helvetica Neue" charset="0"/>
                <a:ea typeface="Helvetica Neue" charset="0"/>
                <a:cs typeface="Helvetica Neue" charset="0"/>
              </a:rPr>
              <a:t>coarser level</a:t>
            </a:r>
            <a:endParaRPr lang="en-US" sz="3600" dirty="0">
              <a:solidFill>
                <a:srgbClr val="FF0000"/>
              </a:solidFill>
              <a:latin typeface="Helvetica Neue" charset="0"/>
              <a:ea typeface="Helvetica Neue" charset="0"/>
              <a:cs typeface="Helvetica Neue" charset="0"/>
            </a:endParaRPr>
          </a:p>
        </p:txBody>
      </p:sp>
    </p:spTree>
    <p:extLst>
      <p:ext uri="{BB962C8B-B14F-4D97-AF65-F5344CB8AC3E}">
        <p14:creationId xmlns:p14="http://schemas.microsoft.com/office/powerpoint/2010/main" val="570359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8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8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8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8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9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8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2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7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0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0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0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0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5" grpId="0" animBg="1"/>
      <p:bldP spid="286" grpId="0" animBg="1"/>
      <p:bldP spid="287" grpId="0" animBg="1"/>
      <p:bldP spid="288" grpId="0" animBg="1"/>
      <p:bldP spid="289" grpId="0" animBg="1"/>
      <p:bldP spid="290" grpId="0" animBg="1"/>
      <p:bldP spid="174" grpId="0" animBg="1"/>
      <p:bldP spid="223" grpId="0" animBg="1"/>
      <p:bldP spid="103" grpId="0"/>
      <p:bldP spid="99" grpId="0" animBg="1"/>
      <p:bldP spid="105" grpId="0" animBg="1"/>
      <p:bldP spid="106" grpId="0" animBg="1"/>
      <p:bldP spid="108"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1920207" y="3462507"/>
            <a:ext cx="638937" cy="1878309"/>
          </a:xfrm>
          <a:prstGeom prst="rect">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12" name="Trapezoid 11"/>
          <p:cNvSpPr/>
          <p:nvPr/>
        </p:nvSpPr>
        <p:spPr>
          <a:xfrm rot="5400000">
            <a:off x="2197273" y="3689050"/>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solidFill>
                <a:schemeClr val="bg1">
                  <a:lumMod val="75000"/>
                </a:schemeClr>
              </a:solidFill>
              <a:latin typeface="Helvetica Neue" charset="0"/>
              <a:ea typeface="Helvetica Neue" charset="0"/>
              <a:cs typeface="Helvetica Neue" charset="0"/>
            </a:endParaRPr>
          </a:p>
        </p:txBody>
      </p:sp>
      <p:sp>
        <p:nvSpPr>
          <p:cNvPr id="18" name="Rectangle 17"/>
          <p:cNvSpPr/>
          <p:nvPr/>
        </p:nvSpPr>
        <p:spPr>
          <a:xfrm>
            <a:off x="2032307" y="3590253"/>
            <a:ext cx="205399" cy="1657968"/>
          </a:xfrm>
          <a:prstGeom prst="rect">
            <a:avLst/>
          </a:prstGeom>
          <a:solidFill>
            <a:schemeClr val="bg2">
              <a:lumMod val="25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sz="1400" b="1" dirty="0">
              <a:solidFill>
                <a:schemeClr val="bg1">
                  <a:lumMod val="75000"/>
                </a:schemeClr>
              </a:solidFill>
              <a:latin typeface="Helvetica Neue" charset="0"/>
              <a:ea typeface="Helvetica Neue" charset="0"/>
              <a:cs typeface="Helvetica Neue" charset="0"/>
            </a:endParaRPr>
          </a:p>
        </p:txBody>
      </p:sp>
      <p:sp>
        <p:nvSpPr>
          <p:cNvPr id="20" name="Rounded Rectangle 19"/>
          <p:cNvSpPr/>
          <p:nvPr/>
        </p:nvSpPr>
        <p:spPr>
          <a:xfrm>
            <a:off x="1920207" y="2861120"/>
            <a:ext cx="638937" cy="549427"/>
          </a:xfrm>
          <a:prstGeom prst="roundRect">
            <a:avLst>
              <a:gd name="adj" fmla="val 4825"/>
            </a:avLst>
          </a:prstGeom>
          <a:solidFill>
            <a:srgbClr val="00B050"/>
          </a:solidFill>
          <a:ln>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bg1">
                  <a:lumMod val="75000"/>
                </a:schemeClr>
              </a:solidFill>
              <a:latin typeface="Helvetica Neue" charset="0"/>
              <a:ea typeface="Helvetica Neue" charset="0"/>
              <a:cs typeface="Helvetica Neue" charset="0"/>
            </a:endParaRPr>
          </a:p>
        </p:txBody>
      </p:sp>
      <p:sp>
        <p:nvSpPr>
          <p:cNvPr id="149" name="Trapezoid 148"/>
          <p:cNvSpPr/>
          <p:nvPr/>
        </p:nvSpPr>
        <p:spPr>
          <a:xfrm rot="5400000">
            <a:off x="2215329" y="4245991"/>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solidFill>
                <a:schemeClr val="bg1">
                  <a:lumMod val="75000"/>
                </a:schemeClr>
              </a:solidFill>
              <a:latin typeface="Helvetica Neue" charset="0"/>
              <a:ea typeface="Helvetica Neue" charset="0"/>
              <a:cs typeface="Helvetica Neue" charset="0"/>
            </a:endParaRPr>
          </a:p>
        </p:txBody>
      </p:sp>
      <p:sp>
        <p:nvSpPr>
          <p:cNvPr id="150" name="Trapezoid 149"/>
          <p:cNvSpPr/>
          <p:nvPr/>
        </p:nvSpPr>
        <p:spPr>
          <a:xfrm rot="5400000">
            <a:off x="2220006" y="4802932"/>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solidFill>
                <a:schemeClr val="bg1">
                  <a:lumMod val="75000"/>
                </a:schemeClr>
              </a:solidFill>
              <a:latin typeface="Helvetica Neue" charset="0"/>
              <a:ea typeface="Helvetica Neue" charset="0"/>
              <a:cs typeface="Helvetica Neue" charset="0"/>
            </a:endParaRPr>
          </a:p>
        </p:txBody>
      </p:sp>
      <p:sp>
        <p:nvSpPr>
          <p:cNvPr id="155" name="Rectangle 154"/>
          <p:cNvSpPr/>
          <p:nvPr/>
        </p:nvSpPr>
        <p:spPr>
          <a:xfrm>
            <a:off x="2650806" y="3449998"/>
            <a:ext cx="638937" cy="1890818"/>
          </a:xfrm>
          <a:prstGeom prst="rect">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156" name="Trapezoid 155"/>
          <p:cNvSpPr/>
          <p:nvPr/>
        </p:nvSpPr>
        <p:spPr>
          <a:xfrm rot="5400000">
            <a:off x="2927872" y="3676540"/>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solidFill>
                <a:schemeClr val="bg1">
                  <a:lumMod val="75000"/>
                </a:schemeClr>
              </a:solidFill>
              <a:latin typeface="Helvetica Neue" charset="0"/>
              <a:ea typeface="Helvetica Neue" charset="0"/>
              <a:cs typeface="Helvetica Neue" charset="0"/>
            </a:endParaRPr>
          </a:p>
        </p:txBody>
      </p:sp>
      <p:sp>
        <p:nvSpPr>
          <p:cNvPr id="157" name="Rectangle 156"/>
          <p:cNvSpPr/>
          <p:nvPr/>
        </p:nvSpPr>
        <p:spPr>
          <a:xfrm>
            <a:off x="2762907" y="3577742"/>
            <a:ext cx="191232" cy="1670479"/>
          </a:xfrm>
          <a:prstGeom prst="rect">
            <a:avLst/>
          </a:prstGeom>
          <a:solidFill>
            <a:schemeClr val="bg2">
              <a:lumMod val="25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sz="1400" b="1" dirty="0">
              <a:solidFill>
                <a:schemeClr val="bg1">
                  <a:lumMod val="75000"/>
                </a:schemeClr>
              </a:solidFill>
              <a:latin typeface="Helvetica Neue" charset="0"/>
              <a:ea typeface="Helvetica Neue" charset="0"/>
              <a:cs typeface="Helvetica Neue" charset="0"/>
            </a:endParaRPr>
          </a:p>
        </p:txBody>
      </p:sp>
      <p:sp>
        <p:nvSpPr>
          <p:cNvPr id="158" name="Rounded Rectangle 157"/>
          <p:cNvSpPr/>
          <p:nvPr/>
        </p:nvSpPr>
        <p:spPr>
          <a:xfrm>
            <a:off x="2650806" y="2861120"/>
            <a:ext cx="638937" cy="549427"/>
          </a:xfrm>
          <a:prstGeom prst="roundRect">
            <a:avLst>
              <a:gd name="adj" fmla="val 4825"/>
            </a:avLst>
          </a:prstGeom>
          <a:solidFill>
            <a:srgbClr val="00B050"/>
          </a:solidFill>
          <a:ln>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bg1">
                  <a:lumMod val="75000"/>
                </a:schemeClr>
              </a:solidFill>
              <a:latin typeface="Helvetica Neue" charset="0"/>
              <a:ea typeface="Helvetica Neue" charset="0"/>
              <a:cs typeface="Helvetica Neue" charset="0"/>
            </a:endParaRPr>
          </a:p>
        </p:txBody>
      </p:sp>
      <p:sp>
        <p:nvSpPr>
          <p:cNvPr id="160" name="Trapezoid 159"/>
          <p:cNvSpPr/>
          <p:nvPr/>
        </p:nvSpPr>
        <p:spPr>
          <a:xfrm rot="5400000">
            <a:off x="2945928" y="4233481"/>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solidFill>
                <a:schemeClr val="bg1">
                  <a:lumMod val="75000"/>
                </a:schemeClr>
              </a:solidFill>
              <a:latin typeface="Helvetica Neue" charset="0"/>
              <a:ea typeface="Helvetica Neue" charset="0"/>
              <a:cs typeface="Helvetica Neue" charset="0"/>
            </a:endParaRPr>
          </a:p>
        </p:txBody>
      </p:sp>
      <p:sp>
        <p:nvSpPr>
          <p:cNvPr id="161" name="Trapezoid 160"/>
          <p:cNvSpPr/>
          <p:nvPr/>
        </p:nvSpPr>
        <p:spPr>
          <a:xfrm rot="5400000">
            <a:off x="2950605" y="4790422"/>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solidFill>
                <a:schemeClr val="bg1">
                  <a:lumMod val="75000"/>
                </a:schemeClr>
              </a:solidFill>
              <a:latin typeface="Helvetica Neue" charset="0"/>
              <a:ea typeface="Helvetica Neue" charset="0"/>
              <a:cs typeface="Helvetica Neue" charset="0"/>
            </a:endParaRPr>
          </a:p>
        </p:txBody>
      </p:sp>
      <p:sp>
        <p:nvSpPr>
          <p:cNvPr id="165" name="Rectangle 164"/>
          <p:cNvSpPr/>
          <p:nvPr/>
        </p:nvSpPr>
        <p:spPr>
          <a:xfrm>
            <a:off x="3378790" y="3449998"/>
            <a:ext cx="638937" cy="1890818"/>
          </a:xfrm>
          <a:prstGeom prst="rect">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166" name="Trapezoid 165"/>
          <p:cNvSpPr/>
          <p:nvPr/>
        </p:nvSpPr>
        <p:spPr>
          <a:xfrm rot="5400000">
            <a:off x="3658471" y="3676540"/>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solidFill>
                <a:schemeClr val="bg1">
                  <a:lumMod val="75000"/>
                </a:schemeClr>
              </a:solidFill>
              <a:latin typeface="Helvetica Neue" charset="0"/>
              <a:ea typeface="Helvetica Neue" charset="0"/>
              <a:cs typeface="Helvetica Neue" charset="0"/>
            </a:endParaRPr>
          </a:p>
        </p:txBody>
      </p:sp>
      <p:sp>
        <p:nvSpPr>
          <p:cNvPr id="167" name="Rectangle 166"/>
          <p:cNvSpPr/>
          <p:nvPr/>
        </p:nvSpPr>
        <p:spPr>
          <a:xfrm>
            <a:off x="3493506" y="3577742"/>
            <a:ext cx="216396" cy="1657969"/>
          </a:xfrm>
          <a:prstGeom prst="rect">
            <a:avLst/>
          </a:prstGeom>
          <a:solidFill>
            <a:schemeClr val="bg2">
              <a:lumMod val="25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sz="1400" b="1" dirty="0">
              <a:solidFill>
                <a:schemeClr val="bg1">
                  <a:lumMod val="75000"/>
                </a:schemeClr>
              </a:solidFill>
              <a:latin typeface="Helvetica Neue" charset="0"/>
              <a:ea typeface="Helvetica Neue" charset="0"/>
              <a:cs typeface="Helvetica Neue" charset="0"/>
            </a:endParaRPr>
          </a:p>
        </p:txBody>
      </p:sp>
      <p:sp>
        <p:nvSpPr>
          <p:cNvPr id="170" name="Trapezoid 169"/>
          <p:cNvSpPr/>
          <p:nvPr/>
        </p:nvSpPr>
        <p:spPr>
          <a:xfrm rot="5400000">
            <a:off x="3676527" y="4233481"/>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solidFill>
                <a:schemeClr val="bg1">
                  <a:lumMod val="75000"/>
                </a:schemeClr>
              </a:solidFill>
              <a:latin typeface="Helvetica Neue" charset="0"/>
              <a:ea typeface="Helvetica Neue" charset="0"/>
              <a:cs typeface="Helvetica Neue" charset="0"/>
            </a:endParaRPr>
          </a:p>
        </p:txBody>
      </p:sp>
      <p:sp>
        <p:nvSpPr>
          <p:cNvPr id="172" name="Trapezoid 171"/>
          <p:cNvSpPr/>
          <p:nvPr/>
        </p:nvSpPr>
        <p:spPr>
          <a:xfrm rot="5400000">
            <a:off x="3681204" y="4790422"/>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solidFill>
                <a:schemeClr val="bg1">
                  <a:lumMod val="75000"/>
                </a:schemeClr>
              </a:solidFill>
              <a:latin typeface="Helvetica Neue" charset="0"/>
              <a:ea typeface="Helvetica Neue" charset="0"/>
              <a:cs typeface="Helvetica Neue" charset="0"/>
            </a:endParaRPr>
          </a:p>
        </p:txBody>
      </p:sp>
      <p:sp>
        <p:nvSpPr>
          <p:cNvPr id="175" name="Rectangle 174"/>
          <p:cNvSpPr/>
          <p:nvPr/>
        </p:nvSpPr>
        <p:spPr>
          <a:xfrm>
            <a:off x="4109781" y="3459007"/>
            <a:ext cx="638937" cy="1881809"/>
          </a:xfrm>
          <a:prstGeom prst="rect">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176" name="Trapezoid 175"/>
          <p:cNvSpPr/>
          <p:nvPr/>
        </p:nvSpPr>
        <p:spPr>
          <a:xfrm rot="5400000">
            <a:off x="4389070" y="3685549"/>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solidFill>
                <a:schemeClr val="bg1">
                  <a:lumMod val="75000"/>
                </a:schemeClr>
              </a:solidFill>
              <a:latin typeface="Helvetica Neue" charset="0"/>
              <a:ea typeface="Helvetica Neue" charset="0"/>
              <a:cs typeface="Helvetica Neue" charset="0"/>
            </a:endParaRPr>
          </a:p>
        </p:txBody>
      </p:sp>
      <p:sp>
        <p:nvSpPr>
          <p:cNvPr id="177" name="Rectangle 176"/>
          <p:cNvSpPr/>
          <p:nvPr/>
        </p:nvSpPr>
        <p:spPr>
          <a:xfrm>
            <a:off x="4224105" y="3586751"/>
            <a:ext cx="216396" cy="1657969"/>
          </a:xfrm>
          <a:prstGeom prst="rect">
            <a:avLst/>
          </a:prstGeom>
          <a:solidFill>
            <a:schemeClr val="bg2">
              <a:lumMod val="25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sz="1400" b="1" dirty="0">
              <a:solidFill>
                <a:schemeClr val="bg1">
                  <a:lumMod val="75000"/>
                </a:schemeClr>
              </a:solidFill>
              <a:latin typeface="Helvetica Neue" charset="0"/>
              <a:ea typeface="Helvetica Neue" charset="0"/>
              <a:cs typeface="Helvetica Neue" charset="0"/>
            </a:endParaRPr>
          </a:p>
        </p:txBody>
      </p:sp>
      <p:sp>
        <p:nvSpPr>
          <p:cNvPr id="180" name="Trapezoid 179"/>
          <p:cNvSpPr/>
          <p:nvPr/>
        </p:nvSpPr>
        <p:spPr>
          <a:xfrm rot="5400000">
            <a:off x="4407126" y="4242490"/>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solidFill>
                <a:schemeClr val="bg1">
                  <a:lumMod val="75000"/>
                </a:schemeClr>
              </a:solidFill>
              <a:latin typeface="Helvetica Neue" charset="0"/>
              <a:ea typeface="Helvetica Neue" charset="0"/>
              <a:cs typeface="Helvetica Neue" charset="0"/>
            </a:endParaRPr>
          </a:p>
        </p:txBody>
      </p:sp>
      <p:sp>
        <p:nvSpPr>
          <p:cNvPr id="182" name="Trapezoid 181"/>
          <p:cNvSpPr/>
          <p:nvPr/>
        </p:nvSpPr>
        <p:spPr>
          <a:xfrm rot="5400000">
            <a:off x="4411803" y="4799431"/>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solidFill>
                <a:schemeClr val="bg1">
                  <a:lumMod val="75000"/>
                </a:schemeClr>
              </a:solidFill>
              <a:latin typeface="Helvetica Neue" charset="0"/>
              <a:ea typeface="Helvetica Neue" charset="0"/>
              <a:cs typeface="Helvetica Neue" charset="0"/>
            </a:endParaRPr>
          </a:p>
        </p:txBody>
      </p:sp>
      <p:sp>
        <p:nvSpPr>
          <p:cNvPr id="221" name="Rectangle 220"/>
          <p:cNvSpPr/>
          <p:nvPr/>
        </p:nvSpPr>
        <p:spPr>
          <a:xfrm>
            <a:off x="4849538" y="3459007"/>
            <a:ext cx="638937" cy="1881809"/>
          </a:xfrm>
          <a:prstGeom prst="rect">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231" name="Trapezoid 230"/>
          <p:cNvSpPr/>
          <p:nvPr/>
        </p:nvSpPr>
        <p:spPr>
          <a:xfrm rot="5400000">
            <a:off x="5119669" y="3685549"/>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solidFill>
                <a:schemeClr val="bg1">
                  <a:lumMod val="75000"/>
                </a:schemeClr>
              </a:solidFill>
              <a:latin typeface="Helvetica Neue" charset="0"/>
              <a:ea typeface="Helvetica Neue" charset="0"/>
              <a:cs typeface="Helvetica Neue" charset="0"/>
            </a:endParaRPr>
          </a:p>
        </p:txBody>
      </p:sp>
      <p:sp>
        <p:nvSpPr>
          <p:cNvPr id="232" name="Rectangle 231"/>
          <p:cNvSpPr/>
          <p:nvPr/>
        </p:nvSpPr>
        <p:spPr>
          <a:xfrm>
            <a:off x="4954704" y="3586751"/>
            <a:ext cx="216396" cy="1657969"/>
          </a:xfrm>
          <a:prstGeom prst="rect">
            <a:avLst/>
          </a:prstGeom>
          <a:solidFill>
            <a:schemeClr val="bg2">
              <a:lumMod val="25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sz="1400" b="1" dirty="0">
              <a:solidFill>
                <a:schemeClr val="bg1">
                  <a:lumMod val="75000"/>
                </a:schemeClr>
              </a:solidFill>
              <a:latin typeface="Helvetica Neue" charset="0"/>
              <a:ea typeface="Helvetica Neue" charset="0"/>
              <a:cs typeface="Helvetica Neue" charset="0"/>
            </a:endParaRPr>
          </a:p>
        </p:txBody>
      </p:sp>
      <p:sp>
        <p:nvSpPr>
          <p:cNvPr id="235" name="Trapezoid 234"/>
          <p:cNvSpPr/>
          <p:nvPr/>
        </p:nvSpPr>
        <p:spPr>
          <a:xfrm rot="5400000">
            <a:off x="5137725" y="4242490"/>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solidFill>
                <a:schemeClr val="bg1">
                  <a:lumMod val="75000"/>
                </a:schemeClr>
              </a:solidFill>
              <a:latin typeface="Helvetica Neue" charset="0"/>
              <a:ea typeface="Helvetica Neue" charset="0"/>
              <a:cs typeface="Helvetica Neue" charset="0"/>
            </a:endParaRPr>
          </a:p>
        </p:txBody>
      </p:sp>
      <p:sp>
        <p:nvSpPr>
          <p:cNvPr id="236" name="Trapezoid 235"/>
          <p:cNvSpPr/>
          <p:nvPr/>
        </p:nvSpPr>
        <p:spPr>
          <a:xfrm rot="5400000">
            <a:off x="5142402" y="4799431"/>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solidFill>
                <a:schemeClr val="bg1">
                  <a:lumMod val="75000"/>
                </a:schemeClr>
              </a:solidFill>
              <a:latin typeface="Helvetica Neue" charset="0"/>
              <a:ea typeface="Helvetica Neue" charset="0"/>
              <a:cs typeface="Helvetica Neue" charset="0"/>
            </a:endParaRPr>
          </a:p>
        </p:txBody>
      </p:sp>
      <p:sp>
        <p:nvSpPr>
          <p:cNvPr id="248" name="Rectangle 247"/>
          <p:cNvSpPr/>
          <p:nvPr/>
        </p:nvSpPr>
        <p:spPr>
          <a:xfrm>
            <a:off x="5574536" y="3462508"/>
            <a:ext cx="638937" cy="1878308"/>
          </a:xfrm>
          <a:prstGeom prst="rect">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252" name="Trapezoid 251"/>
          <p:cNvSpPr/>
          <p:nvPr/>
        </p:nvSpPr>
        <p:spPr>
          <a:xfrm rot="5400000">
            <a:off x="5850268" y="3689050"/>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solidFill>
                <a:schemeClr val="bg1">
                  <a:lumMod val="75000"/>
                </a:schemeClr>
              </a:solidFill>
              <a:latin typeface="Helvetica Neue" charset="0"/>
              <a:ea typeface="Helvetica Neue" charset="0"/>
              <a:cs typeface="Helvetica Neue" charset="0"/>
            </a:endParaRPr>
          </a:p>
        </p:txBody>
      </p:sp>
      <p:sp>
        <p:nvSpPr>
          <p:cNvPr id="253" name="Rectangle 252"/>
          <p:cNvSpPr/>
          <p:nvPr/>
        </p:nvSpPr>
        <p:spPr>
          <a:xfrm>
            <a:off x="5685303" y="3590252"/>
            <a:ext cx="216396" cy="1657969"/>
          </a:xfrm>
          <a:prstGeom prst="rect">
            <a:avLst/>
          </a:prstGeom>
          <a:solidFill>
            <a:schemeClr val="bg2">
              <a:lumMod val="25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sz="1400" b="1" dirty="0">
              <a:solidFill>
                <a:schemeClr val="bg1">
                  <a:lumMod val="75000"/>
                </a:schemeClr>
              </a:solidFill>
              <a:latin typeface="Helvetica Neue" charset="0"/>
              <a:ea typeface="Helvetica Neue" charset="0"/>
              <a:cs typeface="Helvetica Neue" charset="0"/>
            </a:endParaRPr>
          </a:p>
        </p:txBody>
      </p:sp>
      <p:sp>
        <p:nvSpPr>
          <p:cNvPr id="256" name="Trapezoid 255"/>
          <p:cNvSpPr/>
          <p:nvPr/>
        </p:nvSpPr>
        <p:spPr>
          <a:xfrm rot="5400000">
            <a:off x="5868324" y="4245991"/>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solidFill>
                <a:schemeClr val="bg1">
                  <a:lumMod val="75000"/>
                </a:schemeClr>
              </a:solidFill>
              <a:latin typeface="Helvetica Neue" charset="0"/>
              <a:ea typeface="Helvetica Neue" charset="0"/>
              <a:cs typeface="Helvetica Neue" charset="0"/>
            </a:endParaRPr>
          </a:p>
        </p:txBody>
      </p:sp>
      <p:sp>
        <p:nvSpPr>
          <p:cNvPr id="257" name="Trapezoid 256"/>
          <p:cNvSpPr/>
          <p:nvPr/>
        </p:nvSpPr>
        <p:spPr>
          <a:xfrm rot="5400000">
            <a:off x="5873001" y="4802932"/>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solidFill>
                <a:schemeClr val="bg1">
                  <a:lumMod val="75000"/>
                </a:schemeClr>
              </a:solidFill>
              <a:latin typeface="Helvetica Neue" charset="0"/>
              <a:ea typeface="Helvetica Neue" charset="0"/>
              <a:cs typeface="Helvetica Neue" charset="0"/>
            </a:endParaRPr>
          </a:p>
        </p:txBody>
      </p:sp>
      <p:sp>
        <p:nvSpPr>
          <p:cNvPr id="260" name="Rectangle 259"/>
          <p:cNvSpPr/>
          <p:nvPr/>
        </p:nvSpPr>
        <p:spPr>
          <a:xfrm>
            <a:off x="6299739" y="3462508"/>
            <a:ext cx="638937" cy="1878308"/>
          </a:xfrm>
          <a:prstGeom prst="rect">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262" name="Trapezoid 261"/>
          <p:cNvSpPr/>
          <p:nvPr/>
        </p:nvSpPr>
        <p:spPr>
          <a:xfrm rot="5400000">
            <a:off x="6580867" y="3689050"/>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solidFill>
                <a:schemeClr val="bg1">
                  <a:lumMod val="75000"/>
                </a:schemeClr>
              </a:solidFill>
              <a:latin typeface="Helvetica Neue" charset="0"/>
              <a:ea typeface="Helvetica Neue" charset="0"/>
              <a:cs typeface="Helvetica Neue" charset="0"/>
            </a:endParaRPr>
          </a:p>
        </p:txBody>
      </p:sp>
      <p:sp>
        <p:nvSpPr>
          <p:cNvPr id="263" name="Rectangle 262"/>
          <p:cNvSpPr/>
          <p:nvPr/>
        </p:nvSpPr>
        <p:spPr>
          <a:xfrm>
            <a:off x="6415902" y="3590252"/>
            <a:ext cx="216396" cy="1657969"/>
          </a:xfrm>
          <a:prstGeom prst="rect">
            <a:avLst/>
          </a:prstGeom>
          <a:solidFill>
            <a:schemeClr val="bg2">
              <a:lumMod val="25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sz="1400" b="1" dirty="0">
              <a:solidFill>
                <a:schemeClr val="bg1">
                  <a:lumMod val="75000"/>
                </a:schemeClr>
              </a:solidFill>
              <a:latin typeface="Helvetica Neue" charset="0"/>
              <a:ea typeface="Helvetica Neue" charset="0"/>
              <a:cs typeface="Helvetica Neue" charset="0"/>
            </a:endParaRPr>
          </a:p>
        </p:txBody>
      </p:sp>
      <p:sp>
        <p:nvSpPr>
          <p:cNvPr id="273" name="Trapezoid 272"/>
          <p:cNvSpPr/>
          <p:nvPr/>
        </p:nvSpPr>
        <p:spPr>
          <a:xfrm rot="5400000">
            <a:off x="6598923" y="4245991"/>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solidFill>
                <a:schemeClr val="bg1">
                  <a:lumMod val="75000"/>
                </a:schemeClr>
              </a:solidFill>
              <a:latin typeface="Helvetica Neue" charset="0"/>
              <a:ea typeface="Helvetica Neue" charset="0"/>
              <a:cs typeface="Helvetica Neue" charset="0"/>
            </a:endParaRPr>
          </a:p>
        </p:txBody>
      </p:sp>
      <p:sp>
        <p:nvSpPr>
          <p:cNvPr id="274" name="Trapezoid 273"/>
          <p:cNvSpPr/>
          <p:nvPr/>
        </p:nvSpPr>
        <p:spPr>
          <a:xfrm rot="5400000">
            <a:off x="6603600" y="4802932"/>
            <a:ext cx="409240" cy="199492"/>
          </a:xfrm>
          <a:prstGeom prst="trapezoid">
            <a:avLst>
              <a:gd name="adj" fmla="val 3819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solidFill>
                <a:schemeClr val="bg1">
                  <a:lumMod val="75000"/>
                </a:schemeClr>
              </a:solidFill>
              <a:latin typeface="Helvetica Neue" charset="0"/>
              <a:ea typeface="Helvetica Neue" charset="0"/>
              <a:cs typeface="Helvetica Neue" charset="0"/>
            </a:endParaRPr>
          </a:p>
        </p:txBody>
      </p:sp>
      <p:sp>
        <p:nvSpPr>
          <p:cNvPr id="285" name="Rounded Rectangle 284"/>
          <p:cNvSpPr/>
          <p:nvPr/>
        </p:nvSpPr>
        <p:spPr>
          <a:xfrm>
            <a:off x="6308887" y="3539832"/>
            <a:ext cx="620640" cy="264576"/>
          </a:xfrm>
          <a:prstGeom prst="roundRect">
            <a:avLst>
              <a:gd name="adj" fmla="val 3376"/>
            </a:avLst>
          </a:prstGeom>
          <a:solidFill>
            <a:srgbClr val="C00000">
              <a:alpha val="60000"/>
            </a:srgbClr>
          </a:solidFill>
          <a:ln>
            <a:solidFill>
              <a:srgbClr val="C00000">
                <a:alpha val="6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lumMod val="65000"/>
                  </a:schemeClr>
                </a:solidFill>
                <a:latin typeface="Helvetica Neue" charset="0"/>
                <a:ea typeface="Helvetica Neue" charset="0"/>
                <a:cs typeface="Helvetica Neue" charset="0"/>
              </a:rPr>
              <a:t>Filter</a:t>
            </a:r>
          </a:p>
        </p:txBody>
      </p:sp>
      <p:sp>
        <p:nvSpPr>
          <p:cNvPr id="286" name="Rounded Rectangle 285"/>
          <p:cNvSpPr/>
          <p:nvPr/>
        </p:nvSpPr>
        <p:spPr>
          <a:xfrm>
            <a:off x="2659954" y="3539832"/>
            <a:ext cx="620640" cy="264576"/>
          </a:xfrm>
          <a:prstGeom prst="roundRect">
            <a:avLst>
              <a:gd name="adj" fmla="val 3376"/>
            </a:avLst>
          </a:prstGeom>
          <a:solidFill>
            <a:srgbClr val="C00000">
              <a:alpha val="60000"/>
            </a:srgbClr>
          </a:solidFill>
          <a:ln>
            <a:solidFill>
              <a:srgbClr val="C00000">
                <a:alpha val="6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2"/>
                </a:solidFill>
                <a:latin typeface="Helvetica Neue" charset="0"/>
                <a:ea typeface="Helvetica Neue" charset="0"/>
                <a:cs typeface="Helvetica Neue" charset="0"/>
              </a:rPr>
              <a:t>D1</a:t>
            </a:r>
          </a:p>
        </p:txBody>
      </p:sp>
      <p:sp>
        <p:nvSpPr>
          <p:cNvPr id="287" name="Rounded Rectangle 286"/>
          <p:cNvSpPr/>
          <p:nvPr/>
        </p:nvSpPr>
        <p:spPr>
          <a:xfrm>
            <a:off x="3387938" y="3539832"/>
            <a:ext cx="620640" cy="264576"/>
          </a:xfrm>
          <a:prstGeom prst="roundRect">
            <a:avLst>
              <a:gd name="adj" fmla="val 3376"/>
            </a:avLst>
          </a:prstGeom>
          <a:solidFill>
            <a:srgbClr val="C00000">
              <a:alpha val="60000"/>
            </a:srgbClr>
          </a:solidFill>
          <a:ln>
            <a:solidFill>
              <a:srgbClr val="C00000">
                <a:alpha val="6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2"/>
                </a:solidFill>
                <a:latin typeface="Helvetica Neue" charset="0"/>
                <a:ea typeface="Helvetica Neue" charset="0"/>
                <a:cs typeface="Helvetica Neue" charset="0"/>
              </a:rPr>
              <a:t>D2</a:t>
            </a:r>
          </a:p>
        </p:txBody>
      </p:sp>
      <p:sp>
        <p:nvSpPr>
          <p:cNvPr id="288" name="Rounded Rectangle 287"/>
          <p:cNvSpPr/>
          <p:nvPr/>
        </p:nvSpPr>
        <p:spPr>
          <a:xfrm>
            <a:off x="4118929" y="3539832"/>
            <a:ext cx="620640" cy="264576"/>
          </a:xfrm>
          <a:prstGeom prst="roundRect">
            <a:avLst>
              <a:gd name="adj" fmla="val 3376"/>
            </a:avLst>
          </a:prstGeom>
          <a:solidFill>
            <a:srgbClr val="C00000">
              <a:alpha val="60000"/>
            </a:srgbClr>
          </a:solidFill>
          <a:ln>
            <a:solidFill>
              <a:srgbClr val="C00000">
                <a:alpha val="6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lumMod val="65000"/>
                  </a:schemeClr>
                </a:solidFill>
                <a:latin typeface="Helvetica Neue" charset="0"/>
                <a:ea typeface="Helvetica Neue" charset="0"/>
                <a:cs typeface="Helvetica Neue" charset="0"/>
              </a:rPr>
              <a:t>Map</a:t>
            </a:r>
          </a:p>
        </p:txBody>
      </p:sp>
      <p:sp>
        <p:nvSpPr>
          <p:cNvPr id="289" name="Rounded Rectangle 288"/>
          <p:cNvSpPr/>
          <p:nvPr/>
        </p:nvSpPr>
        <p:spPr>
          <a:xfrm>
            <a:off x="4858686" y="3539832"/>
            <a:ext cx="620640" cy="264576"/>
          </a:xfrm>
          <a:prstGeom prst="roundRect">
            <a:avLst>
              <a:gd name="adj" fmla="val 3376"/>
            </a:avLst>
          </a:prstGeom>
          <a:solidFill>
            <a:srgbClr val="C00000">
              <a:alpha val="60000"/>
            </a:srgbClr>
          </a:solidFill>
          <a:ln>
            <a:solidFill>
              <a:srgbClr val="C00000">
                <a:alpha val="6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2"/>
                </a:solidFill>
                <a:latin typeface="Helvetica Neue" charset="0"/>
                <a:ea typeface="Helvetica Neue" charset="0"/>
                <a:cs typeface="Helvetica Neue" charset="0"/>
              </a:rPr>
              <a:t>R1</a:t>
            </a:r>
          </a:p>
        </p:txBody>
      </p:sp>
      <p:sp>
        <p:nvSpPr>
          <p:cNvPr id="290" name="Rounded Rectangle 289"/>
          <p:cNvSpPr/>
          <p:nvPr/>
        </p:nvSpPr>
        <p:spPr>
          <a:xfrm>
            <a:off x="5583684" y="3539832"/>
            <a:ext cx="620640" cy="264576"/>
          </a:xfrm>
          <a:prstGeom prst="roundRect">
            <a:avLst>
              <a:gd name="adj" fmla="val 3376"/>
            </a:avLst>
          </a:prstGeom>
          <a:solidFill>
            <a:srgbClr val="C00000">
              <a:alpha val="60000"/>
            </a:srgbClr>
          </a:solidFill>
          <a:ln>
            <a:solidFill>
              <a:srgbClr val="C00000">
                <a:alpha val="6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2"/>
                </a:solidFill>
                <a:latin typeface="Helvetica Neue" charset="0"/>
                <a:ea typeface="Helvetica Neue" charset="0"/>
                <a:cs typeface="Helvetica Neue" charset="0"/>
              </a:rPr>
              <a:t>R2</a:t>
            </a:r>
          </a:p>
        </p:txBody>
      </p:sp>
      <p:sp>
        <p:nvSpPr>
          <p:cNvPr id="293" name="Rectangle 292"/>
          <p:cNvSpPr/>
          <p:nvPr/>
        </p:nvSpPr>
        <p:spPr>
          <a:xfrm>
            <a:off x="2729618" y="2903950"/>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294" name="Rectangle 293"/>
          <p:cNvSpPr/>
          <p:nvPr/>
        </p:nvSpPr>
        <p:spPr>
          <a:xfrm>
            <a:off x="2891068" y="2903950"/>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295" name="Rectangle 294"/>
          <p:cNvSpPr/>
          <p:nvPr/>
        </p:nvSpPr>
        <p:spPr>
          <a:xfrm>
            <a:off x="3052519" y="2903950"/>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299" name="Rounded Rectangle 298"/>
          <p:cNvSpPr/>
          <p:nvPr/>
        </p:nvSpPr>
        <p:spPr>
          <a:xfrm>
            <a:off x="3378790" y="2861120"/>
            <a:ext cx="638937" cy="549427"/>
          </a:xfrm>
          <a:prstGeom prst="roundRect">
            <a:avLst>
              <a:gd name="adj" fmla="val 4825"/>
            </a:avLst>
          </a:prstGeom>
          <a:solidFill>
            <a:srgbClr val="00B050"/>
          </a:solidFill>
          <a:ln>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bg1">
                  <a:lumMod val="75000"/>
                </a:schemeClr>
              </a:solidFill>
              <a:latin typeface="Helvetica Neue" charset="0"/>
              <a:ea typeface="Helvetica Neue" charset="0"/>
              <a:cs typeface="Helvetica Neue" charset="0"/>
            </a:endParaRPr>
          </a:p>
        </p:txBody>
      </p:sp>
      <p:sp>
        <p:nvSpPr>
          <p:cNvPr id="301" name="Rectangle 300"/>
          <p:cNvSpPr/>
          <p:nvPr/>
        </p:nvSpPr>
        <p:spPr>
          <a:xfrm>
            <a:off x="3454986" y="2903950"/>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302" name="Rectangle 301"/>
          <p:cNvSpPr/>
          <p:nvPr/>
        </p:nvSpPr>
        <p:spPr>
          <a:xfrm>
            <a:off x="3616436" y="2903950"/>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303" name="Rectangle 302"/>
          <p:cNvSpPr/>
          <p:nvPr/>
        </p:nvSpPr>
        <p:spPr>
          <a:xfrm>
            <a:off x="3777887" y="2903950"/>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304" name="Rounded Rectangle 303"/>
          <p:cNvSpPr/>
          <p:nvPr/>
        </p:nvSpPr>
        <p:spPr>
          <a:xfrm>
            <a:off x="4109781" y="2861120"/>
            <a:ext cx="638937" cy="549427"/>
          </a:xfrm>
          <a:prstGeom prst="roundRect">
            <a:avLst>
              <a:gd name="adj" fmla="val 4825"/>
            </a:avLst>
          </a:prstGeom>
          <a:solidFill>
            <a:srgbClr val="00B050"/>
          </a:solidFill>
          <a:ln>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bg1">
                  <a:lumMod val="75000"/>
                </a:schemeClr>
              </a:solidFill>
              <a:latin typeface="Helvetica Neue" charset="0"/>
              <a:ea typeface="Helvetica Neue" charset="0"/>
              <a:cs typeface="Helvetica Neue" charset="0"/>
            </a:endParaRPr>
          </a:p>
        </p:txBody>
      </p:sp>
      <p:sp>
        <p:nvSpPr>
          <p:cNvPr id="306" name="Rectangle 305"/>
          <p:cNvSpPr/>
          <p:nvPr/>
        </p:nvSpPr>
        <p:spPr>
          <a:xfrm>
            <a:off x="4186369" y="2903950"/>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307" name="Rectangle 306"/>
          <p:cNvSpPr/>
          <p:nvPr/>
        </p:nvSpPr>
        <p:spPr>
          <a:xfrm>
            <a:off x="4347819" y="2903950"/>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308" name="Rectangle 307"/>
          <p:cNvSpPr/>
          <p:nvPr/>
        </p:nvSpPr>
        <p:spPr>
          <a:xfrm>
            <a:off x="4509270" y="2903950"/>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309" name="Rounded Rectangle 308"/>
          <p:cNvSpPr/>
          <p:nvPr/>
        </p:nvSpPr>
        <p:spPr>
          <a:xfrm>
            <a:off x="4849538" y="2861120"/>
            <a:ext cx="638937" cy="549427"/>
          </a:xfrm>
          <a:prstGeom prst="roundRect">
            <a:avLst>
              <a:gd name="adj" fmla="val 4825"/>
            </a:avLst>
          </a:prstGeom>
          <a:solidFill>
            <a:srgbClr val="00B050"/>
          </a:solidFill>
          <a:ln>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bg1">
                  <a:lumMod val="75000"/>
                </a:schemeClr>
              </a:solidFill>
              <a:latin typeface="Helvetica Neue" charset="0"/>
              <a:ea typeface="Helvetica Neue" charset="0"/>
              <a:cs typeface="Helvetica Neue" charset="0"/>
            </a:endParaRPr>
          </a:p>
        </p:txBody>
      </p:sp>
      <p:sp>
        <p:nvSpPr>
          <p:cNvPr id="311" name="Rectangle 310"/>
          <p:cNvSpPr/>
          <p:nvPr/>
        </p:nvSpPr>
        <p:spPr>
          <a:xfrm>
            <a:off x="4935284" y="2903950"/>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312" name="Rectangle 311"/>
          <p:cNvSpPr/>
          <p:nvPr/>
        </p:nvSpPr>
        <p:spPr>
          <a:xfrm>
            <a:off x="5096734" y="2903950"/>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313" name="Rectangle 312"/>
          <p:cNvSpPr/>
          <p:nvPr/>
        </p:nvSpPr>
        <p:spPr>
          <a:xfrm>
            <a:off x="5258185" y="2903950"/>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314" name="Rounded Rectangle 313"/>
          <p:cNvSpPr/>
          <p:nvPr/>
        </p:nvSpPr>
        <p:spPr>
          <a:xfrm>
            <a:off x="5574536" y="2861120"/>
            <a:ext cx="638937" cy="549427"/>
          </a:xfrm>
          <a:prstGeom prst="roundRect">
            <a:avLst>
              <a:gd name="adj" fmla="val 4825"/>
            </a:avLst>
          </a:prstGeom>
          <a:solidFill>
            <a:srgbClr val="00B050"/>
          </a:solidFill>
          <a:ln>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bg1">
                  <a:lumMod val="75000"/>
                </a:schemeClr>
              </a:solidFill>
              <a:latin typeface="Helvetica Neue" charset="0"/>
              <a:ea typeface="Helvetica Neue" charset="0"/>
              <a:cs typeface="Helvetica Neue" charset="0"/>
            </a:endParaRPr>
          </a:p>
        </p:txBody>
      </p:sp>
      <p:sp>
        <p:nvSpPr>
          <p:cNvPr id="316" name="Rectangle 315"/>
          <p:cNvSpPr/>
          <p:nvPr/>
        </p:nvSpPr>
        <p:spPr>
          <a:xfrm>
            <a:off x="5661769" y="2903950"/>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317" name="Rectangle 316"/>
          <p:cNvSpPr/>
          <p:nvPr/>
        </p:nvSpPr>
        <p:spPr>
          <a:xfrm>
            <a:off x="5816131" y="2903950"/>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318" name="Rectangle 317"/>
          <p:cNvSpPr/>
          <p:nvPr/>
        </p:nvSpPr>
        <p:spPr>
          <a:xfrm>
            <a:off x="5977582" y="2903950"/>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319" name="Rounded Rectangle 318"/>
          <p:cNvSpPr/>
          <p:nvPr/>
        </p:nvSpPr>
        <p:spPr>
          <a:xfrm>
            <a:off x="6299739" y="2861120"/>
            <a:ext cx="638937" cy="549427"/>
          </a:xfrm>
          <a:prstGeom prst="roundRect">
            <a:avLst>
              <a:gd name="adj" fmla="val 4825"/>
            </a:avLst>
          </a:prstGeom>
          <a:solidFill>
            <a:srgbClr val="00B050"/>
          </a:solidFill>
          <a:ln>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bg1">
                  <a:lumMod val="75000"/>
                </a:schemeClr>
              </a:solidFill>
              <a:latin typeface="Helvetica Neue" charset="0"/>
              <a:ea typeface="Helvetica Neue" charset="0"/>
              <a:cs typeface="Helvetica Neue" charset="0"/>
            </a:endParaRPr>
          </a:p>
        </p:txBody>
      </p:sp>
      <p:sp>
        <p:nvSpPr>
          <p:cNvPr id="321" name="Rectangle 320"/>
          <p:cNvSpPr/>
          <p:nvPr/>
        </p:nvSpPr>
        <p:spPr>
          <a:xfrm>
            <a:off x="6374489" y="2903950"/>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322" name="Rectangle 321"/>
          <p:cNvSpPr/>
          <p:nvPr/>
        </p:nvSpPr>
        <p:spPr>
          <a:xfrm>
            <a:off x="6535939" y="2903950"/>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323" name="Rectangle 322"/>
          <p:cNvSpPr/>
          <p:nvPr/>
        </p:nvSpPr>
        <p:spPr>
          <a:xfrm>
            <a:off x="6697390" y="2903950"/>
            <a:ext cx="158412" cy="463767"/>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174" name="Rectangle 173"/>
          <p:cNvSpPr/>
          <p:nvPr/>
        </p:nvSpPr>
        <p:spPr>
          <a:xfrm>
            <a:off x="3766384" y="2906425"/>
            <a:ext cx="158412" cy="463767"/>
          </a:xfrm>
          <a:prstGeom prst="rect">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223" name="Rectangle 222"/>
          <p:cNvSpPr/>
          <p:nvPr/>
        </p:nvSpPr>
        <p:spPr>
          <a:xfrm>
            <a:off x="5966079" y="2906425"/>
            <a:ext cx="158412" cy="463767"/>
          </a:xfrm>
          <a:prstGeom prst="rect">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97" name="TextBox 96"/>
          <p:cNvSpPr txBox="1"/>
          <p:nvPr/>
        </p:nvSpPr>
        <p:spPr>
          <a:xfrm>
            <a:off x="38191" y="3973218"/>
            <a:ext cx="1725793" cy="646331"/>
          </a:xfrm>
          <a:prstGeom prst="rect">
            <a:avLst/>
          </a:prstGeom>
          <a:noFill/>
          <a:ln>
            <a:noFill/>
          </a:ln>
        </p:spPr>
        <p:txBody>
          <a:bodyPr wrap="square" rtlCol="0">
            <a:spAutoFit/>
          </a:bodyPr>
          <a:lstStyle/>
          <a:p>
            <a:pPr algn="ctr"/>
            <a:r>
              <a:rPr lang="en-US">
                <a:latin typeface="Helvetica Neue" charset="0"/>
                <a:ea typeface="Helvetica Neue" charset="0"/>
                <a:cs typeface="Helvetica Neue" charset="0"/>
              </a:rPr>
              <a:t>Filtered</a:t>
            </a:r>
          </a:p>
          <a:p>
            <a:pPr algn="ctr"/>
            <a:r>
              <a:rPr lang="en-US" dirty="0">
                <a:latin typeface="Helvetica Neue" charset="0"/>
                <a:ea typeface="Helvetica Neue" charset="0"/>
                <a:cs typeface="Helvetica Neue" charset="0"/>
              </a:rPr>
              <a:t>Packet Stream</a:t>
            </a:r>
          </a:p>
        </p:txBody>
      </p:sp>
      <p:sp>
        <p:nvSpPr>
          <p:cNvPr id="2" name="Title 1">
            <a:extLst>
              <a:ext uri="{FF2B5EF4-FFF2-40B4-BE49-F238E27FC236}">
                <a16:creationId xmlns:a16="http://schemas.microsoft.com/office/drawing/2014/main" id="{60031FAC-0404-BD46-8985-7CFC8AB9C6D3}"/>
              </a:ext>
            </a:extLst>
          </p:cNvPr>
          <p:cNvSpPr>
            <a:spLocks noGrp="1"/>
          </p:cNvSpPr>
          <p:nvPr>
            <p:ph type="title"/>
          </p:nvPr>
        </p:nvSpPr>
        <p:spPr/>
        <p:txBody>
          <a:bodyPr/>
          <a:lstStyle/>
          <a:p>
            <a:r>
              <a:rPr lang="en-US" b="1" dirty="0">
                <a:solidFill>
                  <a:schemeClr val="tx1"/>
                </a:solidFill>
                <a:latin typeface="Helvetica Neue Condensed" charset="0"/>
                <a:ea typeface="Helvetica Neue Condensed" charset="0"/>
                <a:cs typeface="Helvetica Neue Condensed" charset="0"/>
              </a:rPr>
              <a:t>Iterative Query Refinement</a:t>
            </a:r>
          </a:p>
        </p:txBody>
      </p:sp>
      <p:sp>
        <p:nvSpPr>
          <p:cNvPr id="3" name="Slide Number Placeholder 2">
            <a:extLst>
              <a:ext uri="{FF2B5EF4-FFF2-40B4-BE49-F238E27FC236}">
                <a16:creationId xmlns:a16="http://schemas.microsoft.com/office/drawing/2014/main" id="{E7A92EAD-0E9D-6443-9A4C-435B3187E4D7}"/>
              </a:ext>
            </a:extLst>
          </p:cNvPr>
          <p:cNvSpPr>
            <a:spLocks noGrp="1"/>
          </p:cNvSpPr>
          <p:nvPr>
            <p:ph type="sldNum" sz="quarter" idx="12"/>
          </p:nvPr>
        </p:nvSpPr>
        <p:spPr/>
        <p:txBody>
          <a:bodyPr/>
          <a:lstStyle/>
          <a:p>
            <a:fld id="{4748F3B0-5290-A241-88FF-F03DD1126586}" type="slidenum">
              <a:rPr lang="en-US" smtClean="0"/>
              <a:t>27</a:t>
            </a:fld>
            <a:endParaRPr lang="en-US"/>
          </a:p>
        </p:txBody>
      </p:sp>
      <p:sp>
        <p:nvSpPr>
          <p:cNvPr id="99" name="Rounded Rectangle 98"/>
          <p:cNvSpPr/>
          <p:nvPr/>
        </p:nvSpPr>
        <p:spPr>
          <a:xfrm>
            <a:off x="1917740" y="3539832"/>
            <a:ext cx="620640" cy="693018"/>
          </a:xfrm>
          <a:prstGeom prst="roundRect">
            <a:avLst>
              <a:gd name="adj" fmla="val 3376"/>
            </a:avLst>
          </a:prstGeom>
          <a:solidFill>
            <a:srgbClr val="C00000">
              <a:alpha val="60000"/>
            </a:srgbClr>
          </a:solidFill>
          <a:ln>
            <a:solidFill>
              <a:srgbClr val="C00000">
                <a:alpha val="6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lumMod val="65000"/>
                  </a:schemeClr>
                </a:solidFill>
                <a:latin typeface="Helvetica Neue" charset="0"/>
                <a:ea typeface="Helvetica Neue" charset="0"/>
                <a:cs typeface="Helvetica Neue" charset="0"/>
              </a:rPr>
              <a:t>Map</a:t>
            </a:r>
          </a:p>
          <a:p>
            <a:pPr algn="ctr"/>
            <a:r>
              <a:rPr lang="en-US" sz="1400" dirty="0">
                <a:solidFill>
                  <a:schemeClr val="bg1">
                    <a:lumMod val="65000"/>
                  </a:schemeClr>
                </a:solidFill>
                <a:latin typeface="Helvetica Neue" charset="0"/>
                <a:ea typeface="Helvetica Neue" charset="0"/>
                <a:cs typeface="Helvetica Neue" charset="0"/>
              </a:rPr>
              <a:t>Filter  Map</a:t>
            </a:r>
          </a:p>
        </p:txBody>
      </p:sp>
      <p:sp>
        <p:nvSpPr>
          <p:cNvPr id="105" name="Rectangular Callout 104">
            <a:extLst>
              <a:ext uri="{FF2B5EF4-FFF2-40B4-BE49-F238E27FC236}">
                <a16:creationId xmlns:a16="http://schemas.microsoft.com/office/drawing/2014/main" id="{BB0E81AE-62D8-DD40-9950-1E6F60012D9A}"/>
              </a:ext>
            </a:extLst>
          </p:cNvPr>
          <p:cNvSpPr/>
          <p:nvPr/>
        </p:nvSpPr>
        <p:spPr>
          <a:xfrm>
            <a:off x="7407797" y="2907972"/>
            <a:ext cx="1592577" cy="722710"/>
          </a:xfrm>
          <a:prstGeom prst="wedgeRectCallout">
            <a:avLst>
              <a:gd name="adj1" fmla="val 21639"/>
              <a:gd name="adj2" fmla="val 164546"/>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a:solidFill>
                  <a:schemeClr val="accent6"/>
                </a:solidFill>
                <a:latin typeface="Helvetica Neue" charset="0"/>
                <a:ea typeface="Helvetica Neue" charset="0"/>
                <a:cs typeface="Helvetica Neue" charset="0"/>
              </a:rPr>
              <a:t>Detection</a:t>
            </a:r>
          </a:p>
          <a:p>
            <a:pPr algn="ctr"/>
            <a:r>
              <a:rPr lang="en-US" sz="2000" b="1" dirty="0">
                <a:solidFill>
                  <a:schemeClr val="accent6"/>
                </a:solidFill>
                <a:latin typeface="Helvetica Neue" charset="0"/>
                <a:ea typeface="Helvetica Neue" charset="0"/>
                <a:cs typeface="Helvetica Neue" charset="0"/>
              </a:rPr>
              <a:t>Delay</a:t>
            </a:r>
          </a:p>
        </p:txBody>
      </p:sp>
      <p:sp>
        <p:nvSpPr>
          <p:cNvPr id="83" name="Rounded Rectangle 82"/>
          <p:cNvSpPr/>
          <p:nvPr/>
        </p:nvSpPr>
        <p:spPr>
          <a:xfrm>
            <a:off x="1930372" y="4535156"/>
            <a:ext cx="620640" cy="693018"/>
          </a:xfrm>
          <a:prstGeom prst="roundRect">
            <a:avLst>
              <a:gd name="adj" fmla="val 3376"/>
            </a:avLst>
          </a:prstGeom>
          <a:solidFill>
            <a:srgbClr val="C00000">
              <a:alpha val="60000"/>
            </a:srgbClr>
          </a:solidFill>
          <a:ln>
            <a:solidFill>
              <a:srgbClr val="C00000">
                <a:alpha val="6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solidFill>
                  <a:schemeClr val="bg1"/>
                </a:solidFill>
                <a:latin typeface="Helvetica Neue" charset="0"/>
                <a:ea typeface="Helvetica Neue" charset="0"/>
                <a:cs typeface="Helvetica Neue" charset="0"/>
              </a:rPr>
              <a:t>Filter</a:t>
            </a:r>
          </a:p>
          <a:p>
            <a:pPr algn="ctr"/>
            <a:r>
              <a:rPr lang="en-US" sz="1350" dirty="0">
                <a:solidFill>
                  <a:schemeClr val="bg1">
                    <a:lumMod val="65000"/>
                  </a:schemeClr>
                </a:solidFill>
                <a:latin typeface="Helvetica Neue" charset="0"/>
                <a:ea typeface="Helvetica Neue" charset="0"/>
                <a:cs typeface="Helvetica Neue" charset="0"/>
              </a:rPr>
              <a:t>Filter  Map</a:t>
            </a:r>
          </a:p>
        </p:txBody>
      </p:sp>
      <p:pic>
        <p:nvPicPr>
          <p:cNvPr id="84" name="Picture 83"/>
          <p:cNvPicPr>
            <a:picLocks noChangeAspect="1"/>
          </p:cNvPicPr>
          <p:nvPr/>
        </p:nvPicPr>
        <p:blipFill rotWithShape="1">
          <a:blip r:embed="rId3"/>
          <a:srcRect t="36998" b="34473"/>
          <a:stretch/>
        </p:blipFill>
        <p:spPr>
          <a:xfrm rot="10800000">
            <a:off x="324770" y="5016044"/>
            <a:ext cx="1040644" cy="200753"/>
          </a:xfrm>
          <a:prstGeom prst="rect">
            <a:avLst/>
          </a:prstGeom>
        </p:spPr>
      </p:pic>
      <p:pic>
        <p:nvPicPr>
          <p:cNvPr id="85" name="Picture 84"/>
          <p:cNvPicPr>
            <a:picLocks noChangeAspect="1"/>
          </p:cNvPicPr>
          <p:nvPr/>
        </p:nvPicPr>
        <p:blipFill rotWithShape="1">
          <a:blip r:embed="rId4"/>
          <a:srcRect l="14798" t="25201" r="15740" b="22493"/>
          <a:stretch/>
        </p:blipFill>
        <p:spPr>
          <a:xfrm rot="20687839">
            <a:off x="552833" y="4602700"/>
            <a:ext cx="586215" cy="441431"/>
          </a:xfrm>
          <a:prstGeom prst="rect">
            <a:avLst/>
          </a:prstGeom>
        </p:spPr>
      </p:pic>
      <p:sp>
        <p:nvSpPr>
          <p:cNvPr id="86" name="Rounded Rectangle 85"/>
          <p:cNvSpPr/>
          <p:nvPr/>
        </p:nvSpPr>
        <p:spPr>
          <a:xfrm>
            <a:off x="6276121" y="4533561"/>
            <a:ext cx="620640" cy="264576"/>
          </a:xfrm>
          <a:prstGeom prst="roundRect">
            <a:avLst>
              <a:gd name="adj" fmla="val 3376"/>
            </a:avLst>
          </a:prstGeom>
          <a:solidFill>
            <a:srgbClr val="C00000">
              <a:alpha val="60000"/>
            </a:srgbClr>
          </a:solidFill>
          <a:ln>
            <a:solidFill>
              <a:srgbClr val="C00000">
                <a:alpha val="6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lumMod val="65000"/>
                  </a:schemeClr>
                </a:solidFill>
                <a:latin typeface="Helvetica Neue" charset="0"/>
                <a:ea typeface="Helvetica Neue" charset="0"/>
                <a:cs typeface="Helvetica Neue" charset="0"/>
              </a:rPr>
              <a:t>Filter</a:t>
            </a:r>
          </a:p>
        </p:txBody>
      </p:sp>
      <p:sp>
        <p:nvSpPr>
          <p:cNvPr id="87" name="Rounded Rectangle 86"/>
          <p:cNvSpPr/>
          <p:nvPr/>
        </p:nvSpPr>
        <p:spPr>
          <a:xfrm>
            <a:off x="2627188" y="4533561"/>
            <a:ext cx="620640" cy="264576"/>
          </a:xfrm>
          <a:prstGeom prst="roundRect">
            <a:avLst>
              <a:gd name="adj" fmla="val 3376"/>
            </a:avLst>
          </a:prstGeom>
          <a:solidFill>
            <a:srgbClr val="C00000">
              <a:alpha val="60000"/>
            </a:srgbClr>
          </a:solidFill>
          <a:ln>
            <a:solidFill>
              <a:srgbClr val="C00000">
                <a:alpha val="6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2"/>
                </a:solidFill>
                <a:latin typeface="Helvetica Neue" charset="0"/>
                <a:ea typeface="Helvetica Neue" charset="0"/>
                <a:cs typeface="Helvetica Neue" charset="0"/>
              </a:rPr>
              <a:t>D1</a:t>
            </a:r>
          </a:p>
        </p:txBody>
      </p:sp>
      <p:sp>
        <p:nvSpPr>
          <p:cNvPr id="88" name="Rounded Rectangle 87"/>
          <p:cNvSpPr/>
          <p:nvPr/>
        </p:nvSpPr>
        <p:spPr>
          <a:xfrm>
            <a:off x="3355172" y="4533561"/>
            <a:ext cx="620640" cy="264576"/>
          </a:xfrm>
          <a:prstGeom prst="roundRect">
            <a:avLst>
              <a:gd name="adj" fmla="val 3376"/>
            </a:avLst>
          </a:prstGeom>
          <a:solidFill>
            <a:srgbClr val="C00000">
              <a:alpha val="60000"/>
            </a:srgbClr>
          </a:solidFill>
          <a:ln>
            <a:solidFill>
              <a:srgbClr val="C00000">
                <a:alpha val="6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2"/>
                </a:solidFill>
                <a:latin typeface="Helvetica Neue" charset="0"/>
                <a:ea typeface="Helvetica Neue" charset="0"/>
                <a:cs typeface="Helvetica Neue" charset="0"/>
              </a:rPr>
              <a:t>D2</a:t>
            </a:r>
          </a:p>
        </p:txBody>
      </p:sp>
      <p:sp>
        <p:nvSpPr>
          <p:cNvPr id="89" name="Rounded Rectangle 88"/>
          <p:cNvSpPr/>
          <p:nvPr/>
        </p:nvSpPr>
        <p:spPr>
          <a:xfrm>
            <a:off x="4086163" y="4533561"/>
            <a:ext cx="620640" cy="264576"/>
          </a:xfrm>
          <a:prstGeom prst="roundRect">
            <a:avLst>
              <a:gd name="adj" fmla="val 3376"/>
            </a:avLst>
          </a:prstGeom>
          <a:solidFill>
            <a:srgbClr val="C00000">
              <a:alpha val="60000"/>
            </a:srgbClr>
          </a:solidFill>
          <a:ln>
            <a:solidFill>
              <a:srgbClr val="C00000">
                <a:alpha val="6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lumMod val="65000"/>
                  </a:schemeClr>
                </a:solidFill>
                <a:latin typeface="Helvetica Neue" charset="0"/>
                <a:ea typeface="Helvetica Neue" charset="0"/>
                <a:cs typeface="Helvetica Neue" charset="0"/>
              </a:rPr>
              <a:t>Map</a:t>
            </a:r>
          </a:p>
        </p:txBody>
      </p:sp>
      <p:sp>
        <p:nvSpPr>
          <p:cNvPr id="90" name="Rounded Rectangle 89"/>
          <p:cNvSpPr/>
          <p:nvPr/>
        </p:nvSpPr>
        <p:spPr>
          <a:xfrm>
            <a:off x="4825920" y="4533561"/>
            <a:ext cx="620640" cy="264576"/>
          </a:xfrm>
          <a:prstGeom prst="roundRect">
            <a:avLst>
              <a:gd name="adj" fmla="val 3376"/>
            </a:avLst>
          </a:prstGeom>
          <a:solidFill>
            <a:srgbClr val="C00000">
              <a:alpha val="60000"/>
            </a:srgbClr>
          </a:solidFill>
          <a:ln>
            <a:solidFill>
              <a:srgbClr val="C00000">
                <a:alpha val="6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2"/>
                </a:solidFill>
                <a:latin typeface="Helvetica Neue" charset="0"/>
                <a:ea typeface="Helvetica Neue" charset="0"/>
                <a:cs typeface="Helvetica Neue" charset="0"/>
              </a:rPr>
              <a:t>R1</a:t>
            </a:r>
          </a:p>
        </p:txBody>
      </p:sp>
      <p:sp>
        <p:nvSpPr>
          <p:cNvPr id="91" name="Rounded Rectangle 90"/>
          <p:cNvSpPr/>
          <p:nvPr/>
        </p:nvSpPr>
        <p:spPr>
          <a:xfrm>
            <a:off x="5550918" y="4533561"/>
            <a:ext cx="620640" cy="264576"/>
          </a:xfrm>
          <a:prstGeom prst="roundRect">
            <a:avLst>
              <a:gd name="adj" fmla="val 3376"/>
            </a:avLst>
          </a:prstGeom>
          <a:solidFill>
            <a:srgbClr val="C00000">
              <a:alpha val="60000"/>
            </a:srgbClr>
          </a:solidFill>
          <a:ln>
            <a:solidFill>
              <a:srgbClr val="C00000">
                <a:alpha val="6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2"/>
                </a:solidFill>
                <a:latin typeface="Helvetica Neue" charset="0"/>
                <a:ea typeface="Helvetica Neue" charset="0"/>
                <a:cs typeface="Helvetica Neue" charset="0"/>
              </a:rPr>
              <a:t>R2</a:t>
            </a:r>
          </a:p>
        </p:txBody>
      </p:sp>
      <p:pic>
        <p:nvPicPr>
          <p:cNvPr id="92" name="Picture 91"/>
          <p:cNvPicPr>
            <a:picLocks noChangeAspect="1"/>
          </p:cNvPicPr>
          <p:nvPr/>
        </p:nvPicPr>
        <p:blipFill rotWithShape="1">
          <a:blip r:embed="rId3"/>
          <a:srcRect t="36998" b="34473"/>
          <a:stretch/>
        </p:blipFill>
        <p:spPr>
          <a:xfrm rot="10800000">
            <a:off x="7031864" y="4565472"/>
            <a:ext cx="1040644" cy="200753"/>
          </a:xfrm>
          <a:prstGeom prst="rect">
            <a:avLst/>
          </a:prstGeom>
        </p:spPr>
      </p:pic>
      <p:sp>
        <p:nvSpPr>
          <p:cNvPr id="93" name="TextBox 92"/>
          <p:cNvSpPr txBox="1"/>
          <p:nvPr/>
        </p:nvSpPr>
        <p:spPr>
          <a:xfrm>
            <a:off x="8023198" y="4392716"/>
            <a:ext cx="1038522" cy="523220"/>
          </a:xfrm>
          <a:prstGeom prst="rect">
            <a:avLst/>
          </a:prstGeom>
          <a:noFill/>
          <a:ln>
            <a:noFill/>
          </a:ln>
        </p:spPr>
        <p:txBody>
          <a:bodyPr wrap="square" rtlCol="0">
            <a:spAutoFit/>
          </a:bodyPr>
          <a:lstStyle/>
          <a:p>
            <a:pPr algn="ctr"/>
            <a:r>
              <a:rPr lang="en-US" sz="2800">
                <a:latin typeface="Helvetica Neue" charset="0"/>
                <a:ea typeface="Helvetica Neue" charset="0"/>
                <a:cs typeface="Helvetica Neue" charset="0"/>
              </a:rPr>
              <a:t>t+2W</a:t>
            </a:r>
            <a:endParaRPr lang="en-US" sz="2800" dirty="0">
              <a:latin typeface="Helvetica Neue" charset="0"/>
              <a:ea typeface="Helvetica Neue" charset="0"/>
              <a:cs typeface="Helvetica Neue" charset="0"/>
            </a:endParaRPr>
          </a:p>
        </p:txBody>
      </p:sp>
      <p:sp>
        <p:nvSpPr>
          <p:cNvPr id="95" name="TextBox 94"/>
          <p:cNvSpPr txBox="1"/>
          <p:nvPr/>
        </p:nvSpPr>
        <p:spPr>
          <a:xfrm>
            <a:off x="3030363" y="1965106"/>
            <a:ext cx="3655378" cy="830997"/>
          </a:xfrm>
          <a:prstGeom prst="rect">
            <a:avLst/>
          </a:prstGeom>
          <a:noFill/>
          <a:ln>
            <a:noFill/>
          </a:ln>
        </p:spPr>
        <p:txBody>
          <a:bodyPr wrap="square" rtlCol="0">
            <a:spAutoFit/>
          </a:bodyPr>
          <a:lstStyle/>
          <a:p>
            <a:pPr algn="ctr"/>
            <a:r>
              <a:rPr lang="en-US" sz="2400" b="1" dirty="0">
                <a:solidFill>
                  <a:schemeClr val="accent6"/>
                </a:solidFill>
                <a:latin typeface="Helvetica Neue" charset="0"/>
                <a:ea typeface="Helvetica Neue" charset="0"/>
                <a:cs typeface="Helvetica Neue" charset="0"/>
              </a:rPr>
              <a:t>Smaller </a:t>
            </a:r>
          </a:p>
          <a:p>
            <a:pPr algn="ctr"/>
            <a:r>
              <a:rPr lang="en-US" sz="2400" b="1" dirty="0">
                <a:solidFill>
                  <a:schemeClr val="accent6"/>
                </a:solidFill>
                <a:latin typeface="Helvetica Neue" charset="0"/>
                <a:ea typeface="Helvetica Neue" charset="0"/>
                <a:cs typeface="Helvetica Neue" charset="0"/>
              </a:rPr>
              <a:t>memory footprint</a:t>
            </a:r>
          </a:p>
        </p:txBody>
      </p:sp>
      <p:sp>
        <p:nvSpPr>
          <p:cNvPr id="100" name="Rectangle 99"/>
          <p:cNvSpPr/>
          <p:nvPr/>
        </p:nvSpPr>
        <p:spPr>
          <a:xfrm>
            <a:off x="3444251" y="2906425"/>
            <a:ext cx="158412" cy="463767"/>
          </a:xfrm>
          <a:prstGeom prst="rect">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104" name="Rectangle 103"/>
          <p:cNvSpPr/>
          <p:nvPr/>
        </p:nvSpPr>
        <p:spPr>
          <a:xfrm>
            <a:off x="5621303" y="2906528"/>
            <a:ext cx="158412" cy="463767"/>
          </a:xfrm>
          <a:prstGeom prst="rect">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latin typeface="Helvetica Neue" charset="0"/>
              <a:ea typeface="Helvetica Neue" charset="0"/>
              <a:cs typeface="Helvetica Neue" charset="0"/>
            </a:endParaRPr>
          </a:p>
        </p:txBody>
      </p:sp>
      <p:sp>
        <p:nvSpPr>
          <p:cNvPr id="107" name="TextBox 106"/>
          <p:cNvSpPr txBox="1"/>
          <p:nvPr/>
        </p:nvSpPr>
        <p:spPr>
          <a:xfrm>
            <a:off x="2748151" y="5388731"/>
            <a:ext cx="3655378" cy="461665"/>
          </a:xfrm>
          <a:prstGeom prst="rect">
            <a:avLst/>
          </a:prstGeom>
          <a:noFill/>
          <a:ln>
            <a:noFill/>
          </a:ln>
        </p:spPr>
        <p:txBody>
          <a:bodyPr wrap="square" rtlCol="0">
            <a:spAutoFit/>
          </a:bodyPr>
          <a:lstStyle/>
          <a:p>
            <a:pPr algn="ctr"/>
            <a:r>
              <a:rPr lang="en-US" sz="2400" dirty="0">
                <a:latin typeface="Helvetica Neue" charset="0"/>
                <a:ea typeface="Helvetica Neue" charset="0"/>
                <a:cs typeface="Helvetica Neue" charset="0"/>
              </a:rPr>
              <a:t>PISA Target</a:t>
            </a:r>
          </a:p>
        </p:txBody>
      </p:sp>
      <p:sp>
        <p:nvSpPr>
          <p:cNvPr id="108" name="Rounded Rectangle 107">
            <a:extLst>
              <a:ext uri="{FF2B5EF4-FFF2-40B4-BE49-F238E27FC236}">
                <a16:creationId xmlns:a16="http://schemas.microsoft.com/office/drawing/2014/main" id="{DDB78E1C-FFA3-A746-B5BE-00F41780BD82}"/>
              </a:ext>
            </a:extLst>
          </p:cNvPr>
          <p:cNvSpPr/>
          <p:nvPr/>
        </p:nvSpPr>
        <p:spPr>
          <a:xfrm>
            <a:off x="237375" y="5503718"/>
            <a:ext cx="8762999" cy="737543"/>
          </a:xfrm>
          <a:prstGeom prst="round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latin typeface="Helvetica Neue" charset="0"/>
                <a:ea typeface="Helvetica Neue" charset="0"/>
                <a:cs typeface="Helvetica Neue" charset="0"/>
              </a:rPr>
              <a:t>Then, execute query at </a:t>
            </a:r>
            <a:r>
              <a:rPr lang="en-US" sz="3600" b="1" dirty="0">
                <a:solidFill>
                  <a:srgbClr val="FF0000"/>
                </a:solidFill>
                <a:latin typeface="Helvetica Neue" charset="0"/>
                <a:ea typeface="Helvetica Neue" charset="0"/>
                <a:cs typeface="Helvetica Neue" charset="0"/>
              </a:rPr>
              <a:t>finer level(s)</a:t>
            </a:r>
            <a:endParaRPr lang="en-US" sz="3600" dirty="0">
              <a:solidFill>
                <a:srgbClr val="FF0000"/>
              </a:solidFill>
              <a:latin typeface="Helvetica Neue" charset="0"/>
              <a:ea typeface="Helvetica Neue" charset="0"/>
              <a:cs typeface="Helvetica Neue" charset="0"/>
            </a:endParaRPr>
          </a:p>
        </p:txBody>
      </p:sp>
      <p:sp>
        <p:nvSpPr>
          <p:cNvPr id="94" name="Rectangle 93">
            <a:extLst>
              <a:ext uri="{FF2B5EF4-FFF2-40B4-BE49-F238E27FC236}">
                <a16:creationId xmlns:a16="http://schemas.microsoft.com/office/drawing/2014/main" id="{656510BB-822C-FD44-A7F3-BACCAB426E7A}"/>
              </a:ext>
            </a:extLst>
          </p:cNvPr>
          <p:cNvSpPr/>
          <p:nvPr/>
        </p:nvSpPr>
        <p:spPr>
          <a:xfrm>
            <a:off x="16476" y="1965106"/>
            <a:ext cx="9144000" cy="4366246"/>
          </a:xfrm>
          <a:prstGeom prst="rect">
            <a:avLst/>
          </a:prstGeom>
          <a:solidFill>
            <a:schemeClr val="bg1">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p:txBody>
      </p:sp>
      <p:sp>
        <p:nvSpPr>
          <p:cNvPr id="96" name="Rounded Rectangle 95">
            <a:extLst>
              <a:ext uri="{FF2B5EF4-FFF2-40B4-BE49-F238E27FC236}">
                <a16:creationId xmlns:a16="http://schemas.microsoft.com/office/drawing/2014/main" id="{DDB78E1C-FFA3-A746-B5BE-00F41780BD82}"/>
              </a:ext>
            </a:extLst>
          </p:cNvPr>
          <p:cNvSpPr/>
          <p:nvPr/>
        </p:nvSpPr>
        <p:spPr>
          <a:xfrm>
            <a:off x="91054" y="3399025"/>
            <a:ext cx="8909320" cy="1791381"/>
          </a:xfrm>
          <a:prstGeom prst="round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latin typeface="Helvetica Neue" charset="0"/>
                <a:ea typeface="Helvetica Neue" charset="0"/>
                <a:cs typeface="Helvetica Neue" charset="0"/>
              </a:rPr>
              <a:t>Smaller </a:t>
            </a:r>
            <a:r>
              <a:rPr lang="en-US" sz="3600" b="1" dirty="0">
                <a:solidFill>
                  <a:srgbClr val="FF0000"/>
                </a:solidFill>
                <a:latin typeface="Helvetica Neue" charset="0"/>
                <a:ea typeface="Helvetica Neue" charset="0"/>
                <a:cs typeface="Helvetica Neue" charset="0"/>
              </a:rPr>
              <a:t>memory footprint </a:t>
            </a:r>
            <a:r>
              <a:rPr lang="en-US" sz="3600" b="1" dirty="0">
                <a:solidFill>
                  <a:schemeClr val="tx1"/>
                </a:solidFill>
                <a:latin typeface="Helvetica Neue" charset="0"/>
                <a:ea typeface="Helvetica Neue" charset="0"/>
                <a:cs typeface="Helvetica Neue" charset="0"/>
              </a:rPr>
              <a:t>at </a:t>
            </a:r>
          </a:p>
          <a:p>
            <a:pPr algn="ctr"/>
            <a:r>
              <a:rPr lang="en-US" sz="3600" b="1" dirty="0">
                <a:solidFill>
                  <a:schemeClr val="tx1"/>
                </a:solidFill>
                <a:latin typeface="Helvetica Neue" charset="0"/>
                <a:ea typeface="Helvetica Neue" charset="0"/>
                <a:cs typeface="Helvetica Neue" charset="0"/>
              </a:rPr>
              <a:t>the cost of additional </a:t>
            </a:r>
            <a:r>
              <a:rPr lang="en-US" sz="3600" b="1" dirty="0">
                <a:solidFill>
                  <a:srgbClr val="FF0000"/>
                </a:solidFill>
                <a:latin typeface="Helvetica Neue" charset="0"/>
                <a:ea typeface="Helvetica Neue" charset="0"/>
                <a:cs typeface="Helvetica Neue" charset="0"/>
              </a:rPr>
              <a:t>detection delay</a:t>
            </a:r>
          </a:p>
        </p:txBody>
      </p:sp>
    </p:spTree>
    <p:extLst>
      <p:ext uri="{BB962C8B-B14F-4D97-AF65-F5344CB8AC3E}">
        <p14:creationId xmlns:p14="http://schemas.microsoft.com/office/powerpoint/2010/main" val="746696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0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96"/>
                                        </p:tgtEl>
                                        <p:attrNameLst>
                                          <p:attrName>style.visibility</p:attrName>
                                        </p:attrNameLst>
                                      </p:cBhvr>
                                      <p:to>
                                        <p:strVal val="visible"/>
                                      </p:to>
                                    </p:set>
                                  </p:childTnLst>
                                </p:cTn>
                              </p:par>
                              <p:par>
                                <p:cTn id="35" presetID="10" presetClass="entr" presetSubtype="0" fill="hold" grpId="0" nodeType="withEffect">
                                  <p:stCondLst>
                                    <p:cond delay="0"/>
                                  </p:stCondLst>
                                  <p:childTnLst>
                                    <p:set>
                                      <p:cBhvr>
                                        <p:cTn id="36" dur="1" fill="hold">
                                          <p:stCondLst>
                                            <p:cond delay="0"/>
                                          </p:stCondLst>
                                        </p:cTn>
                                        <p:tgtEl>
                                          <p:spTgt spid="94"/>
                                        </p:tgtEl>
                                        <p:attrNameLst>
                                          <p:attrName>style.visibility</p:attrName>
                                        </p:attrNameLst>
                                      </p:cBhvr>
                                      <p:to>
                                        <p:strVal val="visible"/>
                                      </p:to>
                                    </p:set>
                                    <p:animEffect transition="in" filter="fade">
                                      <p:cBhvr>
                                        <p:cTn id="37" dur="50"/>
                                        <p:tgtEl>
                                          <p:spTgt spid="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 grpId="0" animBg="1"/>
      <p:bldP spid="86" grpId="0" animBg="1"/>
      <p:bldP spid="87" grpId="0" animBg="1"/>
      <p:bldP spid="88" grpId="0" animBg="1"/>
      <p:bldP spid="89" grpId="0" animBg="1"/>
      <p:bldP spid="90" grpId="0" animBg="1"/>
      <p:bldP spid="91" grpId="0" animBg="1"/>
      <p:bldP spid="93" grpId="0"/>
      <p:bldP spid="95" grpId="0"/>
      <p:bldP spid="100" grpId="0" animBg="1"/>
      <p:bldP spid="104" grpId="0" animBg="1"/>
      <p:bldP spid="94" grpId="0" animBg="1"/>
      <p:bldP spid="96"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495ADB0F-E9F2-1D42-9E15-ECDE97EFB0F8}" type="slidenum">
              <a:rPr lang="en-US" smtClean="0"/>
              <a:pPr>
                <a:defRPr/>
              </a:pPr>
              <a:t>28</a:t>
            </a:fld>
            <a:endParaRPr lang="en-US" dirty="0"/>
          </a:p>
        </p:txBody>
      </p:sp>
      <p:sp>
        <p:nvSpPr>
          <p:cNvPr id="10" name="Title 1"/>
          <p:cNvSpPr>
            <a:spLocks noGrp="1"/>
          </p:cNvSpPr>
          <p:nvPr>
            <p:ph type="title"/>
          </p:nvPr>
        </p:nvSpPr>
        <p:spPr>
          <a:xfrm>
            <a:off x="152400" y="290513"/>
            <a:ext cx="8991600" cy="1143000"/>
          </a:xfrm>
        </p:spPr>
        <p:txBody>
          <a:bodyPr/>
          <a:lstStyle/>
          <a:p>
            <a:r>
              <a:rPr lang="en-US" b="1" dirty="0">
                <a:solidFill>
                  <a:schemeClr val="tx1"/>
                </a:solidFill>
                <a:latin typeface="Helvetica Neue Condensed" panose="02000503000000020004" pitchFamily="2" charset="0"/>
                <a:ea typeface="Helvetica Neue Condensed" panose="02000503000000020004" pitchFamily="2" charset="0"/>
                <a:cs typeface="Helvetica Neue Condensed" panose="02000503000000020004" pitchFamily="2" charset="0"/>
              </a:rPr>
              <a:t>Query Planning Problem</a:t>
            </a:r>
          </a:p>
        </p:txBody>
      </p:sp>
      <p:sp>
        <p:nvSpPr>
          <p:cNvPr id="7" name="Content Placeholder 3"/>
          <p:cNvSpPr>
            <a:spLocks noGrp="1"/>
          </p:cNvSpPr>
          <p:nvPr>
            <p:ph idx="1"/>
          </p:nvPr>
        </p:nvSpPr>
        <p:spPr>
          <a:xfrm>
            <a:off x="422770" y="1585403"/>
            <a:ext cx="8472966" cy="4525963"/>
          </a:xfrm>
        </p:spPr>
        <p:txBody>
          <a:bodyPr/>
          <a:lstStyle/>
          <a:p>
            <a:pPr>
              <a:lnSpc>
                <a:spcPct val="120000"/>
              </a:lnSpc>
            </a:pPr>
            <a:r>
              <a:rPr lang="en-US" b="1" dirty="0">
                <a:solidFill>
                  <a:schemeClr val="accent2"/>
                </a:solidFill>
              </a:rPr>
              <a:t>Goal</a:t>
            </a:r>
          </a:p>
          <a:p>
            <a:pPr marL="457200" lvl="1" indent="0">
              <a:lnSpc>
                <a:spcPct val="120000"/>
              </a:lnSpc>
              <a:buNone/>
            </a:pPr>
            <a:r>
              <a:rPr lang="en-US" dirty="0"/>
              <a:t>Minimize tuples sent to the stream processor</a:t>
            </a:r>
          </a:p>
          <a:p>
            <a:pPr>
              <a:lnSpc>
                <a:spcPct val="120000"/>
              </a:lnSpc>
            </a:pPr>
            <a:r>
              <a:rPr lang="en-US" b="1" dirty="0">
                <a:solidFill>
                  <a:schemeClr val="accent2"/>
                </a:solidFill>
              </a:rPr>
              <a:t>Given</a:t>
            </a:r>
            <a:endParaRPr lang="en-US" dirty="0">
              <a:solidFill>
                <a:schemeClr val="accent2"/>
              </a:solidFill>
            </a:endParaRPr>
          </a:p>
          <a:p>
            <a:pPr marL="457200" lvl="1" indent="0">
              <a:lnSpc>
                <a:spcPct val="120000"/>
              </a:lnSpc>
              <a:buNone/>
            </a:pPr>
            <a:r>
              <a:rPr lang="en-US" dirty="0"/>
              <a:t>Queries, packet traces</a:t>
            </a:r>
            <a:endParaRPr lang="en-US" b="1" dirty="0"/>
          </a:p>
          <a:p>
            <a:pPr>
              <a:lnSpc>
                <a:spcPct val="120000"/>
              </a:lnSpc>
            </a:pPr>
            <a:r>
              <a:rPr lang="en-US" b="1" dirty="0">
                <a:solidFill>
                  <a:schemeClr val="accent2"/>
                </a:solidFill>
              </a:rPr>
              <a:t>Determine</a:t>
            </a:r>
          </a:p>
          <a:p>
            <a:pPr lvl="1">
              <a:lnSpc>
                <a:spcPct val="120000"/>
              </a:lnSpc>
            </a:pPr>
            <a:r>
              <a:rPr lang="en-US" dirty="0"/>
              <a:t>Which packet field to use for iterative refinement?</a:t>
            </a:r>
          </a:p>
          <a:p>
            <a:pPr lvl="1">
              <a:lnSpc>
                <a:spcPct val="120000"/>
              </a:lnSpc>
            </a:pPr>
            <a:r>
              <a:rPr lang="en-US" dirty="0"/>
              <a:t>What levels to use for iterative refinement?</a:t>
            </a:r>
          </a:p>
          <a:p>
            <a:pPr lvl="1">
              <a:lnSpc>
                <a:spcPct val="120000"/>
              </a:lnSpc>
            </a:pPr>
            <a:r>
              <a:rPr lang="en-US" dirty="0"/>
              <a:t>What’s the partitioning plan for each refined query?</a:t>
            </a:r>
          </a:p>
          <a:p>
            <a:pPr marL="457200" lvl="1" indent="0">
              <a:lnSpc>
                <a:spcPct val="120000"/>
              </a:lnSpc>
              <a:buNone/>
            </a:pPr>
            <a:endParaRPr lang="en-US" b="1" dirty="0">
              <a:solidFill>
                <a:schemeClr val="accent2"/>
              </a:solidFill>
            </a:endParaRPr>
          </a:p>
        </p:txBody>
      </p:sp>
      <p:sp>
        <p:nvSpPr>
          <p:cNvPr id="8" name="Rounded Rectangle 7">
            <a:extLst>
              <a:ext uri="{FF2B5EF4-FFF2-40B4-BE49-F238E27FC236}">
                <a16:creationId xmlns:a16="http://schemas.microsoft.com/office/drawing/2014/main" id="{DDB78E1C-FFA3-A746-B5BE-00F41780BD82}"/>
              </a:ext>
            </a:extLst>
          </p:cNvPr>
          <p:cNvSpPr/>
          <p:nvPr/>
        </p:nvSpPr>
        <p:spPr>
          <a:xfrm>
            <a:off x="152400" y="4487180"/>
            <a:ext cx="8909320" cy="1459762"/>
          </a:xfrm>
          <a:prstGeom prst="round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latin typeface="Helvetica Neue" charset="0"/>
                <a:ea typeface="Helvetica Neue" charset="0"/>
                <a:cs typeface="Helvetica Neue" charset="0"/>
              </a:rPr>
              <a:t>Augment partitioning ILP to compute both </a:t>
            </a:r>
            <a:r>
              <a:rPr lang="en-US" sz="3600" b="1" dirty="0">
                <a:solidFill>
                  <a:srgbClr val="FF0000"/>
                </a:solidFill>
                <a:latin typeface="Helvetica Neue" charset="0"/>
                <a:ea typeface="Helvetica Neue" charset="0"/>
                <a:cs typeface="Helvetica Neue" charset="0"/>
              </a:rPr>
              <a:t>refinement</a:t>
            </a:r>
            <a:r>
              <a:rPr lang="en-US" sz="3600" b="1" dirty="0">
                <a:solidFill>
                  <a:schemeClr val="tx1"/>
                </a:solidFill>
                <a:latin typeface="Helvetica Neue" charset="0"/>
                <a:ea typeface="Helvetica Neue" charset="0"/>
                <a:cs typeface="Helvetica Neue" charset="0"/>
              </a:rPr>
              <a:t> and </a:t>
            </a:r>
            <a:r>
              <a:rPr lang="en-US" sz="3600" b="1" dirty="0">
                <a:solidFill>
                  <a:srgbClr val="FF0000"/>
                </a:solidFill>
                <a:latin typeface="Helvetica Neue" charset="0"/>
                <a:ea typeface="Helvetica Neue" charset="0"/>
                <a:cs typeface="Helvetica Neue" charset="0"/>
              </a:rPr>
              <a:t>partitioning</a:t>
            </a:r>
            <a:r>
              <a:rPr lang="en-US" sz="3600" b="1" dirty="0">
                <a:solidFill>
                  <a:schemeClr val="tx1"/>
                </a:solidFill>
                <a:latin typeface="Helvetica Neue" charset="0"/>
                <a:ea typeface="Helvetica Neue" charset="0"/>
                <a:cs typeface="Helvetica Neue" charset="0"/>
              </a:rPr>
              <a:t> plans</a:t>
            </a:r>
            <a:endParaRPr lang="en-US" sz="3600" dirty="0">
              <a:solidFill>
                <a:schemeClr val="tx1"/>
              </a:solidFill>
              <a:latin typeface="Helvetica Neue" charset="0"/>
              <a:ea typeface="Helvetica Neue" charset="0"/>
              <a:cs typeface="Helvetica Neue" charset="0"/>
            </a:endParaRPr>
          </a:p>
        </p:txBody>
      </p:sp>
    </p:spTree>
    <p:extLst>
      <p:ext uri="{BB962C8B-B14F-4D97-AF65-F5344CB8AC3E}">
        <p14:creationId xmlns:p14="http://schemas.microsoft.com/office/powerpoint/2010/main" val="1974787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495ADB0F-E9F2-1D42-9E15-ECDE97EFB0F8}" type="slidenum">
              <a:rPr lang="en-US" smtClean="0"/>
              <a:pPr>
                <a:defRPr/>
              </a:pPr>
              <a:t>29</a:t>
            </a:fld>
            <a:endParaRPr lang="en-US"/>
          </a:p>
        </p:txBody>
      </p:sp>
      <p:sp>
        <p:nvSpPr>
          <p:cNvPr id="152" name="TextBox 151"/>
          <p:cNvSpPr txBox="1"/>
          <p:nvPr/>
        </p:nvSpPr>
        <p:spPr>
          <a:xfrm>
            <a:off x="8031166" y="4427669"/>
            <a:ext cx="184731" cy="369332"/>
          </a:xfrm>
          <a:prstGeom prst="rect">
            <a:avLst/>
          </a:prstGeom>
          <a:noFill/>
        </p:spPr>
        <p:txBody>
          <a:bodyPr wrap="none" rtlCol="0">
            <a:spAutoFit/>
          </a:bodyPr>
          <a:lstStyle/>
          <a:p>
            <a:endParaRPr lang="en-US" dirty="0">
              <a:latin typeface="Helvetica Neue" charset="0"/>
              <a:ea typeface="Helvetica Neue" charset="0"/>
              <a:cs typeface="Helvetica Neue" charset="0"/>
            </a:endParaRPr>
          </a:p>
        </p:txBody>
      </p:sp>
      <p:sp>
        <p:nvSpPr>
          <p:cNvPr id="44" name="Title 1"/>
          <p:cNvSpPr>
            <a:spLocks noGrp="1"/>
          </p:cNvSpPr>
          <p:nvPr>
            <p:ph type="title"/>
          </p:nvPr>
        </p:nvSpPr>
        <p:spPr>
          <a:xfrm>
            <a:off x="152400" y="290513"/>
            <a:ext cx="8763000" cy="1143000"/>
          </a:xfrm>
        </p:spPr>
        <p:txBody>
          <a:bodyPr/>
          <a:lstStyle/>
          <a:p>
            <a:pPr defTabSz="914400"/>
            <a:r>
              <a:rPr lang="en-US" b="1" dirty="0">
                <a:solidFill>
                  <a:schemeClr val="tx1"/>
                </a:solidFill>
                <a:latin typeface="Helvetica Neue Condensed" panose="02000503000000020004" pitchFamily="2" charset="0"/>
                <a:ea typeface="Helvetica Neue Condensed" panose="02000503000000020004" pitchFamily="2" charset="0"/>
                <a:cs typeface="Helvetica Neue Condensed" panose="02000503000000020004" pitchFamily="2" charset="0"/>
              </a:rPr>
              <a:t>Sonata’s Performance</a:t>
            </a:r>
          </a:p>
        </p:txBody>
      </p:sp>
      <p:graphicFrame>
        <p:nvGraphicFramePr>
          <p:cNvPr id="2" name="Chart 1"/>
          <p:cNvGraphicFramePr/>
          <p:nvPr>
            <p:extLst>
              <p:ext uri="{D42A27DB-BD31-4B8C-83A1-F6EECF244321}">
                <p14:modId xmlns:p14="http://schemas.microsoft.com/office/powerpoint/2010/main" val="808700261"/>
              </p:ext>
            </p:extLst>
          </p:nvPr>
        </p:nvGraphicFramePr>
        <p:xfrm>
          <a:off x="614065" y="1433513"/>
          <a:ext cx="6145162" cy="3531777"/>
        </p:xfrm>
        <a:graphic>
          <a:graphicData uri="http://schemas.openxmlformats.org/drawingml/2006/chart">
            <c:chart xmlns:c="http://schemas.openxmlformats.org/drawingml/2006/chart" xmlns:r="http://schemas.openxmlformats.org/officeDocument/2006/relationships" r:id="rId3"/>
          </a:graphicData>
        </a:graphic>
      </p:graphicFrame>
      <p:sp>
        <p:nvSpPr>
          <p:cNvPr id="56" name="TextBox 55"/>
          <p:cNvSpPr txBox="1"/>
          <p:nvPr/>
        </p:nvSpPr>
        <p:spPr>
          <a:xfrm rot="16200000">
            <a:off x="-948251" y="2999346"/>
            <a:ext cx="2662967" cy="400110"/>
          </a:xfrm>
          <a:prstGeom prst="rect">
            <a:avLst/>
          </a:prstGeom>
          <a:solidFill>
            <a:srgbClr val="FFFFFF"/>
          </a:solidFill>
        </p:spPr>
        <p:txBody>
          <a:bodyPr wrap="square" rtlCol="0">
            <a:spAutoFit/>
          </a:bodyPr>
          <a:lstStyle/>
          <a:p>
            <a:pPr algn="ctr"/>
            <a:r>
              <a:rPr lang="en-US" sz="2000" dirty="0">
                <a:latin typeface="Helvetica Neue" charset="0"/>
                <a:ea typeface="Helvetica Neue" charset="0"/>
                <a:cs typeface="Helvetica Neue" charset="0"/>
              </a:rPr>
              <a:t>Log Scale</a:t>
            </a:r>
          </a:p>
        </p:txBody>
      </p:sp>
      <p:sp>
        <p:nvSpPr>
          <p:cNvPr id="68" name="TextBox 67"/>
          <p:cNvSpPr txBox="1"/>
          <p:nvPr/>
        </p:nvSpPr>
        <p:spPr>
          <a:xfrm>
            <a:off x="183177" y="6343006"/>
            <a:ext cx="4016485" cy="400110"/>
          </a:xfrm>
          <a:prstGeom prst="rect">
            <a:avLst/>
          </a:prstGeom>
          <a:solidFill>
            <a:schemeClr val="bg1"/>
          </a:solidFill>
        </p:spPr>
        <p:txBody>
          <a:bodyPr wrap="square" rtlCol="0">
            <a:spAutoFit/>
          </a:bodyPr>
          <a:lstStyle/>
          <a:p>
            <a:pPr algn="ctr"/>
            <a:r>
              <a:rPr lang="en-US" sz="2000" dirty="0">
                <a:latin typeface="Helvetica Neue" charset="0"/>
                <a:ea typeface="Helvetica Neue" charset="0"/>
                <a:cs typeface="Helvetica Neue" charset="0"/>
              </a:rPr>
              <a:t>8 Tasks, 100 </a:t>
            </a:r>
            <a:r>
              <a:rPr lang="en-US" sz="2000" dirty="0" err="1">
                <a:latin typeface="Helvetica Neue" charset="0"/>
                <a:ea typeface="Helvetica Neue" charset="0"/>
                <a:cs typeface="Helvetica Neue" charset="0"/>
              </a:rPr>
              <a:t>Gbps</a:t>
            </a:r>
            <a:r>
              <a:rPr lang="en-US" sz="2000" dirty="0">
                <a:latin typeface="Helvetica Neue" charset="0"/>
                <a:ea typeface="Helvetica Neue" charset="0"/>
                <a:cs typeface="Helvetica Neue" charset="0"/>
              </a:rPr>
              <a:t> Workload </a:t>
            </a:r>
          </a:p>
        </p:txBody>
      </p:sp>
      <p:sp>
        <p:nvSpPr>
          <p:cNvPr id="10" name="TextBox 9">
            <a:extLst>
              <a:ext uri="{FF2B5EF4-FFF2-40B4-BE49-F238E27FC236}">
                <a16:creationId xmlns:a16="http://schemas.microsoft.com/office/drawing/2014/main" id="{375A29FC-75D4-3F43-8884-474B36FA65DA}"/>
              </a:ext>
            </a:extLst>
          </p:cNvPr>
          <p:cNvSpPr txBox="1"/>
          <p:nvPr/>
        </p:nvSpPr>
        <p:spPr>
          <a:xfrm>
            <a:off x="2787157" y="2045199"/>
            <a:ext cx="1079142" cy="461665"/>
          </a:xfrm>
          <a:prstGeom prst="rect">
            <a:avLst/>
          </a:prstGeom>
          <a:noFill/>
          <a:ln>
            <a:noFill/>
          </a:ln>
        </p:spPr>
        <p:txBody>
          <a:bodyPr wrap="none" rtlCol="0">
            <a:spAutoFit/>
          </a:bodyPr>
          <a:lstStyle/>
          <a:p>
            <a:r>
              <a:rPr lang="en-US" sz="2400" b="1">
                <a:latin typeface="Helvetica Neue" charset="0"/>
                <a:ea typeface="Helvetica Neue" charset="0"/>
                <a:cs typeface="Helvetica Neue" charset="0"/>
              </a:rPr>
              <a:t>O(1 B)</a:t>
            </a:r>
            <a:endParaRPr lang="en-US" sz="2400" b="1" dirty="0">
              <a:latin typeface="Helvetica Neue" charset="0"/>
              <a:ea typeface="Helvetica Neue" charset="0"/>
              <a:cs typeface="Helvetica Neue" charset="0"/>
            </a:endParaRPr>
          </a:p>
        </p:txBody>
      </p:sp>
      <p:sp>
        <p:nvSpPr>
          <p:cNvPr id="11" name="TextBox 10">
            <a:extLst>
              <a:ext uri="{FF2B5EF4-FFF2-40B4-BE49-F238E27FC236}">
                <a16:creationId xmlns:a16="http://schemas.microsoft.com/office/drawing/2014/main" id="{375A29FC-75D4-3F43-8884-474B36FA65DA}"/>
              </a:ext>
            </a:extLst>
          </p:cNvPr>
          <p:cNvSpPr txBox="1"/>
          <p:nvPr/>
        </p:nvSpPr>
        <p:spPr>
          <a:xfrm>
            <a:off x="4421258" y="2566233"/>
            <a:ext cx="1484702" cy="461665"/>
          </a:xfrm>
          <a:prstGeom prst="rect">
            <a:avLst/>
          </a:prstGeom>
          <a:noFill/>
          <a:ln>
            <a:noFill/>
          </a:ln>
        </p:spPr>
        <p:txBody>
          <a:bodyPr wrap="none" rtlCol="0">
            <a:spAutoFit/>
          </a:bodyPr>
          <a:lstStyle/>
          <a:p>
            <a:r>
              <a:rPr lang="en-US" sz="2400" b="1">
                <a:latin typeface="Helvetica Neue" charset="0"/>
                <a:ea typeface="Helvetica Neue" charset="0"/>
                <a:cs typeface="Helvetica Neue" charset="0"/>
              </a:rPr>
              <a:t>O(100 M)</a:t>
            </a:r>
            <a:endParaRPr lang="en-US" sz="2400" b="1" dirty="0">
              <a:latin typeface="Helvetica Neue" charset="0"/>
              <a:ea typeface="Helvetica Neue" charset="0"/>
              <a:cs typeface="Helvetica Neue" charset="0"/>
            </a:endParaRPr>
          </a:p>
        </p:txBody>
      </p:sp>
      <p:sp>
        <p:nvSpPr>
          <p:cNvPr id="13" name="TextBox 12">
            <a:extLst>
              <a:ext uri="{FF2B5EF4-FFF2-40B4-BE49-F238E27FC236}">
                <a16:creationId xmlns:a16="http://schemas.microsoft.com/office/drawing/2014/main" id="{375A29FC-75D4-3F43-8884-474B36FA65DA}"/>
              </a:ext>
            </a:extLst>
          </p:cNvPr>
          <p:cNvSpPr txBox="1"/>
          <p:nvPr/>
        </p:nvSpPr>
        <p:spPr>
          <a:xfrm>
            <a:off x="6047653" y="3708923"/>
            <a:ext cx="1428596" cy="461665"/>
          </a:xfrm>
          <a:prstGeom prst="rect">
            <a:avLst/>
          </a:prstGeom>
          <a:noFill/>
          <a:ln>
            <a:noFill/>
          </a:ln>
        </p:spPr>
        <p:txBody>
          <a:bodyPr wrap="none" rtlCol="0">
            <a:spAutoFit/>
          </a:bodyPr>
          <a:lstStyle/>
          <a:p>
            <a:r>
              <a:rPr lang="en-US" sz="2400" b="1" dirty="0">
                <a:latin typeface="Helvetica Neue" charset="0"/>
                <a:ea typeface="Helvetica Neue" charset="0"/>
                <a:cs typeface="Helvetica Neue" charset="0"/>
              </a:rPr>
              <a:t>O(100 K)</a:t>
            </a:r>
          </a:p>
        </p:txBody>
      </p:sp>
      <p:sp>
        <p:nvSpPr>
          <p:cNvPr id="14" name="Rounded Rectangle 13">
            <a:extLst>
              <a:ext uri="{FF2B5EF4-FFF2-40B4-BE49-F238E27FC236}">
                <a16:creationId xmlns:a16="http://schemas.microsoft.com/office/drawing/2014/main" id="{DDB78E1C-FFA3-A746-B5BE-00F41780BD82}"/>
              </a:ext>
            </a:extLst>
          </p:cNvPr>
          <p:cNvSpPr/>
          <p:nvPr/>
        </p:nvSpPr>
        <p:spPr>
          <a:xfrm>
            <a:off x="79240" y="4969267"/>
            <a:ext cx="8909320" cy="1139023"/>
          </a:xfrm>
          <a:prstGeom prst="round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latin typeface="Helvetica Neue" charset="0"/>
                <a:ea typeface="Helvetica Neue" charset="0"/>
                <a:cs typeface="Helvetica Neue" charset="0"/>
              </a:rPr>
              <a:t>Up to </a:t>
            </a:r>
            <a:r>
              <a:rPr lang="en-US" sz="3600" b="1" dirty="0">
                <a:solidFill>
                  <a:srgbClr val="FF0000"/>
                </a:solidFill>
                <a:latin typeface="Helvetica Neue" charset="0"/>
                <a:ea typeface="Helvetica Neue" charset="0"/>
                <a:cs typeface="Helvetica Neue" charset="0"/>
              </a:rPr>
              <a:t>4 orders of magnitude</a:t>
            </a:r>
            <a:r>
              <a:rPr lang="en-US" sz="3600" b="1" dirty="0">
                <a:solidFill>
                  <a:schemeClr val="tx1"/>
                </a:solidFill>
                <a:latin typeface="Helvetica Neue" charset="0"/>
                <a:ea typeface="Helvetica Neue" charset="0"/>
                <a:cs typeface="Helvetica Neue" charset="0"/>
              </a:rPr>
              <a:t> reduction</a:t>
            </a:r>
            <a:endParaRPr lang="en-US" sz="3600" dirty="0">
              <a:solidFill>
                <a:schemeClr val="tx1"/>
              </a:solidFill>
              <a:latin typeface="Helvetica Neue" charset="0"/>
              <a:ea typeface="Helvetica Neue" charset="0"/>
              <a:cs typeface="Helvetica Neue" charset="0"/>
            </a:endParaRPr>
          </a:p>
        </p:txBody>
      </p:sp>
    </p:spTree>
    <p:extLst>
      <p:ext uri="{BB962C8B-B14F-4D97-AF65-F5344CB8AC3E}">
        <p14:creationId xmlns:p14="http://schemas.microsoft.com/office/powerpoint/2010/main" val="16526680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A6AA5D-6969-F64B-A854-096B25C37D43}"/>
              </a:ext>
            </a:extLst>
          </p:cNvPr>
          <p:cNvSpPr>
            <a:spLocks noGrp="1"/>
          </p:cNvSpPr>
          <p:nvPr>
            <p:ph type="title"/>
          </p:nvPr>
        </p:nvSpPr>
        <p:spPr>
          <a:xfrm>
            <a:off x="152400" y="313662"/>
            <a:ext cx="8763000" cy="1143000"/>
          </a:xfrm>
        </p:spPr>
        <p:txBody>
          <a:bodyPr>
            <a:normAutofit/>
          </a:bodyPr>
          <a:lstStyle/>
          <a:p>
            <a:r>
              <a:rPr lang="en-US" b="1" dirty="0">
                <a:solidFill>
                  <a:schemeClr val="tx1"/>
                </a:solidFill>
                <a:latin typeface="Helvetica Neue Condensed" charset="0"/>
                <a:ea typeface="Helvetica Neue Condensed" charset="0"/>
                <a:cs typeface="Helvetica Neue Condensed" charset="0"/>
              </a:rPr>
              <a:t>Network Monitoring Requirements</a:t>
            </a:r>
          </a:p>
        </p:txBody>
      </p:sp>
      <p:sp>
        <p:nvSpPr>
          <p:cNvPr id="4" name="Slide Number Placeholder 3">
            <a:extLst>
              <a:ext uri="{FF2B5EF4-FFF2-40B4-BE49-F238E27FC236}">
                <a16:creationId xmlns:a16="http://schemas.microsoft.com/office/drawing/2014/main" id="{53894EC2-1A01-794B-9E9A-F750AC004141}"/>
              </a:ext>
            </a:extLst>
          </p:cNvPr>
          <p:cNvSpPr>
            <a:spLocks noGrp="1"/>
          </p:cNvSpPr>
          <p:nvPr>
            <p:ph type="sldNum" sz="quarter" idx="12"/>
          </p:nvPr>
        </p:nvSpPr>
        <p:spPr>
          <a:xfrm>
            <a:off x="7010400" y="6500149"/>
            <a:ext cx="2133600" cy="228600"/>
          </a:xfrm>
        </p:spPr>
        <p:txBody>
          <a:bodyPr/>
          <a:lstStyle/>
          <a:p>
            <a:fld id="{4748F3B0-5290-A241-88FF-F03DD1126586}" type="slidenum">
              <a:rPr lang="en-US" smtClean="0"/>
              <a:pPr/>
              <a:t>3</a:t>
            </a:fld>
            <a:endParaRPr lang="en-US" dirty="0"/>
          </a:p>
        </p:txBody>
      </p:sp>
      <p:sp>
        <p:nvSpPr>
          <p:cNvPr id="5" name="Cloud 4">
            <a:extLst>
              <a:ext uri="{FF2B5EF4-FFF2-40B4-BE49-F238E27FC236}">
                <a16:creationId xmlns:a16="http://schemas.microsoft.com/office/drawing/2014/main" id="{B466617B-ED54-FD47-AC40-6788CDAE2FB7}"/>
              </a:ext>
            </a:extLst>
          </p:cNvPr>
          <p:cNvSpPr/>
          <p:nvPr/>
        </p:nvSpPr>
        <p:spPr>
          <a:xfrm>
            <a:off x="3049502" y="2636049"/>
            <a:ext cx="3060210" cy="1833135"/>
          </a:xfrm>
          <a:prstGeom prst="cloud">
            <a:avLst/>
          </a:prstGeom>
          <a:solidFill>
            <a:schemeClr val="bg1"/>
          </a:solidFill>
          <a:effectLst>
            <a:outerShdw blurRad="101600" dist="50800" dir="2700000" algn="br" rotWithShape="0">
              <a:srgbClr val="000000">
                <a:alpha val="6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i="1" dirty="0">
              <a:solidFill>
                <a:schemeClr val="tx1"/>
              </a:solidFill>
              <a:latin typeface="Helvetica Neue" charset="0"/>
              <a:ea typeface="Helvetica Neue" charset="0"/>
              <a:cs typeface="Helvetica Neue" charset="0"/>
            </a:endParaRPr>
          </a:p>
        </p:txBody>
      </p:sp>
      <p:grpSp>
        <p:nvGrpSpPr>
          <p:cNvPr id="6" name="Group 5">
            <a:extLst>
              <a:ext uri="{FF2B5EF4-FFF2-40B4-BE49-F238E27FC236}">
                <a16:creationId xmlns:a16="http://schemas.microsoft.com/office/drawing/2014/main" id="{68151764-5F7F-EF4A-A5EA-7911EDEBA44F}"/>
              </a:ext>
            </a:extLst>
          </p:cNvPr>
          <p:cNvGrpSpPr/>
          <p:nvPr/>
        </p:nvGrpSpPr>
        <p:grpSpPr>
          <a:xfrm>
            <a:off x="4195535" y="2346418"/>
            <a:ext cx="768142" cy="625130"/>
            <a:chOff x="4857394" y="2350956"/>
            <a:chExt cx="768142" cy="625130"/>
          </a:xfrm>
        </p:grpSpPr>
        <p:pic>
          <p:nvPicPr>
            <p:cNvPr id="7" name="Picture 6">
              <a:extLst>
                <a:ext uri="{FF2B5EF4-FFF2-40B4-BE49-F238E27FC236}">
                  <a16:creationId xmlns:a16="http://schemas.microsoft.com/office/drawing/2014/main" id="{83D8D25B-3450-7942-A057-BB5C518FA0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57394" y="2350956"/>
              <a:ext cx="768142" cy="625130"/>
            </a:xfrm>
            <a:prstGeom prst="rect">
              <a:avLst/>
            </a:prstGeom>
            <a:effectLst>
              <a:outerShdw blurRad="50800" dist="38100" dir="2700000" algn="tl" rotWithShape="0">
                <a:prstClr val="black">
                  <a:alpha val="40000"/>
                </a:prstClr>
              </a:outerShdw>
            </a:effectLst>
          </p:spPr>
        </p:pic>
        <p:sp>
          <p:nvSpPr>
            <p:cNvPr id="8" name="Oval 7">
              <a:extLst>
                <a:ext uri="{FF2B5EF4-FFF2-40B4-BE49-F238E27FC236}">
                  <a16:creationId xmlns:a16="http://schemas.microsoft.com/office/drawing/2014/main" id="{AB39D1E7-963F-AA45-BA68-C7C4553D2C6D}"/>
                </a:ext>
              </a:extLst>
            </p:cNvPr>
            <p:cNvSpPr/>
            <p:nvPr/>
          </p:nvSpPr>
          <p:spPr>
            <a:xfrm>
              <a:off x="5193979" y="2596390"/>
              <a:ext cx="45719" cy="45719"/>
            </a:xfrm>
            <a:prstGeom prst="ellipse">
              <a:avLst/>
            </a:prstGeom>
            <a:solidFill>
              <a:srgbClr val="3379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grpSp>
      <p:grpSp>
        <p:nvGrpSpPr>
          <p:cNvPr id="9" name="Group 8">
            <a:extLst>
              <a:ext uri="{FF2B5EF4-FFF2-40B4-BE49-F238E27FC236}">
                <a16:creationId xmlns:a16="http://schemas.microsoft.com/office/drawing/2014/main" id="{730D0E91-1A33-3B42-BA0F-9ACE65B46440}"/>
              </a:ext>
            </a:extLst>
          </p:cNvPr>
          <p:cNvGrpSpPr/>
          <p:nvPr/>
        </p:nvGrpSpPr>
        <p:grpSpPr>
          <a:xfrm>
            <a:off x="4187929" y="4133685"/>
            <a:ext cx="768142" cy="625130"/>
            <a:chOff x="4857394" y="2350956"/>
            <a:chExt cx="768142" cy="625130"/>
          </a:xfrm>
        </p:grpSpPr>
        <p:pic>
          <p:nvPicPr>
            <p:cNvPr id="10" name="Picture 9">
              <a:extLst>
                <a:ext uri="{FF2B5EF4-FFF2-40B4-BE49-F238E27FC236}">
                  <a16:creationId xmlns:a16="http://schemas.microsoft.com/office/drawing/2014/main" id="{EE50A912-C388-874C-BF51-0B7221BE7B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57394" y="2350956"/>
              <a:ext cx="768142" cy="625130"/>
            </a:xfrm>
            <a:prstGeom prst="rect">
              <a:avLst/>
            </a:prstGeom>
            <a:effectLst>
              <a:outerShdw blurRad="50800" dist="38100" dir="2700000" algn="tl" rotWithShape="0">
                <a:prstClr val="black">
                  <a:alpha val="40000"/>
                </a:prstClr>
              </a:outerShdw>
            </a:effectLst>
          </p:spPr>
        </p:pic>
        <p:sp>
          <p:nvSpPr>
            <p:cNvPr id="11" name="Oval 10">
              <a:extLst>
                <a:ext uri="{FF2B5EF4-FFF2-40B4-BE49-F238E27FC236}">
                  <a16:creationId xmlns:a16="http://schemas.microsoft.com/office/drawing/2014/main" id="{863E6308-239A-EF41-85CB-2E31DE976CD5}"/>
                </a:ext>
              </a:extLst>
            </p:cNvPr>
            <p:cNvSpPr/>
            <p:nvPr/>
          </p:nvSpPr>
          <p:spPr>
            <a:xfrm>
              <a:off x="5193979" y="2596390"/>
              <a:ext cx="45719" cy="45719"/>
            </a:xfrm>
            <a:prstGeom prst="ellipse">
              <a:avLst/>
            </a:prstGeom>
            <a:solidFill>
              <a:srgbClr val="3379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grpSp>
      <p:grpSp>
        <p:nvGrpSpPr>
          <p:cNvPr id="12" name="Group 11">
            <a:extLst>
              <a:ext uri="{FF2B5EF4-FFF2-40B4-BE49-F238E27FC236}">
                <a16:creationId xmlns:a16="http://schemas.microsoft.com/office/drawing/2014/main" id="{389DEB22-96F0-C643-8B7E-A1813ED8539A}"/>
              </a:ext>
            </a:extLst>
          </p:cNvPr>
          <p:cNvGrpSpPr/>
          <p:nvPr/>
        </p:nvGrpSpPr>
        <p:grpSpPr>
          <a:xfrm>
            <a:off x="5632676" y="3139584"/>
            <a:ext cx="768142" cy="625130"/>
            <a:chOff x="4857394" y="2350956"/>
            <a:chExt cx="768142" cy="625130"/>
          </a:xfrm>
        </p:grpSpPr>
        <p:pic>
          <p:nvPicPr>
            <p:cNvPr id="13" name="Picture 12">
              <a:extLst>
                <a:ext uri="{FF2B5EF4-FFF2-40B4-BE49-F238E27FC236}">
                  <a16:creationId xmlns:a16="http://schemas.microsoft.com/office/drawing/2014/main" id="{E4A17420-3731-0540-B336-B5A9E6747B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57394" y="2350956"/>
              <a:ext cx="768142" cy="625130"/>
            </a:xfrm>
            <a:prstGeom prst="rect">
              <a:avLst/>
            </a:prstGeom>
            <a:effectLst>
              <a:outerShdw blurRad="50800" dist="38100" dir="2700000" algn="tl" rotWithShape="0">
                <a:prstClr val="black">
                  <a:alpha val="40000"/>
                </a:prstClr>
              </a:outerShdw>
            </a:effectLst>
          </p:spPr>
        </p:pic>
        <p:sp>
          <p:nvSpPr>
            <p:cNvPr id="14" name="Oval 13">
              <a:extLst>
                <a:ext uri="{FF2B5EF4-FFF2-40B4-BE49-F238E27FC236}">
                  <a16:creationId xmlns:a16="http://schemas.microsoft.com/office/drawing/2014/main" id="{5703C604-DF5A-264D-8917-84D4B81695F0}"/>
                </a:ext>
              </a:extLst>
            </p:cNvPr>
            <p:cNvSpPr/>
            <p:nvPr/>
          </p:nvSpPr>
          <p:spPr>
            <a:xfrm>
              <a:off x="5193979" y="2596390"/>
              <a:ext cx="45719" cy="45719"/>
            </a:xfrm>
            <a:prstGeom prst="ellipse">
              <a:avLst/>
            </a:prstGeom>
            <a:solidFill>
              <a:srgbClr val="3379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grpSp>
      <p:sp>
        <p:nvSpPr>
          <p:cNvPr id="16" name="TextBox 15">
            <a:extLst>
              <a:ext uri="{FF2B5EF4-FFF2-40B4-BE49-F238E27FC236}">
                <a16:creationId xmlns:a16="http://schemas.microsoft.com/office/drawing/2014/main" id="{BDEF3BD2-86A4-CD49-967C-44F770B2B892}"/>
              </a:ext>
            </a:extLst>
          </p:cNvPr>
          <p:cNvSpPr txBox="1"/>
          <p:nvPr/>
        </p:nvSpPr>
        <p:spPr>
          <a:xfrm>
            <a:off x="1397303" y="3051521"/>
            <a:ext cx="877163" cy="923330"/>
          </a:xfrm>
          <a:prstGeom prst="rect">
            <a:avLst/>
          </a:prstGeom>
          <a:noFill/>
        </p:spPr>
        <p:txBody>
          <a:bodyPr wrap="none" rtlCol="0">
            <a:spAutoFit/>
          </a:bodyPr>
          <a:lstStyle/>
          <a:p>
            <a:r>
              <a:rPr lang="en-US" sz="5400" dirty="0">
                <a:latin typeface="Helvetica Neue" charset="0"/>
                <a:ea typeface="Helvetica Neue" charset="0"/>
                <a:cs typeface="Helvetica Neue" charset="0"/>
              </a:rPr>
              <a:t>👺</a:t>
            </a:r>
          </a:p>
        </p:txBody>
      </p:sp>
      <p:pic>
        <p:nvPicPr>
          <p:cNvPr id="25" name="Picture 24">
            <a:extLst>
              <a:ext uri="{FF2B5EF4-FFF2-40B4-BE49-F238E27FC236}">
                <a16:creationId xmlns:a16="http://schemas.microsoft.com/office/drawing/2014/main" id="{A1657614-E661-164D-B631-6BB40D2D6235}"/>
              </a:ext>
            </a:extLst>
          </p:cNvPr>
          <p:cNvPicPr>
            <a:picLocks noChangeAspect="1"/>
          </p:cNvPicPr>
          <p:nvPr/>
        </p:nvPicPr>
        <p:blipFill>
          <a:blip r:embed="rId4"/>
          <a:stretch>
            <a:fillRect/>
          </a:stretch>
        </p:blipFill>
        <p:spPr>
          <a:xfrm>
            <a:off x="4168788" y="1539995"/>
            <a:ext cx="806423" cy="806423"/>
          </a:xfrm>
          <a:prstGeom prst="rect">
            <a:avLst/>
          </a:prstGeom>
        </p:spPr>
      </p:pic>
      <p:pic>
        <p:nvPicPr>
          <p:cNvPr id="27" name="Picture 26">
            <a:extLst>
              <a:ext uri="{FF2B5EF4-FFF2-40B4-BE49-F238E27FC236}">
                <a16:creationId xmlns:a16="http://schemas.microsoft.com/office/drawing/2014/main" id="{2CD1A9C9-4F2C-124E-AD5D-B21432C24F5C}"/>
              </a:ext>
            </a:extLst>
          </p:cNvPr>
          <p:cNvPicPr>
            <a:picLocks noChangeAspect="1"/>
          </p:cNvPicPr>
          <p:nvPr/>
        </p:nvPicPr>
        <p:blipFill>
          <a:blip r:embed="rId5"/>
          <a:stretch>
            <a:fillRect/>
          </a:stretch>
        </p:blipFill>
        <p:spPr>
          <a:xfrm>
            <a:off x="6446297" y="2910165"/>
            <a:ext cx="806423" cy="806423"/>
          </a:xfrm>
          <a:prstGeom prst="rect">
            <a:avLst/>
          </a:prstGeom>
        </p:spPr>
      </p:pic>
      <p:sp>
        <p:nvSpPr>
          <p:cNvPr id="35" name="Rectangle 34">
            <a:extLst>
              <a:ext uri="{FF2B5EF4-FFF2-40B4-BE49-F238E27FC236}">
                <a16:creationId xmlns:a16="http://schemas.microsoft.com/office/drawing/2014/main" id="{49D552AC-6DD0-5D4C-A71C-C95FC6E6529E}"/>
              </a:ext>
            </a:extLst>
          </p:cNvPr>
          <p:cNvSpPr/>
          <p:nvPr/>
        </p:nvSpPr>
        <p:spPr>
          <a:xfrm>
            <a:off x="4060747" y="4923467"/>
            <a:ext cx="1034184" cy="830997"/>
          </a:xfrm>
          <a:prstGeom prst="rect">
            <a:avLst/>
          </a:prstGeom>
        </p:spPr>
        <p:txBody>
          <a:bodyPr wrap="square">
            <a:spAutoFit/>
          </a:bodyPr>
          <a:lstStyle/>
          <a:p>
            <a:pPr algn="ctr"/>
            <a:r>
              <a:rPr lang="en-US" sz="4800" dirty="0">
                <a:latin typeface="Helvetica Neue" charset="0"/>
                <a:ea typeface="Helvetica Neue" charset="0"/>
                <a:cs typeface="Helvetica Neue" charset="0"/>
              </a:rPr>
              <a:t>😵</a:t>
            </a:r>
          </a:p>
        </p:txBody>
      </p:sp>
      <p:grpSp>
        <p:nvGrpSpPr>
          <p:cNvPr id="36" name="Group 35">
            <a:extLst>
              <a:ext uri="{FF2B5EF4-FFF2-40B4-BE49-F238E27FC236}">
                <a16:creationId xmlns:a16="http://schemas.microsoft.com/office/drawing/2014/main" id="{B63BDB28-473E-2C4F-A882-EDC1B9CA631B}"/>
              </a:ext>
            </a:extLst>
          </p:cNvPr>
          <p:cNvGrpSpPr/>
          <p:nvPr/>
        </p:nvGrpSpPr>
        <p:grpSpPr>
          <a:xfrm>
            <a:off x="2372325" y="2646927"/>
            <a:ext cx="1200314" cy="695879"/>
            <a:chOff x="2372325" y="2623778"/>
            <a:chExt cx="1200314" cy="695879"/>
          </a:xfrm>
        </p:grpSpPr>
        <p:grpSp>
          <p:nvGrpSpPr>
            <p:cNvPr id="17" name="Group 16">
              <a:extLst>
                <a:ext uri="{FF2B5EF4-FFF2-40B4-BE49-F238E27FC236}">
                  <a16:creationId xmlns:a16="http://schemas.microsoft.com/office/drawing/2014/main" id="{0B5276B0-FA97-6F4E-9256-8F8E860F493E}"/>
                </a:ext>
              </a:extLst>
            </p:cNvPr>
            <p:cNvGrpSpPr/>
            <p:nvPr/>
          </p:nvGrpSpPr>
          <p:grpSpPr>
            <a:xfrm>
              <a:off x="2388945" y="2623778"/>
              <a:ext cx="1080633" cy="695879"/>
              <a:chOff x="695898" y="2897841"/>
              <a:chExt cx="378836" cy="249815"/>
            </a:xfrm>
            <a:solidFill>
              <a:schemeClr val="tx1">
                <a:lumMod val="50000"/>
                <a:lumOff val="50000"/>
              </a:schemeClr>
            </a:solidFill>
          </p:grpSpPr>
          <p:sp>
            <p:nvSpPr>
              <p:cNvPr id="18" name="Rectangle 17">
                <a:extLst>
                  <a:ext uri="{FF2B5EF4-FFF2-40B4-BE49-F238E27FC236}">
                    <a16:creationId xmlns:a16="http://schemas.microsoft.com/office/drawing/2014/main" id="{7659D378-B6DA-6D41-8FBA-863C61FE8770}"/>
                  </a:ext>
                </a:extLst>
              </p:cNvPr>
              <p:cNvSpPr/>
              <p:nvPr/>
            </p:nvSpPr>
            <p:spPr>
              <a:xfrm>
                <a:off x="695898" y="2897841"/>
                <a:ext cx="378836" cy="249815"/>
              </a:xfrm>
              <a:prstGeom prst="rect">
                <a:avLst/>
              </a:prstGeom>
              <a:grpFill/>
              <a:ln>
                <a:solidFill>
                  <a:schemeClr val="tx1">
                    <a:lumMod val="50000"/>
                    <a:lumOff val="50000"/>
                  </a:schemeClr>
                </a:solidFill>
              </a:ln>
              <a:effectLst>
                <a:outerShdw blurRad="254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Helvetica Neue" charset="0"/>
                  <a:ea typeface="Helvetica Neue" charset="0"/>
                  <a:cs typeface="Helvetica Neue" charset="0"/>
                </a:endParaRPr>
              </a:p>
            </p:txBody>
          </p:sp>
          <p:sp>
            <p:nvSpPr>
              <p:cNvPr id="19" name="Triangle 18">
                <a:extLst>
                  <a:ext uri="{FF2B5EF4-FFF2-40B4-BE49-F238E27FC236}">
                    <a16:creationId xmlns:a16="http://schemas.microsoft.com/office/drawing/2014/main" id="{D632B2CD-A103-3A42-A7C8-DAB3AD1E17FC}"/>
                  </a:ext>
                </a:extLst>
              </p:cNvPr>
              <p:cNvSpPr/>
              <p:nvPr/>
            </p:nvSpPr>
            <p:spPr>
              <a:xfrm flipV="1">
                <a:off x="695898" y="2897841"/>
                <a:ext cx="378836" cy="174812"/>
              </a:xfrm>
              <a:prstGeom prst="triangle">
                <a:avLst/>
              </a:prstGeom>
              <a:grpFill/>
              <a:ln>
                <a:solidFill>
                  <a:schemeClr val="tx1">
                    <a:lumMod val="50000"/>
                    <a:lumOff val="50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Helvetica Neue" charset="0"/>
                  <a:ea typeface="Helvetica Neue" charset="0"/>
                  <a:cs typeface="Helvetica Neue" charset="0"/>
                </a:endParaRPr>
              </a:p>
            </p:txBody>
          </p:sp>
        </p:grpSp>
        <p:sp>
          <p:nvSpPr>
            <p:cNvPr id="20" name="TextBox 19">
              <a:extLst>
                <a:ext uri="{FF2B5EF4-FFF2-40B4-BE49-F238E27FC236}">
                  <a16:creationId xmlns:a16="http://schemas.microsoft.com/office/drawing/2014/main" id="{49B87F3C-D98C-9E4D-AC9A-EA7543C7CD94}"/>
                </a:ext>
              </a:extLst>
            </p:cNvPr>
            <p:cNvSpPr txBox="1"/>
            <p:nvPr/>
          </p:nvSpPr>
          <p:spPr>
            <a:xfrm>
              <a:off x="2372325" y="2625233"/>
              <a:ext cx="1200314" cy="523220"/>
            </a:xfrm>
            <a:prstGeom prst="rect">
              <a:avLst/>
            </a:prstGeom>
            <a:noFill/>
          </p:spPr>
          <p:txBody>
            <a:bodyPr wrap="square" rtlCol="0">
              <a:spAutoFit/>
            </a:bodyPr>
            <a:lstStyle/>
            <a:p>
              <a:r>
                <a:rPr lang="en-US" sz="1400" b="1" dirty="0" err="1">
                  <a:solidFill>
                    <a:schemeClr val="bg1"/>
                  </a:solidFill>
                  <a:latin typeface="Helvetica Neue" charset="0"/>
                  <a:ea typeface="Helvetica Neue" charset="0"/>
                  <a:cs typeface="Helvetica Neue" charset="0"/>
                </a:rPr>
                <a:t>Src</a:t>
              </a:r>
              <a:r>
                <a:rPr lang="en-US" sz="1400" b="1" dirty="0">
                  <a:solidFill>
                    <a:schemeClr val="bg1"/>
                  </a:solidFill>
                  <a:latin typeface="Helvetica Neue" charset="0"/>
                  <a:ea typeface="Helvetica Neue" charset="0"/>
                  <a:cs typeface="Helvetica Neue" charset="0"/>
                </a:rPr>
                <a:t>: </a:t>
              </a:r>
              <a:r>
                <a:rPr lang="en-US" sz="1400" b="1" dirty="0">
                  <a:solidFill>
                    <a:srgbClr val="FFFF00"/>
                  </a:solidFill>
                  <a:latin typeface="Helvetica Neue" charset="0"/>
                  <a:ea typeface="Helvetica Neue" charset="0"/>
                  <a:cs typeface="Helvetica Neue" charset="0"/>
                </a:rPr>
                <a:t>Victim</a:t>
              </a:r>
            </a:p>
            <a:p>
              <a:r>
                <a:rPr lang="en-US" sz="1400" b="1" dirty="0" err="1">
                  <a:solidFill>
                    <a:schemeClr val="bg1"/>
                  </a:solidFill>
                  <a:latin typeface="Helvetica Neue" charset="0"/>
                  <a:ea typeface="Helvetica Neue" charset="0"/>
                  <a:cs typeface="Helvetica Neue" charset="0"/>
                </a:rPr>
                <a:t>Dst</a:t>
              </a:r>
              <a:r>
                <a:rPr lang="en-US" sz="1400" b="1" dirty="0">
                  <a:solidFill>
                    <a:schemeClr val="bg1"/>
                  </a:solidFill>
                  <a:latin typeface="Helvetica Neue" charset="0"/>
                  <a:ea typeface="Helvetica Neue" charset="0"/>
                  <a:cs typeface="Helvetica Neue" charset="0"/>
                </a:rPr>
                <a:t>: </a:t>
              </a:r>
              <a:r>
                <a:rPr lang="en-US" sz="1400" b="1" dirty="0">
                  <a:solidFill>
                    <a:srgbClr val="FF9300"/>
                  </a:solidFill>
                  <a:latin typeface="Helvetica Neue" charset="0"/>
                  <a:ea typeface="Helvetica Neue" charset="0"/>
                  <a:cs typeface="Helvetica Neue" charset="0"/>
                </a:rPr>
                <a:t>DNS</a:t>
              </a:r>
              <a:endParaRPr lang="en-US" sz="1400" b="1" baseline="-25000" dirty="0">
                <a:solidFill>
                  <a:srgbClr val="FF9300"/>
                </a:solidFill>
                <a:latin typeface="Helvetica Neue" charset="0"/>
                <a:ea typeface="Helvetica Neue" charset="0"/>
                <a:cs typeface="Helvetica Neue" charset="0"/>
              </a:endParaRPr>
            </a:p>
          </p:txBody>
        </p:sp>
      </p:grpSp>
      <p:grpSp>
        <p:nvGrpSpPr>
          <p:cNvPr id="37" name="Group 36">
            <a:extLst>
              <a:ext uri="{FF2B5EF4-FFF2-40B4-BE49-F238E27FC236}">
                <a16:creationId xmlns:a16="http://schemas.microsoft.com/office/drawing/2014/main" id="{9E393CF6-12B3-B641-BAC3-BE6875E05F71}"/>
              </a:ext>
            </a:extLst>
          </p:cNvPr>
          <p:cNvGrpSpPr/>
          <p:nvPr/>
        </p:nvGrpSpPr>
        <p:grpSpPr>
          <a:xfrm>
            <a:off x="2376055" y="3485899"/>
            <a:ext cx="1200314" cy="695879"/>
            <a:chOff x="2376055" y="3462750"/>
            <a:chExt cx="1200314" cy="695879"/>
          </a:xfrm>
        </p:grpSpPr>
        <p:grpSp>
          <p:nvGrpSpPr>
            <p:cNvPr id="28" name="Group 27">
              <a:extLst>
                <a:ext uri="{FF2B5EF4-FFF2-40B4-BE49-F238E27FC236}">
                  <a16:creationId xmlns:a16="http://schemas.microsoft.com/office/drawing/2014/main" id="{7A5ECA65-5DAD-FF40-B647-321BE44902D6}"/>
                </a:ext>
              </a:extLst>
            </p:cNvPr>
            <p:cNvGrpSpPr/>
            <p:nvPr/>
          </p:nvGrpSpPr>
          <p:grpSpPr>
            <a:xfrm>
              <a:off x="2392675" y="3462750"/>
              <a:ext cx="1080633" cy="695879"/>
              <a:chOff x="695898" y="2897841"/>
              <a:chExt cx="378836" cy="249815"/>
            </a:xfrm>
            <a:solidFill>
              <a:schemeClr val="tx1">
                <a:lumMod val="50000"/>
                <a:lumOff val="50000"/>
              </a:schemeClr>
            </a:solidFill>
          </p:grpSpPr>
          <p:sp>
            <p:nvSpPr>
              <p:cNvPr id="29" name="Rectangle 28">
                <a:extLst>
                  <a:ext uri="{FF2B5EF4-FFF2-40B4-BE49-F238E27FC236}">
                    <a16:creationId xmlns:a16="http://schemas.microsoft.com/office/drawing/2014/main" id="{755E3AB0-73A6-7149-8F5E-3FA863C613DC}"/>
                  </a:ext>
                </a:extLst>
              </p:cNvPr>
              <p:cNvSpPr/>
              <p:nvPr/>
            </p:nvSpPr>
            <p:spPr>
              <a:xfrm>
                <a:off x="695898" y="2897841"/>
                <a:ext cx="378836" cy="249815"/>
              </a:xfrm>
              <a:prstGeom prst="rect">
                <a:avLst/>
              </a:prstGeom>
              <a:grpFill/>
              <a:ln>
                <a:solidFill>
                  <a:schemeClr val="tx1">
                    <a:lumMod val="50000"/>
                    <a:lumOff val="50000"/>
                  </a:schemeClr>
                </a:solidFill>
              </a:ln>
              <a:effectLst>
                <a:outerShdw blurRad="254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Helvetica Neue" charset="0"/>
                  <a:ea typeface="Helvetica Neue" charset="0"/>
                  <a:cs typeface="Helvetica Neue" charset="0"/>
                </a:endParaRPr>
              </a:p>
            </p:txBody>
          </p:sp>
          <p:sp>
            <p:nvSpPr>
              <p:cNvPr id="30" name="Triangle 29">
                <a:extLst>
                  <a:ext uri="{FF2B5EF4-FFF2-40B4-BE49-F238E27FC236}">
                    <a16:creationId xmlns:a16="http://schemas.microsoft.com/office/drawing/2014/main" id="{07F15FA7-9F74-1246-9798-C6E6B8C92B7C}"/>
                  </a:ext>
                </a:extLst>
              </p:cNvPr>
              <p:cNvSpPr/>
              <p:nvPr/>
            </p:nvSpPr>
            <p:spPr>
              <a:xfrm flipV="1">
                <a:off x="695898" y="2897841"/>
                <a:ext cx="378836" cy="174812"/>
              </a:xfrm>
              <a:prstGeom prst="triangle">
                <a:avLst/>
              </a:prstGeom>
              <a:grpFill/>
              <a:ln>
                <a:solidFill>
                  <a:schemeClr val="tx1">
                    <a:lumMod val="50000"/>
                    <a:lumOff val="50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Helvetica Neue" charset="0"/>
                  <a:ea typeface="Helvetica Neue" charset="0"/>
                  <a:cs typeface="Helvetica Neue" charset="0"/>
                </a:endParaRPr>
              </a:p>
            </p:txBody>
          </p:sp>
        </p:grpSp>
        <p:sp>
          <p:nvSpPr>
            <p:cNvPr id="31" name="TextBox 30">
              <a:extLst>
                <a:ext uri="{FF2B5EF4-FFF2-40B4-BE49-F238E27FC236}">
                  <a16:creationId xmlns:a16="http://schemas.microsoft.com/office/drawing/2014/main" id="{65ED9264-9D22-E047-99A7-A1EDDAA5B5F1}"/>
                </a:ext>
              </a:extLst>
            </p:cNvPr>
            <p:cNvSpPr txBox="1"/>
            <p:nvPr/>
          </p:nvSpPr>
          <p:spPr>
            <a:xfrm>
              <a:off x="2376055" y="3464205"/>
              <a:ext cx="1200314" cy="523220"/>
            </a:xfrm>
            <a:prstGeom prst="rect">
              <a:avLst/>
            </a:prstGeom>
            <a:noFill/>
          </p:spPr>
          <p:txBody>
            <a:bodyPr wrap="square" rtlCol="0">
              <a:spAutoFit/>
            </a:bodyPr>
            <a:lstStyle/>
            <a:p>
              <a:r>
                <a:rPr lang="en-US" sz="1400" b="1" dirty="0" err="1">
                  <a:solidFill>
                    <a:schemeClr val="bg1"/>
                  </a:solidFill>
                  <a:latin typeface="Helvetica Neue" charset="0"/>
                  <a:ea typeface="Helvetica Neue" charset="0"/>
                  <a:cs typeface="Helvetica Neue" charset="0"/>
                </a:rPr>
                <a:t>Src</a:t>
              </a:r>
              <a:r>
                <a:rPr lang="en-US" sz="1400" b="1" dirty="0">
                  <a:solidFill>
                    <a:schemeClr val="bg1"/>
                  </a:solidFill>
                  <a:latin typeface="Helvetica Neue" charset="0"/>
                  <a:ea typeface="Helvetica Neue" charset="0"/>
                  <a:cs typeface="Helvetica Neue" charset="0"/>
                </a:rPr>
                <a:t>: </a:t>
              </a:r>
              <a:r>
                <a:rPr lang="en-US" sz="1400" b="1" dirty="0">
                  <a:solidFill>
                    <a:srgbClr val="FFFF00"/>
                  </a:solidFill>
                  <a:latin typeface="Helvetica Neue" charset="0"/>
                  <a:ea typeface="Helvetica Neue" charset="0"/>
                  <a:cs typeface="Helvetica Neue" charset="0"/>
                </a:rPr>
                <a:t>Victim</a:t>
              </a:r>
            </a:p>
            <a:p>
              <a:r>
                <a:rPr lang="en-US" sz="1400" b="1" dirty="0" err="1">
                  <a:solidFill>
                    <a:schemeClr val="bg1"/>
                  </a:solidFill>
                  <a:latin typeface="Helvetica Neue" charset="0"/>
                  <a:ea typeface="Helvetica Neue" charset="0"/>
                  <a:cs typeface="Helvetica Neue" charset="0"/>
                </a:rPr>
                <a:t>Dst</a:t>
              </a:r>
              <a:r>
                <a:rPr lang="en-US" sz="1400" b="1" dirty="0">
                  <a:solidFill>
                    <a:schemeClr val="bg1"/>
                  </a:solidFill>
                  <a:latin typeface="Helvetica Neue" charset="0"/>
                  <a:ea typeface="Helvetica Neue" charset="0"/>
                  <a:cs typeface="Helvetica Neue" charset="0"/>
                </a:rPr>
                <a:t>: </a:t>
              </a:r>
              <a:r>
                <a:rPr lang="en-US" sz="1400" b="1" dirty="0">
                  <a:solidFill>
                    <a:srgbClr val="008000"/>
                  </a:solidFill>
                  <a:latin typeface="Helvetica Neue" charset="0"/>
                  <a:ea typeface="Helvetica Neue" charset="0"/>
                  <a:cs typeface="Helvetica Neue" charset="0"/>
                </a:rPr>
                <a:t>DNS</a:t>
              </a:r>
              <a:endParaRPr lang="en-US" sz="1400" b="1" baseline="-25000" dirty="0">
                <a:solidFill>
                  <a:srgbClr val="008000"/>
                </a:solidFill>
                <a:latin typeface="Helvetica Neue" charset="0"/>
                <a:ea typeface="Helvetica Neue" charset="0"/>
                <a:cs typeface="Helvetica Neue" charset="0"/>
              </a:endParaRPr>
            </a:p>
          </p:txBody>
        </p:sp>
      </p:grpSp>
      <p:grpSp>
        <p:nvGrpSpPr>
          <p:cNvPr id="38" name="Group 37">
            <a:extLst>
              <a:ext uri="{FF2B5EF4-FFF2-40B4-BE49-F238E27FC236}">
                <a16:creationId xmlns:a16="http://schemas.microsoft.com/office/drawing/2014/main" id="{F3648A48-BA7F-3047-BDA1-4F62DC2DB4C0}"/>
              </a:ext>
            </a:extLst>
          </p:cNvPr>
          <p:cNvGrpSpPr/>
          <p:nvPr/>
        </p:nvGrpSpPr>
        <p:grpSpPr>
          <a:xfrm>
            <a:off x="6351565" y="3101126"/>
            <a:ext cx="1265359" cy="695879"/>
            <a:chOff x="2372324" y="2623778"/>
            <a:chExt cx="1265359" cy="695879"/>
          </a:xfrm>
        </p:grpSpPr>
        <p:grpSp>
          <p:nvGrpSpPr>
            <p:cNvPr id="39" name="Group 38">
              <a:extLst>
                <a:ext uri="{FF2B5EF4-FFF2-40B4-BE49-F238E27FC236}">
                  <a16:creationId xmlns:a16="http://schemas.microsoft.com/office/drawing/2014/main" id="{3D36B6EE-E55F-E242-AD3C-96CBAEF01965}"/>
                </a:ext>
              </a:extLst>
            </p:cNvPr>
            <p:cNvGrpSpPr/>
            <p:nvPr/>
          </p:nvGrpSpPr>
          <p:grpSpPr>
            <a:xfrm>
              <a:off x="2388945" y="2623778"/>
              <a:ext cx="1080633" cy="695879"/>
              <a:chOff x="695898" y="2897841"/>
              <a:chExt cx="378836" cy="249815"/>
            </a:xfrm>
            <a:solidFill>
              <a:schemeClr val="tx1">
                <a:lumMod val="50000"/>
                <a:lumOff val="50000"/>
              </a:schemeClr>
            </a:solidFill>
          </p:grpSpPr>
          <p:sp>
            <p:nvSpPr>
              <p:cNvPr id="41" name="Rectangle 40">
                <a:extLst>
                  <a:ext uri="{FF2B5EF4-FFF2-40B4-BE49-F238E27FC236}">
                    <a16:creationId xmlns:a16="http://schemas.microsoft.com/office/drawing/2014/main" id="{F0AF0FE9-30A7-A54B-84F8-67A7B8985777}"/>
                  </a:ext>
                </a:extLst>
              </p:cNvPr>
              <p:cNvSpPr/>
              <p:nvPr/>
            </p:nvSpPr>
            <p:spPr>
              <a:xfrm>
                <a:off x="695898" y="2897841"/>
                <a:ext cx="378836" cy="249815"/>
              </a:xfrm>
              <a:prstGeom prst="rect">
                <a:avLst/>
              </a:prstGeom>
              <a:grpFill/>
              <a:ln>
                <a:solidFill>
                  <a:schemeClr val="tx1">
                    <a:lumMod val="50000"/>
                    <a:lumOff val="50000"/>
                  </a:schemeClr>
                </a:solidFill>
              </a:ln>
              <a:effectLst>
                <a:outerShdw blurRad="254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Helvetica Neue" charset="0"/>
                  <a:ea typeface="Helvetica Neue" charset="0"/>
                  <a:cs typeface="Helvetica Neue" charset="0"/>
                </a:endParaRPr>
              </a:p>
            </p:txBody>
          </p:sp>
          <p:sp>
            <p:nvSpPr>
              <p:cNvPr id="42" name="Triangle 41">
                <a:extLst>
                  <a:ext uri="{FF2B5EF4-FFF2-40B4-BE49-F238E27FC236}">
                    <a16:creationId xmlns:a16="http://schemas.microsoft.com/office/drawing/2014/main" id="{EEAF5660-84CF-0042-90B6-8742ABEF0997}"/>
                  </a:ext>
                </a:extLst>
              </p:cNvPr>
              <p:cNvSpPr/>
              <p:nvPr/>
            </p:nvSpPr>
            <p:spPr>
              <a:xfrm flipV="1">
                <a:off x="695898" y="2897841"/>
                <a:ext cx="378836" cy="174812"/>
              </a:xfrm>
              <a:prstGeom prst="triangle">
                <a:avLst/>
              </a:prstGeom>
              <a:grpFill/>
              <a:ln>
                <a:solidFill>
                  <a:schemeClr val="tx1">
                    <a:lumMod val="50000"/>
                    <a:lumOff val="50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Helvetica Neue" charset="0"/>
                  <a:ea typeface="Helvetica Neue" charset="0"/>
                  <a:cs typeface="Helvetica Neue" charset="0"/>
                </a:endParaRPr>
              </a:p>
            </p:txBody>
          </p:sp>
        </p:grpSp>
        <p:sp>
          <p:nvSpPr>
            <p:cNvPr id="40" name="TextBox 39">
              <a:extLst>
                <a:ext uri="{FF2B5EF4-FFF2-40B4-BE49-F238E27FC236}">
                  <a16:creationId xmlns:a16="http://schemas.microsoft.com/office/drawing/2014/main" id="{E26EA645-324D-674B-B716-F5AB58FA73DD}"/>
                </a:ext>
              </a:extLst>
            </p:cNvPr>
            <p:cNvSpPr txBox="1"/>
            <p:nvPr/>
          </p:nvSpPr>
          <p:spPr>
            <a:xfrm>
              <a:off x="2372324" y="2625233"/>
              <a:ext cx="1265359" cy="523220"/>
            </a:xfrm>
            <a:prstGeom prst="rect">
              <a:avLst/>
            </a:prstGeom>
            <a:noFill/>
          </p:spPr>
          <p:txBody>
            <a:bodyPr wrap="square" rtlCol="0">
              <a:spAutoFit/>
            </a:bodyPr>
            <a:lstStyle/>
            <a:p>
              <a:r>
                <a:rPr lang="en-US" sz="1400" b="1" dirty="0" err="1">
                  <a:solidFill>
                    <a:schemeClr val="bg1"/>
                  </a:solidFill>
                  <a:latin typeface="Helvetica Neue" charset="0"/>
                  <a:ea typeface="Helvetica Neue" charset="0"/>
                  <a:cs typeface="Helvetica Neue" charset="0"/>
                </a:rPr>
                <a:t>Src</a:t>
              </a:r>
              <a:r>
                <a:rPr lang="en-US" sz="1400" b="1" dirty="0">
                  <a:solidFill>
                    <a:schemeClr val="bg1"/>
                  </a:solidFill>
                  <a:latin typeface="Helvetica Neue" charset="0"/>
                  <a:ea typeface="Helvetica Neue" charset="0"/>
                  <a:cs typeface="Helvetica Neue" charset="0"/>
                </a:rPr>
                <a:t>: </a:t>
              </a:r>
              <a:r>
                <a:rPr lang="en-US" sz="1400" b="1" dirty="0">
                  <a:solidFill>
                    <a:srgbClr val="008000"/>
                  </a:solidFill>
                  <a:latin typeface="Helvetica Neue" charset="0"/>
                  <a:ea typeface="Helvetica Neue" charset="0"/>
                  <a:cs typeface="Helvetica Neue" charset="0"/>
                </a:rPr>
                <a:t>DNS</a:t>
              </a:r>
            </a:p>
            <a:p>
              <a:r>
                <a:rPr lang="en-US" sz="1400" b="1" dirty="0" err="1">
                  <a:solidFill>
                    <a:schemeClr val="bg1"/>
                  </a:solidFill>
                  <a:latin typeface="Helvetica Neue" charset="0"/>
                  <a:ea typeface="Helvetica Neue" charset="0"/>
                  <a:cs typeface="Helvetica Neue" charset="0"/>
                </a:rPr>
                <a:t>Dst</a:t>
              </a:r>
              <a:r>
                <a:rPr lang="en-US" sz="1400" b="1" dirty="0">
                  <a:solidFill>
                    <a:schemeClr val="bg1"/>
                  </a:solidFill>
                  <a:latin typeface="Helvetica Neue" charset="0"/>
                  <a:ea typeface="Helvetica Neue" charset="0"/>
                  <a:cs typeface="Helvetica Neue" charset="0"/>
                </a:rPr>
                <a:t>: </a:t>
              </a:r>
              <a:r>
                <a:rPr lang="en-US" sz="1400" b="1" dirty="0">
                  <a:solidFill>
                    <a:srgbClr val="FFFF00"/>
                  </a:solidFill>
                  <a:latin typeface="Helvetica Neue" charset="0"/>
                  <a:ea typeface="Helvetica Neue" charset="0"/>
                  <a:cs typeface="Helvetica Neue" charset="0"/>
                </a:rPr>
                <a:t>Victim</a:t>
              </a:r>
              <a:endParaRPr lang="en-US" sz="1400" b="1" baseline="-25000" dirty="0">
                <a:solidFill>
                  <a:srgbClr val="FFFF00"/>
                </a:solidFill>
                <a:latin typeface="Helvetica Neue" charset="0"/>
                <a:ea typeface="Helvetica Neue" charset="0"/>
                <a:cs typeface="Helvetica Neue" charset="0"/>
              </a:endParaRPr>
            </a:p>
          </p:txBody>
        </p:sp>
      </p:grpSp>
      <p:grpSp>
        <p:nvGrpSpPr>
          <p:cNvPr id="43" name="Group 42">
            <a:extLst>
              <a:ext uri="{FF2B5EF4-FFF2-40B4-BE49-F238E27FC236}">
                <a16:creationId xmlns:a16="http://schemas.microsoft.com/office/drawing/2014/main" id="{69E2EBDB-69FA-DF42-8A3A-071EC20DD7FE}"/>
              </a:ext>
            </a:extLst>
          </p:cNvPr>
          <p:cNvGrpSpPr/>
          <p:nvPr/>
        </p:nvGrpSpPr>
        <p:grpSpPr>
          <a:xfrm>
            <a:off x="4060747" y="1599729"/>
            <a:ext cx="1261628" cy="695879"/>
            <a:chOff x="2376055" y="3462750"/>
            <a:chExt cx="1261628" cy="695879"/>
          </a:xfrm>
        </p:grpSpPr>
        <p:grpSp>
          <p:nvGrpSpPr>
            <p:cNvPr id="44" name="Group 43">
              <a:extLst>
                <a:ext uri="{FF2B5EF4-FFF2-40B4-BE49-F238E27FC236}">
                  <a16:creationId xmlns:a16="http://schemas.microsoft.com/office/drawing/2014/main" id="{EDC17E48-1204-6E4F-A5B8-4C43539BABF5}"/>
                </a:ext>
              </a:extLst>
            </p:cNvPr>
            <p:cNvGrpSpPr/>
            <p:nvPr/>
          </p:nvGrpSpPr>
          <p:grpSpPr>
            <a:xfrm>
              <a:off x="2392675" y="3462750"/>
              <a:ext cx="1080633" cy="695879"/>
              <a:chOff x="695898" y="2897841"/>
              <a:chExt cx="378836" cy="249815"/>
            </a:xfrm>
            <a:solidFill>
              <a:schemeClr val="tx1">
                <a:lumMod val="50000"/>
                <a:lumOff val="50000"/>
              </a:schemeClr>
            </a:solidFill>
          </p:grpSpPr>
          <p:sp>
            <p:nvSpPr>
              <p:cNvPr id="46" name="Rectangle 45">
                <a:extLst>
                  <a:ext uri="{FF2B5EF4-FFF2-40B4-BE49-F238E27FC236}">
                    <a16:creationId xmlns:a16="http://schemas.microsoft.com/office/drawing/2014/main" id="{81D63680-C13E-524A-9B94-1D1290548838}"/>
                  </a:ext>
                </a:extLst>
              </p:cNvPr>
              <p:cNvSpPr/>
              <p:nvPr/>
            </p:nvSpPr>
            <p:spPr>
              <a:xfrm>
                <a:off x="695898" y="2897841"/>
                <a:ext cx="378836" cy="249815"/>
              </a:xfrm>
              <a:prstGeom prst="rect">
                <a:avLst/>
              </a:prstGeom>
              <a:grpFill/>
              <a:ln>
                <a:solidFill>
                  <a:schemeClr val="tx1">
                    <a:lumMod val="50000"/>
                    <a:lumOff val="50000"/>
                  </a:schemeClr>
                </a:solidFill>
              </a:ln>
              <a:effectLst>
                <a:outerShdw blurRad="254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Helvetica Neue" charset="0"/>
                  <a:ea typeface="Helvetica Neue" charset="0"/>
                  <a:cs typeface="Helvetica Neue" charset="0"/>
                </a:endParaRPr>
              </a:p>
            </p:txBody>
          </p:sp>
          <p:sp>
            <p:nvSpPr>
              <p:cNvPr id="47" name="Triangle 46">
                <a:extLst>
                  <a:ext uri="{FF2B5EF4-FFF2-40B4-BE49-F238E27FC236}">
                    <a16:creationId xmlns:a16="http://schemas.microsoft.com/office/drawing/2014/main" id="{4109EDFE-B998-3040-8E85-91F8B2443D69}"/>
                  </a:ext>
                </a:extLst>
              </p:cNvPr>
              <p:cNvSpPr/>
              <p:nvPr/>
            </p:nvSpPr>
            <p:spPr>
              <a:xfrm flipV="1">
                <a:off x="695898" y="2897841"/>
                <a:ext cx="378836" cy="174812"/>
              </a:xfrm>
              <a:prstGeom prst="triangle">
                <a:avLst/>
              </a:prstGeom>
              <a:grpFill/>
              <a:ln>
                <a:solidFill>
                  <a:schemeClr val="tx1">
                    <a:lumMod val="50000"/>
                    <a:lumOff val="50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Helvetica Neue" charset="0"/>
                  <a:ea typeface="Helvetica Neue" charset="0"/>
                  <a:cs typeface="Helvetica Neue" charset="0"/>
                </a:endParaRPr>
              </a:p>
            </p:txBody>
          </p:sp>
        </p:grpSp>
        <p:sp>
          <p:nvSpPr>
            <p:cNvPr id="45" name="TextBox 44">
              <a:extLst>
                <a:ext uri="{FF2B5EF4-FFF2-40B4-BE49-F238E27FC236}">
                  <a16:creationId xmlns:a16="http://schemas.microsoft.com/office/drawing/2014/main" id="{C6EDDCB2-830E-B141-BA75-6DEA8D345C54}"/>
                </a:ext>
              </a:extLst>
            </p:cNvPr>
            <p:cNvSpPr txBox="1"/>
            <p:nvPr/>
          </p:nvSpPr>
          <p:spPr>
            <a:xfrm>
              <a:off x="2376055" y="3464205"/>
              <a:ext cx="1261628" cy="523220"/>
            </a:xfrm>
            <a:prstGeom prst="rect">
              <a:avLst/>
            </a:prstGeom>
            <a:noFill/>
          </p:spPr>
          <p:txBody>
            <a:bodyPr wrap="square" rtlCol="0">
              <a:spAutoFit/>
            </a:bodyPr>
            <a:lstStyle/>
            <a:p>
              <a:r>
                <a:rPr lang="en-US" sz="1400" b="1" dirty="0" err="1">
                  <a:solidFill>
                    <a:schemeClr val="bg1"/>
                  </a:solidFill>
                  <a:latin typeface="Helvetica Neue" charset="0"/>
                  <a:ea typeface="Helvetica Neue" charset="0"/>
                  <a:cs typeface="Helvetica Neue" charset="0"/>
                </a:rPr>
                <a:t>Src</a:t>
              </a:r>
              <a:r>
                <a:rPr lang="en-US" sz="1400" b="1" dirty="0">
                  <a:solidFill>
                    <a:schemeClr val="bg1"/>
                  </a:solidFill>
                  <a:latin typeface="Helvetica Neue" charset="0"/>
                  <a:ea typeface="Helvetica Neue" charset="0"/>
                  <a:cs typeface="Helvetica Neue" charset="0"/>
                </a:rPr>
                <a:t>: </a:t>
              </a:r>
              <a:r>
                <a:rPr lang="en-US" sz="1400" b="1" dirty="0">
                  <a:solidFill>
                    <a:srgbClr val="FF9300"/>
                  </a:solidFill>
                  <a:latin typeface="Helvetica Neue" charset="0"/>
                  <a:ea typeface="Helvetica Neue" charset="0"/>
                  <a:cs typeface="Helvetica Neue" charset="0"/>
                </a:rPr>
                <a:t>DNS</a:t>
              </a:r>
            </a:p>
            <a:p>
              <a:r>
                <a:rPr lang="en-US" sz="1400" b="1" dirty="0" err="1">
                  <a:solidFill>
                    <a:schemeClr val="bg1"/>
                  </a:solidFill>
                  <a:latin typeface="Helvetica Neue" charset="0"/>
                  <a:ea typeface="Helvetica Neue" charset="0"/>
                  <a:cs typeface="Helvetica Neue" charset="0"/>
                </a:rPr>
                <a:t>Dst</a:t>
              </a:r>
              <a:r>
                <a:rPr lang="en-US" sz="1400" b="1" dirty="0">
                  <a:solidFill>
                    <a:schemeClr val="bg1"/>
                  </a:solidFill>
                  <a:latin typeface="Helvetica Neue" charset="0"/>
                  <a:ea typeface="Helvetica Neue" charset="0"/>
                  <a:cs typeface="Helvetica Neue" charset="0"/>
                </a:rPr>
                <a:t>: </a:t>
              </a:r>
              <a:r>
                <a:rPr lang="en-US" sz="1400" b="1" dirty="0">
                  <a:solidFill>
                    <a:srgbClr val="FFFF00"/>
                  </a:solidFill>
                  <a:latin typeface="Helvetica Neue" charset="0"/>
                  <a:ea typeface="Helvetica Neue" charset="0"/>
                  <a:cs typeface="Helvetica Neue" charset="0"/>
                </a:rPr>
                <a:t>Victim</a:t>
              </a:r>
              <a:endParaRPr lang="en-US" sz="1400" b="1" baseline="-25000" dirty="0">
                <a:solidFill>
                  <a:srgbClr val="FFFF00"/>
                </a:solidFill>
                <a:latin typeface="Helvetica Neue" charset="0"/>
                <a:ea typeface="Helvetica Neue" charset="0"/>
                <a:cs typeface="Helvetica Neue" charset="0"/>
              </a:endParaRPr>
            </a:p>
          </p:txBody>
        </p:sp>
      </p:grpSp>
      <p:sp>
        <p:nvSpPr>
          <p:cNvPr id="48" name="TextBox 47">
            <a:extLst>
              <a:ext uri="{FF2B5EF4-FFF2-40B4-BE49-F238E27FC236}">
                <a16:creationId xmlns:a16="http://schemas.microsoft.com/office/drawing/2014/main" id="{B3B34662-FDC6-B440-9058-4B809D14BC53}"/>
              </a:ext>
            </a:extLst>
          </p:cNvPr>
          <p:cNvSpPr txBox="1"/>
          <p:nvPr/>
        </p:nvSpPr>
        <p:spPr>
          <a:xfrm>
            <a:off x="4326577" y="1244843"/>
            <a:ext cx="670376" cy="369332"/>
          </a:xfrm>
          <a:prstGeom prst="rect">
            <a:avLst/>
          </a:prstGeom>
          <a:noFill/>
        </p:spPr>
        <p:txBody>
          <a:bodyPr wrap="none" rtlCol="0">
            <a:spAutoFit/>
          </a:bodyPr>
          <a:lstStyle/>
          <a:p>
            <a:r>
              <a:rPr lang="en-US" b="1" dirty="0">
                <a:solidFill>
                  <a:srgbClr val="FF9300"/>
                </a:solidFill>
                <a:latin typeface="Helvetica Neue" charset="0"/>
                <a:ea typeface="Helvetica Neue" charset="0"/>
                <a:cs typeface="Helvetica Neue" charset="0"/>
              </a:rPr>
              <a:t>DNS</a:t>
            </a:r>
          </a:p>
        </p:txBody>
      </p:sp>
      <p:sp>
        <p:nvSpPr>
          <p:cNvPr id="49" name="TextBox 48">
            <a:extLst>
              <a:ext uri="{FF2B5EF4-FFF2-40B4-BE49-F238E27FC236}">
                <a16:creationId xmlns:a16="http://schemas.microsoft.com/office/drawing/2014/main" id="{CDE026BB-6047-2045-9909-EFF6E9081BC2}"/>
              </a:ext>
            </a:extLst>
          </p:cNvPr>
          <p:cNvSpPr txBox="1"/>
          <p:nvPr/>
        </p:nvSpPr>
        <p:spPr>
          <a:xfrm>
            <a:off x="6612587" y="2599997"/>
            <a:ext cx="670376" cy="369332"/>
          </a:xfrm>
          <a:prstGeom prst="rect">
            <a:avLst/>
          </a:prstGeom>
          <a:noFill/>
        </p:spPr>
        <p:txBody>
          <a:bodyPr wrap="none" rtlCol="0">
            <a:spAutoFit/>
          </a:bodyPr>
          <a:lstStyle/>
          <a:p>
            <a:r>
              <a:rPr lang="en-US" b="1" dirty="0">
                <a:solidFill>
                  <a:srgbClr val="008000"/>
                </a:solidFill>
                <a:latin typeface="Helvetica Neue" charset="0"/>
                <a:ea typeface="Helvetica Neue" charset="0"/>
                <a:cs typeface="Helvetica Neue" charset="0"/>
              </a:rPr>
              <a:t>DNS</a:t>
            </a:r>
          </a:p>
        </p:txBody>
      </p:sp>
      <p:sp>
        <p:nvSpPr>
          <p:cNvPr id="50" name="TextBox 49">
            <a:extLst>
              <a:ext uri="{FF2B5EF4-FFF2-40B4-BE49-F238E27FC236}">
                <a16:creationId xmlns:a16="http://schemas.microsoft.com/office/drawing/2014/main" id="{51FA7F18-A22F-FC4B-9744-52D8E608A6CA}"/>
              </a:ext>
            </a:extLst>
          </p:cNvPr>
          <p:cNvSpPr txBox="1"/>
          <p:nvPr/>
        </p:nvSpPr>
        <p:spPr>
          <a:xfrm>
            <a:off x="1362282" y="3748075"/>
            <a:ext cx="1068306" cy="369332"/>
          </a:xfrm>
          <a:prstGeom prst="rect">
            <a:avLst/>
          </a:prstGeom>
          <a:noFill/>
        </p:spPr>
        <p:txBody>
          <a:bodyPr wrap="none" rtlCol="0">
            <a:spAutoFit/>
          </a:bodyPr>
          <a:lstStyle/>
          <a:p>
            <a:r>
              <a:rPr lang="en-US" dirty="0">
                <a:solidFill>
                  <a:srgbClr val="FF0000"/>
                </a:solidFill>
                <a:latin typeface="Helvetica Neue" charset="0"/>
                <a:ea typeface="Helvetica Neue" charset="0"/>
                <a:cs typeface="Helvetica Neue" charset="0"/>
              </a:rPr>
              <a:t>Attacker</a:t>
            </a:r>
          </a:p>
        </p:txBody>
      </p:sp>
      <p:sp>
        <p:nvSpPr>
          <p:cNvPr id="51" name="TextBox 50">
            <a:extLst>
              <a:ext uri="{FF2B5EF4-FFF2-40B4-BE49-F238E27FC236}">
                <a16:creationId xmlns:a16="http://schemas.microsoft.com/office/drawing/2014/main" id="{7DA4B667-FD06-4D4E-BBCF-26254B14D969}"/>
              </a:ext>
            </a:extLst>
          </p:cNvPr>
          <p:cNvSpPr txBox="1"/>
          <p:nvPr/>
        </p:nvSpPr>
        <p:spPr>
          <a:xfrm>
            <a:off x="4179332" y="5528196"/>
            <a:ext cx="840936" cy="369332"/>
          </a:xfrm>
          <a:prstGeom prst="rect">
            <a:avLst/>
          </a:prstGeom>
          <a:noFill/>
        </p:spPr>
        <p:txBody>
          <a:bodyPr wrap="none" rtlCol="0">
            <a:spAutoFit/>
          </a:bodyPr>
          <a:lstStyle/>
          <a:p>
            <a:r>
              <a:rPr lang="en-US" dirty="0">
                <a:latin typeface="Helvetica Neue" charset="0"/>
                <a:ea typeface="Helvetica Neue" charset="0"/>
                <a:cs typeface="Helvetica Neue" charset="0"/>
              </a:rPr>
              <a:t>Victim</a:t>
            </a:r>
          </a:p>
        </p:txBody>
      </p:sp>
      <p:sp>
        <p:nvSpPr>
          <p:cNvPr id="57" name="Rounded Rectangle 56">
            <a:extLst>
              <a:ext uri="{FF2B5EF4-FFF2-40B4-BE49-F238E27FC236}">
                <a16:creationId xmlns:a16="http://schemas.microsoft.com/office/drawing/2014/main" id="{DDB78E1C-FFA3-A746-B5BE-00F41780BD82}"/>
              </a:ext>
            </a:extLst>
          </p:cNvPr>
          <p:cNvSpPr/>
          <p:nvPr/>
        </p:nvSpPr>
        <p:spPr>
          <a:xfrm>
            <a:off x="152400" y="1825436"/>
            <a:ext cx="8762999" cy="1353159"/>
          </a:xfrm>
          <a:prstGeom prst="round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Helvetica Neue" charset="0"/>
                <a:ea typeface="Helvetica Neue" charset="0"/>
                <a:cs typeface="Helvetica Neue" charset="0"/>
              </a:rPr>
              <a:t>Receive</a:t>
            </a:r>
            <a:r>
              <a:rPr lang="en-US" sz="3200" b="1" dirty="0">
                <a:solidFill>
                  <a:srgbClr val="C00000"/>
                </a:solidFill>
                <a:latin typeface="Helvetica Neue" charset="0"/>
                <a:ea typeface="Helvetica Neue" charset="0"/>
                <a:cs typeface="Helvetica Neue" charset="0"/>
              </a:rPr>
              <a:t> </a:t>
            </a:r>
          </a:p>
          <a:p>
            <a:pPr algn="ctr"/>
            <a:r>
              <a:rPr lang="en-US" sz="3200" b="1" dirty="0">
                <a:solidFill>
                  <a:srgbClr val="C00000"/>
                </a:solidFill>
                <a:latin typeface="Helvetica Neue" charset="0"/>
                <a:ea typeface="Helvetica Neue" charset="0"/>
                <a:cs typeface="Helvetica Neue" charset="0"/>
              </a:rPr>
              <a:t>DNS responses </a:t>
            </a:r>
            <a:r>
              <a:rPr lang="en-US" sz="3200" b="1" dirty="0">
                <a:solidFill>
                  <a:schemeClr val="tx1"/>
                </a:solidFill>
                <a:latin typeface="Helvetica Neue" charset="0"/>
                <a:ea typeface="Helvetica Neue" charset="0"/>
                <a:cs typeface="Helvetica Neue" charset="0"/>
              </a:rPr>
              <a:t>from many</a:t>
            </a:r>
            <a:r>
              <a:rPr lang="en-US" sz="3200" b="1" dirty="0">
                <a:solidFill>
                  <a:srgbClr val="C00000"/>
                </a:solidFill>
                <a:latin typeface="Helvetica Neue" charset="0"/>
                <a:ea typeface="Helvetica Neue" charset="0"/>
                <a:cs typeface="Helvetica Neue" charset="0"/>
              </a:rPr>
              <a:t> </a:t>
            </a:r>
            <a:r>
              <a:rPr lang="en-US" sz="3200" b="1" dirty="0">
                <a:solidFill>
                  <a:schemeClr val="accent2"/>
                </a:solidFill>
                <a:latin typeface="Helvetica Neue" charset="0"/>
                <a:ea typeface="Helvetica Neue" charset="0"/>
                <a:cs typeface="Helvetica Neue" charset="0"/>
              </a:rPr>
              <a:t>distinct sources </a:t>
            </a:r>
            <a:endParaRPr lang="en-US" sz="3200" dirty="0">
              <a:solidFill>
                <a:schemeClr val="accent2"/>
              </a:solidFill>
              <a:latin typeface="Helvetica Neue" charset="0"/>
              <a:ea typeface="Helvetica Neue" charset="0"/>
              <a:cs typeface="Helvetica Neue" charset="0"/>
            </a:endParaRPr>
          </a:p>
        </p:txBody>
      </p:sp>
      <p:grpSp>
        <p:nvGrpSpPr>
          <p:cNvPr id="58" name="Group 57">
            <a:extLst>
              <a:ext uri="{FF2B5EF4-FFF2-40B4-BE49-F238E27FC236}">
                <a16:creationId xmlns:a16="http://schemas.microsoft.com/office/drawing/2014/main" id="{5086B59B-22B7-8846-B424-D22F8E7D3718}"/>
              </a:ext>
            </a:extLst>
          </p:cNvPr>
          <p:cNvGrpSpPr/>
          <p:nvPr/>
        </p:nvGrpSpPr>
        <p:grpSpPr>
          <a:xfrm>
            <a:off x="5730495" y="3403370"/>
            <a:ext cx="3104936" cy="3096779"/>
            <a:chOff x="5830626" y="3638692"/>
            <a:chExt cx="3104936" cy="3096779"/>
          </a:xfrm>
        </p:grpSpPr>
        <p:sp>
          <p:nvSpPr>
            <p:cNvPr id="59" name="Vertical Scroll 58">
              <a:extLst>
                <a:ext uri="{FF2B5EF4-FFF2-40B4-BE49-F238E27FC236}">
                  <a16:creationId xmlns:a16="http://schemas.microsoft.com/office/drawing/2014/main" id="{ECCF424D-AB67-BD44-B153-3E7DD7305302}"/>
                </a:ext>
              </a:extLst>
            </p:cNvPr>
            <p:cNvSpPr/>
            <p:nvPr/>
          </p:nvSpPr>
          <p:spPr>
            <a:xfrm>
              <a:off x="5830626" y="3719485"/>
              <a:ext cx="3104936" cy="3015986"/>
            </a:xfrm>
            <a:prstGeom prst="verticalScroll">
              <a:avLst/>
            </a:prstGeom>
            <a:solidFill>
              <a:srgbClr val="DBC19D"/>
            </a:solidFill>
          </p:spPr>
          <p:style>
            <a:lnRef idx="1">
              <a:schemeClr val="accent3"/>
            </a:lnRef>
            <a:fillRef idx="2">
              <a:schemeClr val="accent3"/>
            </a:fillRef>
            <a:effectRef idx="1">
              <a:schemeClr val="accent3"/>
            </a:effectRef>
            <a:fontRef idx="minor">
              <a:schemeClr val="dk1"/>
            </a:fontRef>
          </p:style>
          <p:txBody>
            <a:bodyPr rtlCol="0" anchor="ctr"/>
            <a:lstStyle/>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Helvetica Neue" charset="0"/>
                  <a:ea typeface="Helvetica Neue" charset="0"/>
                  <a:cs typeface="Helvetica Neue" charset="0"/>
                </a:rPr>
                <a:t>jitter</a:t>
              </a: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Helvetica Neue" charset="0"/>
                  <a:ea typeface="Helvetica Neue" charset="0"/>
                  <a:cs typeface="Helvetica Neue" charset="0"/>
                </a:rPr>
                <a:t>distinct hosts</a:t>
              </a: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Helvetica Neue" charset="0"/>
                  <a:ea typeface="Helvetica Neue" charset="0"/>
                  <a:cs typeface="Helvetica Neue" charset="0"/>
                </a:rPr>
                <a:t>volume</a:t>
              </a: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Helvetica Neue" charset="0"/>
                  <a:ea typeface="Helvetica Neue" charset="0"/>
                  <a:cs typeface="Helvetica Neue" charset="0"/>
                </a:rPr>
                <a:t>delay</a:t>
              </a: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Helvetica Neue" charset="0"/>
                  <a:ea typeface="Helvetica Neue" charset="0"/>
                  <a:cs typeface="Helvetica Neue" charset="0"/>
                </a:rPr>
                <a:t>loss</a:t>
              </a: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Helvetica Neue" charset="0"/>
                  <a:ea typeface="Helvetica Neue" charset="0"/>
                  <a:cs typeface="Helvetica Neue" charset="0"/>
                </a:rPr>
                <a:t>…</a:t>
              </a:r>
            </a:p>
          </p:txBody>
        </p:sp>
        <p:sp>
          <p:nvSpPr>
            <p:cNvPr id="60" name="Content Placeholder 7">
              <a:extLst>
                <a:ext uri="{FF2B5EF4-FFF2-40B4-BE49-F238E27FC236}">
                  <a16:creationId xmlns:a16="http://schemas.microsoft.com/office/drawing/2014/main" id="{78DFFE68-4063-2543-91CE-3F42CBC9053D}"/>
                </a:ext>
              </a:extLst>
            </p:cNvPr>
            <p:cNvSpPr txBox="1">
              <a:spLocks/>
            </p:cNvSpPr>
            <p:nvPr/>
          </p:nvSpPr>
          <p:spPr bwMode="auto">
            <a:xfrm>
              <a:off x="6492452" y="3638692"/>
              <a:ext cx="2368297" cy="57455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marL="342900" indent="-342900" algn="l" rtl="0" eaLnBrk="0" fontAlgn="base" hangingPunct="0">
                <a:spcBef>
                  <a:spcPct val="20000"/>
                </a:spcBef>
                <a:spcAft>
                  <a:spcPct val="0"/>
                </a:spcAft>
                <a:buChar char="•"/>
                <a:defRPr sz="2800" b="0" i="0">
                  <a:solidFill>
                    <a:schemeClr val="tx1"/>
                  </a:solidFill>
                  <a:latin typeface="Helvetica Neue Regular" charset="0"/>
                  <a:ea typeface="ＭＳ Ｐゴシック" charset="-128"/>
                  <a:cs typeface="ＭＳ Ｐゴシック" charset="-128"/>
                </a:defRPr>
              </a:lvl1pPr>
              <a:lvl2pPr marL="742950" indent="-285750" algn="l" rtl="0" eaLnBrk="0" fontAlgn="base" hangingPunct="0">
                <a:spcBef>
                  <a:spcPct val="20000"/>
                </a:spcBef>
                <a:spcAft>
                  <a:spcPct val="0"/>
                </a:spcAft>
                <a:buChar char="–"/>
                <a:defRPr sz="2400" b="0" i="0">
                  <a:solidFill>
                    <a:schemeClr val="tx1"/>
                  </a:solidFill>
                  <a:latin typeface="Helvetica Neue Regular" charset="0"/>
                  <a:ea typeface="ＭＳ Ｐゴシック" charset="-128"/>
                </a:defRPr>
              </a:lvl2pPr>
              <a:lvl3pPr marL="1143000" indent="-228600" algn="l" rtl="0" eaLnBrk="0" fontAlgn="base" hangingPunct="0">
                <a:spcBef>
                  <a:spcPct val="20000"/>
                </a:spcBef>
                <a:spcAft>
                  <a:spcPct val="0"/>
                </a:spcAft>
                <a:buChar char="•"/>
                <a:defRPr sz="2400" b="0" i="0">
                  <a:solidFill>
                    <a:schemeClr val="tx1"/>
                  </a:solidFill>
                  <a:latin typeface="Helvetica Neue Regular" charset="0"/>
                  <a:ea typeface="ＭＳ Ｐゴシック" charset="-128"/>
                </a:defRPr>
              </a:lvl3pPr>
              <a:lvl4pPr marL="1600200" indent="-228600" algn="l" rtl="0" eaLnBrk="0" fontAlgn="base" hangingPunct="0">
                <a:spcBef>
                  <a:spcPct val="20000"/>
                </a:spcBef>
                <a:spcAft>
                  <a:spcPct val="0"/>
                </a:spcAft>
                <a:buChar char="–"/>
                <a:defRPr sz="2000" b="0" i="0">
                  <a:solidFill>
                    <a:schemeClr val="tx1"/>
                  </a:solidFill>
                  <a:latin typeface="Helvetica Neue Regular" charset="0"/>
                  <a:ea typeface="ＭＳ Ｐゴシック" charset="-128"/>
                </a:defRPr>
              </a:lvl4pPr>
              <a:lvl5pPr marL="2057400" indent="-228600" algn="l" rtl="0" eaLnBrk="0" fontAlgn="base" hangingPunct="0">
                <a:spcBef>
                  <a:spcPct val="20000"/>
                </a:spcBef>
                <a:spcAft>
                  <a:spcPct val="0"/>
                </a:spcAft>
                <a:buChar char="»"/>
                <a:defRPr sz="2000" b="0" i="0">
                  <a:solidFill>
                    <a:schemeClr val="tx1"/>
                  </a:solidFill>
                  <a:latin typeface="Helvetica Neue Regular" charset="0"/>
                  <a:ea typeface="ＭＳ Ｐゴシック" charset="-128"/>
                </a:defRPr>
              </a:lvl5pPr>
              <a:lvl6pPr marL="2514600" indent="-228600" algn="l" rtl="0" fontAlgn="base">
                <a:spcBef>
                  <a:spcPct val="20000"/>
                </a:spcBef>
                <a:spcAft>
                  <a:spcPct val="0"/>
                </a:spcAft>
                <a:buChar char="»"/>
                <a:defRPr sz="2000">
                  <a:solidFill>
                    <a:schemeClr val="tx1"/>
                  </a:solidFill>
                  <a:latin typeface="+mn-lt"/>
                  <a:ea typeface="ＭＳ Ｐゴシック" charset="-128"/>
                </a:defRPr>
              </a:lvl6pPr>
              <a:lvl7pPr marL="2971800" indent="-228600" algn="l" rtl="0" fontAlgn="base">
                <a:spcBef>
                  <a:spcPct val="20000"/>
                </a:spcBef>
                <a:spcAft>
                  <a:spcPct val="0"/>
                </a:spcAft>
                <a:buChar char="»"/>
                <a:defRPr sz="2000">
                  <a:solidFill>
                    <a:schemeClr val="tx1"/>
                  </a:solidFill>
                  <a:latin typeface="+mn-lt"/>
                  <a:ea typeface="ＭＳ Ｐゴシック" charset="-128"/>
                </a:defRPr>
              </a:lvl7pPr>
              <a:lvl8pPr marL="3429000" indent="-228600" algn="l" rtl="0" fontAlgn="base">
                <a:spcBef>
                  <a:spcPct val="20000"/>
                </a:spcBef>
                <a:spcAft>
                  <a:spcPct val="0"/>
                </a:spcAft>
                <a:buChar char="»"/>
                <a:defRPr sz="2000">
                  <a:solidFill>
                    <a:schemeClr val="tx1"/>
                  </a:solidFill>
                  <a:latin typeface="+mn-lt"/>
                  <a:ea typeface="ＭＳ Ｐゴシック" charset="-128"/>
                </a:defRPr>
              </a:lvl8pPr>
              <a:lvl9pPr marL="3886200" indent="-228600" algn="l" rtl="0" fontAlgn="base">
                <a:spcBef>
                  <a:spcPct val="20000"/>
                </a:spcBef>
                <a:spcAft>
                  <a:spcPct val="0"/>
                </a:spcAft>
                <a:buChar char="»"/>
                <a:defRPr sz="2000">
                  <a:solidFill>
                    <a:schemeClr val="tx1"/>
                  </a:solidFill>
                  <a:latin typeface="+mn-lt"/>
                  <a:ea typeface="ＭＳ Ｐゴシック" charset="-128"/>
                </a:defRPr>
              </a:lvl9pPr>
            </a:lstStyle>
            <a:p>
              <a:pPr marL="0" marR="0" lvl="0" indent="0" algn="ctr" defTabSz="914400" rtl="0" eaLnBrk="0" fontAlgn="base" latinLnBrk="0" hangingPunct="0">
                <a:lnSpc>
                  <a:spcPct val="100000"/>
                </a:lnSpc>
                <a:spcBef>
                  <a:spcPct val="20000"/>
                </a:spcBef>
                <a:spcAft>
                  <a:spcPct val="0"/>
                </a:spcAft>
                <a:buClrTx/>
                <a:buSzTx/>
                <a:buFontTx/>
                <a:buNone/>
                <a:tabLst/>
                <a:defRPr/>
              </a:pPr>
              <a:r>
                <a:rPr kumimoji="0" lang="en-US" sz="2400" b="1" i="0" u="none" strike="noStrike" kern="0" cap="none" spc="0" normalizeH="0" baseline="0" noProof="0" dirty="0">
                  <a:ln>
                    <a:noFill/>
                  </a:ln>
                  <a:solidFill>
                    <a:srgbClr val="333399"/>
                  </a:solidFill>
                  <a:effectLst/>
                  <a:uLnTx/>
                  <a:uFillTx/>
                  <a:latin typeface="Helvetica Neue" charset="0"/>
                  <a:ea typeface="Helvetica Neue" charset="0"/>
                  <a:cs typeface="Helvetica Neue" charset="0"/>
                </a:rPr>
                <a:t>Metrics</a:t>
              </a:r>
            </a:p>
          </p:txBody>
        </p:sp>
      </p:grpSp>
      <p:grpSp>
        <p:nvGrpSpPr>
          <p:cNvPr id="61" name="Group 60">
            <a:extLst>
              <a:ext uri="{FF2B5EF4-FFF2-40B4-BE49-F238E27FC236}">
                <a16:creationId xmlns:a16="http://schemas.microsoft.com/office/drawing/2014/main" id="{BE9471FC-C53B-8242-9AFC-CADE21972BC9}"/>
              </a:ext>
            </a:extLst>
          </p:cNvPr>
          <p:cNvGrpSpPr/>
          <p:nvPr/>
        </p:nvGrpSpPr>
        <p:grpSpPr>
          <a:xfrm>
            <a:off x="416592" y="3419275"/>
            <a:ext cx="3113212" cy="3110205"/>
            <a:chOff x="516723" y="3654597"/>
            <a:chExt cx="3113212" cy="3110205"/>
          </a:xfrm>
        </p:grpSpPr>
        <p:sp>
          <p:nvSpPr>
            <p:cNvPr id="62" name="Vertical Scroll 61">
              <a:extLst>
                <a:ext uri="{FF2B5EF4-FFF2-40B4-BE49-F238E27FC236}">
                  <a16:creationId xmlns:a16="http://schemas.microsoft.com/office/drawing/2014/main" id="{64E7D3E3-2F12-B84A-B9D7-3D993ECC8A43}"/>
                </a:ext>
              </a:extLst>
            </p:cNvPr>
            <p:cNvSpPr/>
            <p:nvPr/>
          </p:nvSpPr>
          <p:spPr>
            <a:xfrm>
              <a:off x="516723" y="3748816"/>
              <a:ext cx="3113212" cy="3015986"/>
            </a:xfrm>
            <a:prstGeom prst="verticalScroll">
              <a:avLst/>
            </a:prstGeom>
            <a:solidFill>
              <a:srgbClr val="DBC19D"/>
            </a:solidFill>
          </p:spPr>
          <p:style>
            <a:lnRef idx="1">
              <a:schemeClr val="accent3"/>
            </a:lnRef>
            <a:fillRef idx="2">
              <a:schemeClr val="accent3"/>
            </a:fillRef>
            <a:effectRef idx="1">
              <a:schemeClr val="accent3"/>
            </a:effectRef>
            <a:fontRef idx="minor">
              <a:schemeClr val="dk1"/>
            </a:fontRef>
          </p:style>
          <p:txBody>
            <a:bodyPr rtlCol="0" anchor="ctr"/>
            <a:lstStyle/>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Helvetica Neue" charset="0"/>
                  <a:ea typeface="Helvetica Neue" charset="0"/>
                  <a:cs typeface="Helvetica Neue" charset="0"/>
                </a:rPr>
                <a:t>address</a:t>
              </a: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Helvetica Neue" charset="0"/>
                  <a:ea typeface="Helvetica Neue" charset="0"/>
                  <a:cs typeface="Helvetica Neue" charset="0"/>
                </a:rPr>
                <a:t>protocol</a:t>
              </a: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Helvetica Neue" charset="0"/>
                  <a:ea typeface="Helvetica Neue" charset="0"/>
                  <a:cs typeface="Helvetica Neue" charset="0"/>
                </a:rPr>
                <a:t>payload</a:t>
              </a: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Helvetica Neue" charset="0"/>
                  <a:ea typeface="Helvetica Neue" charset="0"/>
                  <a:cs typeface="Helvetica Neue" charset="0"/>
                </a:rPr>
                <a:t>device</a:t>
              </a: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Helvetica Neue" charset="0"/>
                  <a:ea typeface="Helvetica Neue" charset="0"/>
                  <a:cs typeface="Helvetica Neue" charset="0"/>
                </a:rPr>
                <a:t>location </a:t>
              </a: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Helvetica Neue" charset="0"/>
                  <a:ea typeface="Helvetica Neue" charset="0"/>
                  <a:cs typeface="Helvetica Neue" charset="0"/>
                </a:rPr>
                <a:t>…</a:t>
              </a:r>
            </a:p>
          </p:txBody>
        </p:sp>
        <p:sp>
          <p:nvSpPr>
            <p:cNvPr id="63" name="Content Placeholder 7">
              <a:extLst>
                <a:ext uri="{FF2B5EF4-FFF2-40B4-BE49-F238E27FC236}">
                  <a16:creationId xmlns:a16="http://schemas.microsoft.com/office/drawing/2014/main" id="{D5429BF5-C2FD-0D42-A9F0-1385B577482A}"/>
                </a:ext>
              </a:extLst>
            </p:cNvPr>
            <p:cNvSpPr txBox="1">
              <a:spLocks/>
            </p:cNvSpPr>
            <p:nvPr/>
          </p:nvSpPr>
          <p:spPr bwMode="auto">
            <a:xfrm>
              <a:off x="1154790" y="3654597"/>
              <a:ext cx="2347191" cy="57455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marL="342900" indent="-342900" algn="l" rtl="0" eaLnBrk="0" fontAlgn="base" hangingPunct="0">
                <a:spcBef>
                  <a:spcPct val="20000"/>
                </a:spcBef>
                <a:spcAft>
                  <a:spcPct val="0"/>
                </a:spcAft>
                <a:buChar char="•"/>
                <a:defRPr sz="2800" b="0" i="0">
                  <a:solidFill>
                    <a:schemeClr val="tx1"/>
                  </a:solidFill>
                  <a:latin typeface="Helvetica Neue Regular" charset="0"/>
                  <a:ea typeface="ＭＳ Ｐゴシック" charset="-128"/>
                  <a:cs typeface="ＭＳ Ｐゴシック" charset="-128"/>
                </a:defRPr>
              </a:lvl1pPr>
              <a:lvl2pPr marL="742950" indent="-285750" algn="l" rtl="0" eaLnBrk="0" fontAlgn="base" hangingPunct="0">
                <a:spcBef>
                  <a:spcPct val="20000"/>
                </a:spcBef>
                <a:spcAft>
                  <a:spcPct val="0"/>
                </a:spcAft>
                <a:buChar char="–"/>
                <a:defRPr sz="2400" b="0" i="0">
                  <a:solidFill>
                    <a:schemeClr val="tx1"/>
                  </a:solidFill>
                  <a:latin typeface="Helvetica Neue Regular" charset="0"/>
                  <a:ea typeface="ＭＳ Ｐゴシック" charset="-128"/>
                </a:defRPr>
              </a:lvl2pPr>
              <a:lvl3pPr marL="1143000" indent="-228600" algn="l" rtl="0" eaLnBrk="0" fontAlgn="base" hangingPunct="0">
                <a:spcBef>
                  <a:spcPct val="20000"/>
                </a:spcBef>
                <a:spcAft>
                  <a:spcPct val="0"/>
                </a:spcAft>
                <a:buChar char="•"/>
                <a:defRPr sz="2400" b="0" i="0">
                  <a:solidFill>
                    <a:schemeClr val="tx1"/>
                  </a:solidFill>
                  <a:latin typeface="Helvetica Neue Regular" charset="0"/>
                  <a:ea typeface="ＭＳ Ｐゴシック" charset="-128"/>
                </a:defRPr>
              </a:lvl3pPr>
              <a:lvl4pPr marL="1600200" indent="-228600" algn="l" rtl="0" eaLnBrk="0" fontAlgn="base" hangingPunct="0">
                <a:spcBef>
                  <a:spcPct val="20000"/>
                </a:spcBef>
                <a:spcAft>
                  <a:spcPct val="0"/>
                </a:spcAft>
                <a:buChar char="–"/>
                <a:defRPr sz="2000" b="0" i="0">
                  <a:solidFill>
                    <a:schemeClr val="tx1"/>
                  </a:solidFill>
                  <a:latin typeface="Helvetica Neue Regular" charset="0"/>
                  <a:ea typeface="ＭＳ Ｐゴシック" charset="-128"/>
                </a:defRPr>
              </a:lvl4pPr>
              <a:lvl5pPr marL="2057400" indent="-228600" algn="l" rtl="0" eaLnBrk="0" fontAlgn="base" hangingPunct="0">
                <a:spcBef>
                  <a:spcPct val="20000"/>
                </a:spcBef>
                <a:spcAft>
                  <a:spcPct val="0"/>
                </a:spcAft>
                <a:buChar char="»"/>
                <a:defRPr sz="2000" b="0" i="0">
                  <a:solidFill>
                    <a:schemeClr val="tx1"/>
                  </a:solidFill>
                  <a:latin typeface="Helvetica Neue Regular" charset="0"/>
                  <a:ea typeface="ＭＳ Ｐゴシック" charset="-128"/>
                </a:defRPr>
              </a:lvl5pPr>
              <a:lvl6pPr marL="2514600" indent="-228600" algn="l" rtl="0" fontAlgn="base">
                <a:spcBef>
                  <a:spcPct val="20000"/>
                </a:spcBef>
                <a:spcAft>
                  <a:spcPct val="0"/>
                </a:spcAft>
                <a:buChar char="»"/>
                <a:defRPr sz="2000">
                  <a:solidFill>
                    <a:schemeClr val="tx1"/>
                  </a:solidFill>
                  <a:latin typeface="+mn-lt"/>
                  <a:ea typeface="ＭＳ Ｐゴシック" charset="-128"/>
                </a:defRPr>
              </a:lvl6pPr>
              <a:lvl7pPr marL="2971800" indent="-228600" algn="l" rtl="0" fontAlgn="base">
                <a:spcBef>
                  <a:spcPct val="20000"/>
                </a:spcBef>
                <a:spcAft>
                  <a:spcPct val="0"/>
                </a:spcAft>
                <a:buChar char="»"/>
                <a:defRPr sz="2000">
                  <a:solidFill>
                    <a:schemeClr val="tx1"/>
                  </a:solidFill>
                  <a:latin typeface="+mn-lt"/>
                  <a:ea typeface="ＭＳ Ｐゴシック" charset="-128"/>
                </a:defRPr>
              </a:lvl7pPr>
              <a:lvl8pPr marL="3429000" indent="-228600" algn="l" rtl="0" fontAlgn="base">
                <a:spcBef>
                  <a:spcPct val="20000"/>
                </a:spcBef>
                <a:spcAft>
                  <a:spcPct val="0"/>
                </a:spcAft>
                <a:buChar char="»"/>
                <a:defRPr sz="2000">
                  <a:solidFill>
                    <a:schemeClr val="tx1"/>
                  </a:solidFill>
                  <a:latin typeface="+mn-lt"/>
                  <a:ea typeface="ＭＳ Ｐゴシック" charset="-128"/>
                </a:defRPr>
              </a:lvl8pPr>
              <a:lvl9pPr marL="3886200" indent="-228600" algn="l" rtl="0" fontAlgn="base">
                <a:spcBef>
                  <a:spcPct val="20000"/>
                </a:spcBef>
                <a:spcAft>
                  <a:spcPct val="0"/>
                </a:spcAft>
                <a:buChar char="»"/>
                <a:defRPr sz="2000">
                  <a:solidFill>
                    <a:schemeClr val="tx1"/>
                  </a:solidFill>
                  <a:latin typeface="+mn-lt"/>
                  <a:ea typeface="ＭＳ Ｐゴシック" charset="-128"/>
                </a:defRPr>
              </a:lvl9pPr>
            </a:lstStyle>
            <a:p>
              <a:pPr marL="0" marR="0" lvl="0" indent="0" algn="ctr" defTabSz="914400" rtl="0" eaLnBrk="0" fontAlgn="base" latinLnBrk="0" hangingPunct="0">
                <a:lnSpc>
                  <a:spcPct val="100000"/>
                </a:lnSpc>
                <a:spcBef>
                  <a:spcPct val="20000"/>
                </a:spcBef>
                <a:spcAft>
                  <a:spcPct val="0"/>
                </a:spcAft>
                <a:buClrTx/>
                <a:buSzTx/>
                <a:buFontTx/>
                <a:buNone/>
                <a:tabLst/>
                <a:defRPr/>
              </a:pPr>
              <a:r>
                <a:rPr kumimoji="0" lang="en-US" sz="2400" b="1" i="0" u="none" strike="noStrike" kern="0" cap="none" spc="0" normalizeH="0" baseline="0" noProof="0" dirty="0">
                  <a:ln>
                    <a:noFill/>
                  </a:ln>
                  <a:solidFill>
                    <a:srgbClr val="C00000"/>
                  </a:solidFill>
                  <a:effectLst/>
                  <a:uLnTx/>
                  <a:uFillTx/>
                  <a:latin typeface="Helvetica Neue" charset="0"/>
                  <a:ea typeface="Helvetica Neue" charset="0"/>
                  <a:cs typeface="Helvetica Neue" charset="0"/>
                </a:rPr>
                <a:t>Traffic</a:t>
              </a:r>
            </a:p>
          </p:txBody>
        </p:sp>
      </p:grpSp>
      <p:sp>
        <p:nvSpPr>
          <p:cNvPr id="54" name="Rectangle 53">
            <a:extLst>
              <a:ext uri="{FF2B5EF4-FFF2-40B4-BE49-F238E27FC236}">
                <a16:creationId xmlns:a16="http://schemas.microsoft.com/office/drawing/2014/main" id="{656510BB-822C-FD44-A7F3-BACCAB426E7A}"/>
              </a:ext>
            </a:extLst>
          </p:cNvPr>
          <p:cNvSpPr/>
          <p:nvPr/>
        </p:nvSpPr>
        <p:spPr>
          <a:xfrm>
            <a:off x="-1767" y="1279125"/>
            <a:ext cx="9144000" cy="5387451"/>
          </a:xfrm>
          <a:prstGeom prst="rect">
            <a:avLst/>
          </a:prstGeom>
          <a:solidFill>
            <a:schemeClr val="bg1">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p:txBody>
      </p:sp>
      <p:sp>
        <p:nvSpPr>
          <p:cNvPr id="52" name="Rounded Rectangle 51">
            <a:extLst>
              <a:ext uri="{FF2B5EF4-FFF2-40B4-BE49-F238E27FC236}">
                <a16:creationId xmlns:a16="http://schemas.microsoft.com/office/drawing/2014/main" id="{DDB78E1C-FFA3-A746-B5BE-00F41780BD82}"/>
              </a:ext>
            </a:extLst>
          </p:cNvPr>
          <p:cNvSpPr/>
          <p:nvPr/>
        </p:nvSpPr>
        <p:spPr>
          <a:xfrm>
            <a:off x="165873" y="3331413"/>
            <a:ext cx="8762999" cy="911522"/>
          </a:xfrm>
          <a:prstGeom prst="round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rgbClr val="FF0000"/>
                </a:solidFill>
                <a:latin typeface="Helvetica Neue" charset="0"/>
                <a:ea typeface="Helvetica Neue" charset="0"/>
                <a:cs typeface="Helvetica Neue" charset="0"/>
              </a:rPr>
              <a:t>Flexible</a:t>
            </a:r>
            <a:r>
              <a:rPr lang="en-US" sz="3200" b="1" dirty="0">
                <a:solidFill>
                  <a:schemeClr val="tx1"/>
                </a:solidFill>
                <a:latin typeface="Helvetica Neue" charset="0"/>
                <a:ea typeface="Helvetica Neue" charset="0"/>
                <a:cs typeface="Helvetica Neue" charset="0"/>
              </a:rPr>
              <a:t> network monitoring is desired</a:t>
            </a:r>
            <a:endParaRPr lang="en-US" sz="3200" dirty="0">
              <a:solidFill>
                <a:schemeClr val="tx1"/>
              </a:solidFill>
              <a:latin typeface="Helvetica Neue" charset="0"/>
              <a:ea typeface="Helvetica Neue" charset="0"/>
              <a:cs typeface="Helvetica Neue" charset="0"/>
            </a:endParaRPr>
          </a:p>
        </p:txBody>
      </p:sp>
    </p:spTree>
    <p:extLst>
      <p:ext uri="{BB962C8B-B14F-4D97-AF65-F5344CB8AC3E}">
        <p14:creationId xmlns:p14="http://schemas.microsoft.com/office/powerpoint/2010/main" val="795079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0" presetClass="path" presetSubtype="0" accel="50000" decel="50000" fill="hold" nodeType="clickEffect">
                                  <p:stCondLst>
                                    <p:cond delay="0"/>
                                  </p:stCondLst>
                                  <p:childTnLst>
                                    <p:animMotion origin="layout" path="M -8.33333E-7 2.22222E-6 L 0.42361 -0.05324 " pathEditMode="relative" rAng="0" ptsTypes="AA">
                                      <p:cBhvr>
                                        <p:cTn id="22" dur="1000" fill="hold"/>
                                        <p:tgtEl>
                                          <p:spTgt spid="37"/>
                                        </p:tgtEl>
                                        <p:attrNameLst>
                                          <p:attrName>ppt_x</p:attrName>
                                          <p:attrName>ppt_y</p:attrName>
                                        </p:attrNameLst>
                                      </p:cBhvr>
                                      <p:rCtr x="21181" y="-2662"/>
                                    </p:animMotion>
                                  </p:childTnLst>
                                  <p:subTnLst>
                                    <p:set>
                                      <p:cBhvr override="childStyle">
                                        <p:cTn dur="1" fill="hold" display="0" masterRel="sameClick" afterEffect="1">
                                          <p:stCondLst>
                                            <p:cond evt="end" delay="0">
                                              <p:tn val="21"/>
                                            </p:cond>
                                          </p:stCondLst>
                                        </p:cTn>
                                        <p:tgtEl>
                                          <p:spTgt spid="37"/>
                                        </p:tgtEl>
                                        <p:attrNameLst>
                                          <p:attrName>style.visibility</p:attrName>
                                        </p:attrNameLst>
                                      </p:cBhvr>
                                      <p:to>
                                        <p:strVal val="hidden"/>
                                      </p:to>
                                    </p:set>
                                  </p:subTnLst>
                                </p:cTn>
                              </p:par>
                              <p:par>
                                <p:cTn id="23" presetID="0" presetClass="path" presetSubtype="0" accel="50000" decel="50000" fill="hold" nodeType="withEffect">
                                  <p:stCondLst>
                                    <p:cond delay="0"/>
                                  </p:stCondLst>
                                  <p:childTnLst>
                                    <p:animMotion origin="layout" path="M -0.00243 0.00533 L 0.18472 -0.15254 " pathEditMode="relative" rAng="0" ptsTypes="AA">
                                      <p:cBhvr>
                                        <p:cTn id="24" dur="1000" fill="hold"/>
                                        <p:tgtEl>
                                          <p:spTgt spid="36"/>
                                        </p:tgtEl>
                                        <p:attrNameLst>
                                          <p:attrName>ppt_x</p:attrName>
                                          <p:attrName>ppt_y</p:attrName>
                                        </p:attrNameLst>
                                      </p:cBhvr>
                                      <p:rCtr x="9358" y="-7894"/>
                                    </p:animMotion>
                                  </p:childTnLst>
                                  <p:subTnLst>
                                    <p:set>
                                      <p:cBhvr override="childStyle">
                                        <p:cTn dur="1" fill="hold" display="0" masterRel="sameClick" afterEffect="1">
                                          <p:stCondLst>
                                            <p:cond evt="end" delay="0">
                                              <p:tn val="23"/>
                                            </p:cond>
                                          </p:stCondLst>
                                        </p:cTn>
                                        <p:tgtEl>
                                          <p:spTgt spid="36"/>
                                        </p:tgtEl>
                                        <p:attrNameLst>
                                          <p:attrName>style.visibility</p:attrName>
                                        </p:attrNameLst>
                                      </p:cBhvr>
                                      <p:to>
                                        <p:strVal val="hidden"/>
                                      </p:to>
                                    </p:set>
                                  </p:sub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3"/>
                                        </p:tgtEl>
                                        <p:attrNameLst>
                                          <p:attrName>style.visibility</p:attrName>
                                        </p:attrNameLst>
                                      </p:cBhvr>
                                      <p:to>
                                        <p:strVal val="visible"/>
                                      </p:to>
                                    </p:set>
                                  </p:childTnLst>
                                </p:cTn>
                              </p:par>
                              <p:par>
                                <p:cTn id="31" presetID="0" presetClass="path" presetSubtype="0" accel="50000" decel="50000" fill="hold" nodeType="withEffect">
                                  <p:stCondLst>
                                    <p:cond delay="0"/>
                                  </p:stCondLst>
                                  <p:childTnLst>
                                    <p:animMotion origin="layout" path="M -0.01059 0.00416 L -0.01059 0.47616 " pathEditMode="relative" rAng="0" ptsTypes="AA">
                                      <p:cBhvr>
                                        <p:cTn id="32" dur="1000" fill="hold"/>
                                        <p:tgtEl>
                                          <p:spTgt spid="43"/>
                                        </p:tgtEl>
                                        <p:attrNameLst>
                                          <p:attrName>ppt_x</p:attrName>
                                          <p:attrName>ppt_y</p:attrName>
                                        </p:attrNameLst>
                                      </p:cBhvr>
                                      <p:rCtr x="0" y="23588"/>
                                    </p:animMotion>
                                  </p:childTnLst>
                                </p:cTn>
                              </p:par>
                              <p:par>
                                <p:cTn id="33" presetID="0" presetClass="path" presetSubtype="0" accel="50000" decel="50000" fill="hold" nodeType="withEffect">
                                  <p:stCondLst>
                                    <p:cond delay="0"/>
                                  </p:stCondLst>
                                  <p:childTnLst>
                                    <p:animMotion origin="layout" path="M 0.00243 0.00162 L -0.1375 0.00162 L -0.26303 0.14074 C -0.26285 0.18032 -0.26268 0.21967 -0.26233 0.25926 " pathEditMode="relative" rAng="0" ptsTypes="AAAA">
                                      <p:cBhvr>
                                        <p:cTn id="34" dur="1000" fill="hold"/>
                                        <p:tgtEl>
                                          <p:spTgt spid="38"/>
                                        </p:tgtEl>
                                        <p:attrNameLst>
                                          <p:attrName>ppt_x</p:attrName>
                                          <p:attrName>ppt_y</p:attrName>
                                        </p:attrNameLst>
                                      </p:cBhvr>
                                      <p:rCtr x="-13281" y="12870"/>
                                    </p:animMotion>
                                  </p:childTnLst>
                                  <p:subTnLst>
                                    <p:set>
                                      <p:cBhvr override="childStyle">
                                        <p:cTn dur="1" fill="hold" display="0" masterRel="nextClick" afterEffect="1"/>
                                        <p:tgtEl>
                                          <p:spTgt spid="38"/>
                                        </p:tgtEl>
                                        <p:attrNameLst>
                                          <p:attrName>style.visibility</p:attrName>
                                        </p:attrNameLst>
                                      </p:cBhvr>
                                      <p:to>
                                        <p:strVal val="hidden"/>
                                      </p:to>
                                    </p:set>
                                  </p:sub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5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52"/>
                                        </p:tgtEl>
                                        <p:attrNameLst>
                                          <p:attrName>style.visibility</p:attrName>
                                        </p:attrNameLst>
                                      </p:cBhvr>
                                      <p:to>
                                        <p:strVal val="visible"/>
                                      </p:to>
                                    </p:set>
                                  </p:childTnLst>
                                </p:cTn>
                              </p:par>
                              <p:par>
                                <p:cTn id="51" presetID="10" presetClass="entr" presetSubtype="0" fill="hold" grpId="0" nodeType="withEffect">
                                  <p:stCondLst>
                                    <p:cond delay="0"/>
                                  </p:stCondLst>
                                  <p:childTnLst>
                                    <p:set>
                                      <p:cBhvr>
                                        <p:cTn id="52" dur="1" fill="hold">
                                          <p:stCondLst>
                                            <p:cond delay="0"/>
                                          </p:stCondLst>
                                        </p:cTn>
                                        <p:tgtEl>
                                          <p:spTgt spid="54"/>
                                        </p:tgtEl>
                                        <p:attrNameLst>
                                          <p:attrName>style.visibility</p:attrName>
                                        </p:attrNameLst>
                                      </p:cBhvr>
                                      <p:to>
                                        <p:strVal val="visible"/>
                                      </p:to>
                                    </p:set>
                                    <p:animEffect transition="in" filter="fade">
                                      <p:cBhvr>
                                        <p:cTn id="53" dur="5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35" grpId="0"/>
      <p:bldP spid="50" grpId="0"/>
      <p:bldP spid="51" grpId="0"/>
      <p:bldP spid="57" grpId="0" animBg="1"/>
      <p:bldP spid="54" grpId="0" animBg="1"/>
      <p:bldP spid="52"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solidFill>
                  <a:schemeClr val="tx1"/>
                </a:solidFill>
                <a:latin typeface="Helvetica Neue Condensed" charset="0"/>
                <a:ea typeface="Helvetica Neue Condensed" charset="0"/>
                <a:cs typeface="Helvetica Neue Condensed" charset="0"/>
              </a:rPr>
              <a:t>Summary</a:t>
            </a:r>
          </a:p>
        </p:txBody>
      </p:sp>
      <p:sp>
        <p:nvSpPr>
          <p:cNvPr id="5" name="Content Placeholder 4"/>
          <p:cNvSpPr>
            <a:spLocks noGrp="1"/>
          </p:cNvSpPr>
          <p:nvPr>
            <p:ph idx="1"/>
          </p:nvPr>
        </p:nvSpPr>
        <p:spPr>
          <a:xfrm>
            <a:off x="445625" y="1627871"/>
            <a:ext cx="8582628" cy="4654771"/>
          </a:xfrm>
        </p:spPr>
        <p:txBody>
          <a:bodyPr>
            <a:normAutofit fontScale="70000" lnSpcReduction="20000"/>
          </a:bodyPr>
          <a:lstStyle/>
          <a:p>
            <a:pPr marL="457200" lvl="1" indent="0">
              <a:buNone/>
            </a:pPr>
            <a:endParaRPr lang="en-US" sz="3000" dirty="0"/>
          </a:p>
          <a:p>
            <a:r>
              <a:rPr lang="en-US" sz="4100" b="1" dirty="0">
                <a:solidFill>
                  <a:schemeClr val="accent6"/>
                </a:solidFill>
                <a:latin typeface="Helvetica Neue" charset="0"/>
                <a:ea typeface="Helvetica Neue" charset="0"/>
                <a:cs typeface="Helvetica Neue" charset="0"/>
              </a:rPr>
              <a:t>Key Takeaways</a:t>
            </a:r>
          </a:p>
          <a:p>
            <a:pPr lvl="1"/>
            <a:r>
              <a:rPr lang="en-US" sz="4000" b="1" dirty="0">
                <a:solidFill>
                  <a:srgbClr val="FF0000"/>
                </a:solidFill>
                <a:latin typeface="Helvetica Neue" charset="0"/>
                <a:ea typeface="Helvetica Neue" charset="0"/>
                <a:cs typeface="Helvetica Neue" charset="0"/>
              </a:rPr>
              <a:t>Flexible</a:t>
            </a:r>
            <a:endParaRPr lang="en-US" sz="4000" dirty="0">
              <a:solidFill>
                <a:schemeClr val="bg2"/>
              </a:solidFill>
              <a:latin typeface="Helvetica Neue" charset="0"/>
              <a:ea typeface="Helvetica Neue" charset="0"/>
              <a:cs typeface="Helvetica Neue" charset="0"/>
            </a:endParaRPr>
          </a:p>
          <a:p>
            <a:pPr lvl="2"/>
            <a:r>
              <a:rPr lang="en-US" sz="3400" dirty="0">
                <a:latin typeface="Helvetica Neue" charset="0"/>
                <a:ea typeface="Helvetica Neue" charset="0"/>
                <a:cs typeface="Helvetica Neue" charset="0"/>
              </a:rPr>
              <a:t>Dataflow queries over packet tuples</a:t>
            </a:r>
          </a:p>
          <a:p>
            <a:pPr lvl="2"/>
            <a:r>
              <a:rPr lang="en-US" sz="3400" dirty="0">
                <a:latin typeface="Helvetica Neue" charset="0"/>
                <a:ea typeface="Helvetica Neue" charset="0"/>
                <a:cs typeface="Helvetica Neue" charset="0"/>
              </a:rPr>
              <a:t>Fewer than </a:t>
            </a:r>
            <a:r>
              <a:rPr lang="en-US" sz="3400" b="1" dirty="0">
                <a:latin typeface="Helvetica Neue" charset="0"/>
                <a:ea typeface="Helvetica Neue" charset="0"/>
                <a:cs typeface="Helvetica Neue" charset="0"/>
              </a:rPr>
              <a:t>20 lines of code</a:t>
            </a:r>
          </a:p>
          <a:p>
            <a:pPr lvl="1"/>
            <a:r>
              <a:rPr lang="en-US" sz="4000" b="1" dirty="0">
                <a:solidFill>
                  <a:srgbClr val="FF0000"/>
                </a:solidFill>
                <a:latin typeface="Helvetica Neue" charset="0"/>
                <a:ea typeface="Helvetica Neue" charset="0"/>
                <a:cs typeface="Helvetica Neue" charset="0"/>
              </a:rPr>
              <a:t>Scalable</a:t>
            </a:r>
            <a:endParaRPr lang="en-US" sz="4000" dirty="0">
              <a:solidFill>
                <a:schemeClr val="bg2"/>
              </a:solidFill>
              <a:latin typeface="Helvetica Neue" charset="0"/>
              <a:ea typeface="Helvetica Neue" charset="0"/>
              <a:cs typeface="Helvetica Neue" charset="0"/>
            </a:endParaRPr>
          </a:p>
          <a:p>
            <a:pPr lvl="2"/>
            <a:r>
              <a:rPr lang="en-US" sz="3400" dirty="0">
                <a:latin typeface="Helvetica Neue" charset="0"/>
                <a:ea typeface="Helvetica Neue" charset="0"/>
                <a:cs typeface="Helvetica Neue" charset="0"/>
              </a:rPr>
              <a:t>Query refinement and partitioning algorithms</a:t>
            </a:r>
          </a:p>
          <a:p>
            <a:pPr lvl="2"/>
            <a:r>
              <a:rPr lang="en-US" sz="3400" b="1" dirty="0">
                <a:latin typeface="Helvetica Neue" charset="0"/>
                <a:ea typeface="Helvetica Neue" charset="0"/>
                <a:cs typeface="Helvetica Neue" charset="0"/>
              </a:rPr>
              <a:t>4 orders of magnitude workload </a:t>
            </a:r>
            <a:r>
              <a:rPr lang="en-US" sz="3400" dirty="0">
                <a:latin typeface="Helvetica Neue" charset="0"/>
                <a:ea typeface="Helvetica Neue" charset="0"/>
                <a:cs typeface="Helvetica Neue" charset="0"/>
              </a:rPr>
              <a:t>reduction</a:t>
            </a:r>
          </a:p>
          <a:p>
            <a:pPr marL="914400" lvl="2" indent="0">
              <a:buNone/>
            </a:pPr>
            <a:endParaRPr lang="en-US" sz="3200" b="1" dirty="0">
              <a:solidFill>
                <a:schemeClr val="accent6"/>
              </a:solidFill>
              <a:latin typeface="Helvetica Neue" charset="0"/>
              <a:ea typeface="Helvetica Neue" charset="0"/>
              <a:cs typeface="Helvetica Neue" charset="0"/>
            </a:endParaRPr>
          </a:p>
          <a:p>
            <a:r>
              <a:rPr lang="en-US" sz="4100" b="1" dirty="0">
                <a:solidFill>
                  <a:schemeClr val="accent6"/>
                </a:solidFill>
                <a:latin typeface="Helvetica Neue" charset="0"/>
                <a:ea typeface="Helvetica Neue" charset="0"/>
                <a:cs typeface="Helvetica Neue" charset="0"/>
              </a:rPr>
              <a:t>Future Directions</a:t>
            </a:r>
          </a:p>
          <a:p>
            <a:pPr lvl="1"/>
            <a:r>
              <a:rPr lang="en-US" sz="3600" dirty="0">
                <a:latin typeface="Helvetica Neue" charset="0"/>
                <a:ea typeface="Helvetica Neue" charset="0"/>
                <a:cs typeface="Helvetica Neue" charset="0"/>
              </a:rPr>
              <a:t>Monitor network-wide events – observing at multiple locations</a:t>
            </a:r>
          </a:p>
        </p:txBody>
      </p:sp>
      <p:sp>
        <p:nvSpPr>
          <p:cNvPr id="3" name="Slide Number Placeholder 2"/>
          <p:cNvSpPr>
            <a:spLocks noGrp="1"/>
          </p:cNvSpPr>
          <p:nvPr>
            <p:ph type="sldNum" sz="quarter" idx="12"/>
          </p:nvPr>
        </p:nvSpPr>
        <p:spPr/>
        <p:txBody>
          <a:bodyPr/>
          <a:lstStyle/>
          <a:p>
            <a:fld id="{4748F3B0-5290-A241-88FF-F03DD1126586}" type="slidenum">
              <a:rPr lang="en-US" smtClean="0"/>
              <a:t>30</a:t>
            </a:fld>
            <a:endParaRPr lang="en-US"/>
          </a:p>
        </p:txBody>
      </p:sp>
      <p:sp>
        <p:nvSpPr>
          <p:cNvPr id="6" name="TextBox 5"/>
          <p:cNvSpPr txBox="1"/>
          <p:nvPr/>
        </p:nvSpPr>
        <p:spPr>
          <a:xfrm>
            <a:off x="2404640" y="966151"/>
            <a:ext cx="6623613" cy="661720"/>
          </a:xfrm>
          <a:prstGeom prst="rect">
            <a:avLst/>
          </a:prstGeom>
          <a:noFill/>
        </p:spPr>
        <p:txBody>
          <a:bodyPr wrap="square" rtlCol="0">
            <a:spAutoFit/>
          </a:bodyPr>
          <a:lstStyle/>
          <a:p>
            <a:pPr lvl="0" algn="ctr" defTabSz="914400" eaLnBrk="0" fontAlgn="base" hangingPunct="0">
              <a:spcBef>
                <a:spcPct val="20000"/>
              </a:spcBef>
              <a:spcAft>
                <a:spcPct val="0"/>
              </a:spcAft>
            </a:pPr>
            <a:r>
              <a:rPr lang="en-US" sz="3700" i="1" kern="0" dirty="0">
                <a:solidFill>
                  <a:srgbClr val="00B0F0"/>
                </a:solidFill>
                <a:latin typeface="Helvetica Neue Light" charset="0"/>
                <a:ea typeface="Helvetica Neue Light" charset="0"/>
                <a:cs typeface="Helvetica Neue Light" charset="0"/>
                <a:hlinkClick r:id="rId3"/>
              </a:rPr>
              <a:t>http://sonata.cs.princeton.edu</a:t>
            </a:r>
            <a:r>
              <a:rPr lang="en-US" sz="3700" i="1" kern="0" dirty="0">
                <a:solidFill>
                  <a:srgbClr val="00B0F0"/>
                </a:solidFill>
                <a:latin typeface="Helvetica Neue Light" charset="0"/>
                <a:ea typeface="Helvetica Neue Light" charset="0"/>
                <a:cs typeface="Helvetica Neue Light" charset="0"/>
              </a:rPr>
              <a:t>   </a:t>
            </a:r>
          </a:p>
        </p:txBody>
      </p:sp>
      <p:sp>
        <p:nvSpPr>
          <p:cNvPr id="8" name="TextBox 7"/>
          <p:cNvSpPr txBox="1"/>
          <p:nvPr/>
        </p:nvSpPr>
        <p:spPr>
          <a:xfrm>
            <a:off x="648423" y="6134565"/>
            <a:ext cx="7770953" cy="661720"/>
          </a:xfrm>
          <a:prstGeom prst="rect">
            <a:avLst/>
          </a:prstGeom>
          <a:noFill/>
        </p:spPr>
        <p:txBody>
          <a:bodyPr wrap="square" rtlCol="0">
            <a:spAutoFit/>
          </a:bodyPr>
          <a:lstStyle/>
          <a:p>
            <a:pPr lvl="0" algn="ctr" defTabSz="914400" eaLnBrk="0" fontAlgn="base" hangingPunct="0">
              <a:spcBef>
                <a:spcPct val="20000"/>
              </a:spcBef>
              <a:spcAft>
                <a:spcPct val="0"/>
              </a:spcAft>
            </a:pPr>
            <a:r>
              <a:rPr lang="en-US" sz="3700" i="1" kern="0" dirty="0">
                <a:solidFill>
                  <a:srgbClr val="00B0F0"/>
                </a:solidFill>
                <a:latin typeface="Helvetica Neue Light" charset="0"/>
                <a:ea typeface="Helvetica Neue Light" charset="0"/>
                <a:cs typeface="Helvetica Neue Light" charset="0"/>
                <a:hlinkClick r:id="rId3"/>
              </a:rPr>
              <a:t>https://github.com/sonata-princeton</a:t>
            </a:r>
            <a:endParaRPr lang="en-US" sz="3700" i="1" kern="0" dirty="0">
              <a:solidFill>
                <a:srgbClr val="00B0F0"/>
              </a:solidFill>
              <a:latin typeface="Helvetica Neue Light" charset="0"/>
              <a:ea typeface="Helvetica Neue Light" charset="0"/>
              <a:cs typeface="Helvetica Neue Light" charset="0"/>
            </a:endParaRPr>
          </a:p>
        </p:txBody>
      </p:sp>
    </p:spTree>
    <p:extLst>
      <p:ext uri="{BB962C8B-B14F-4D97-AF65-F5344CB8AC3E}">
        <p14:creationId xmlns:p14="http://schemas.microsoft.com/office/powerpoint/2010/main" val="1496343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F6341E3B-3C68-4589-846C-6D003D0D8466}"/>
              </a:ext>
            </a:extLst>
          </p:cNvPr>
          <p:cNvSpPr>
            <a:spLocks noGrp="1"/>
          </p:cNvSpPr>
          <p:nvPr>
            <p:ph type="sldNum" sz="quarter" idx="12"/>
          </p:nvPr>
        </p:nvSpPr>
        <p:spPr/>
        <p:txBody>
          <a:bodyPr/>
          <a:lstStyle/>
          <a:p>
            <a:pPr>
              <a:defRPr/>
            </a:pPr>
            <a:fld id="{495ADB0F-E9F2-1D42-9E15-ECDE97EFB0F8}" type="slidenum">
              <a:rPr lang="en-US" smtClean="0"/>
              <a:pPr>
                <a:defRPr/>
              </a:pPr>
              <a:t>31</a:t>
            </a:fld>
            <a:endParaRPr lang="en-US"/>
          </a:p>
        </p:txBody>
      </p:sp>
      <p:sp>
        <p:nvSpPr>
          <p:cNvPr id="5" name="Title 1">
            <a:extLst>
              <a:ext uri="{FF2B5EF4-FFF2-40B4-BE49-F238E27FC236}">
                <a16:creationId xmlns:a16="http://schemas.microsoft.com/office/drawing/2014/main" id="{9B8CDD27-B86D-4726-8991-CD8836D9C530}"/>
              </a:ext>
            </a:extLst>
          </p:cNvPr>
          <p:cNvSpPr>
            <a:spLocks noGrp="1"/>
          </p:cNvSpPr>
          <p:nvPr>
            <p:ph type="title"/>
          </p:nvPr>
        </p:nvSpPr>
        <p:spPr>
          <a:xfrm>
            <a:off x="152400" y="290513"/>
            <a:ext cx="8763000" cy="1143000"/>
          </a:xfrm>
        </p:spPr>
        <p:txBody>
          <a:bodyPr>
            <a:normAutofit/>
          </a:bodyPr>
          <a:lstStyle/>
          <a:p>
            <a:r>
              <a:rPr lang="en-US" b="1" dirty="0">
                <a:solidFill>
                  <a:schemeClr val="tx1"/>
                </a:solidFill>
                <a:latin typeface="Helvetica Neue Condensed" charset="0"/>
                <a:ea typeface="Helvetica Neue Condensed" charset="0"/>
                <a:cs typeface="Helvetica Neue Condensed" charset="0"/>
              </a:rPr>
              <a:t>Limitations &amp; Weaknesses</a:t>
            </a:r>
          </a:p>
        </p:txBody>
      </p:sp>
      <p:sp>
        <p:nvSpPr>
          <p:cNvPr id="6" name="文本框 5">
            <a:extLst>
              <a:ext uri="{FF2B5EF4-FFF2-40B4-BE49-F238E27FC236}">
                <a16:creationId xmlns:a16="http://schemas.microsoft.com/office/drawing/2014/main" id="{6B0AF774-2C07-4C0E-8CD7-B4B7A22F77B6}"/>
              </a:ext>
            </a:extLst>
          </p:cNvPr>
          <p:cNvSpPr txBox="1"/>
          <p:nvPr/>
        </p:nvSpPr>
        <p:spPr>
          <a:xfrm>
            <a:off x="347870" y="1649896"/>
            <a:ext cx="184731" cy="369332"/>
          </a:xfrm>
          <a:prstGeom prst="rect">
            <a:avLst/>
          </a:prstGeom>
          <a:noFill/>
        </p:spPr>
        <p:txBody>
          <a:bodyPr wrap="none" rtlCol="0">
            <a:spAutoFit/>
          </a:bodyPr>
          <a:lstStyle/>
          <a:p>
            <a:endParaRPr lang="zh-CN" altLang="en-US" dirty="0"/>
          </a:p>
        </p:txBody>
      </p:sp>
      <p:pic>
        <p:nvPicPr>
          <p:cNvPr id="7" name="图片 6">
            <a:extLst>
              <a:ext uri="{FF2B5EF4-FFF2-40B4-BE49-F238E27FC236}">
                <a16:creationId xmlns:a16="http://schemas.microsoft.com/office/drawing/2014/main" id="{DC1D1927-3098-4357-B262-803C9F697EA8}"/>
              </a:ext>
            </a:extLst>
          </p:cNvPr>
          <p:cNvPicPr>
            <a:picLocks noChangeAspect="1"/>
          </p:cNvPicPr>
          <p:nvPr/>
        </p:nvPicPr>
        <p:blipFill>
          <a:blip r:embed="rId2"/>
          <a:stretch>
            <a:fillRect/>
          </a:stretch>
        </p:blipFill>
        <p:spPr>
          <a:xfrm>
            <a:off x="228600" y="1299484"/>
            <a:ext cx="7066667" cy="2390476"/>
          </a:xfrm>
          <a:prstGeom prst="rect">
            <a:avLst/>
          </a:prstGeom>
        </p:spPr>
      </p:pic>
      <p:sp>
        <p:nvSpPr>
          <p:cNvPr id="8" name="文本框 7">
            <a:extLst>
              <a:ext uri="{FF2B5EF4-FFF2-40B4-BE49-F238E27FC236}">
                <a16:creationId xmlns:a16="http://schemas.microsoft.com/office/drawing/2014/main" id="{A5E1C252-7955-4323-9490-E2581C7740CE}"/>
              </a:ext>
            </a:extLst>
          </p:cNvPr>
          <p:cNvSpPr txBox="1"/>
          <p:nvPr/>
        </p:nvSpPr>
        <p:spPr>
          <a:xfrm>
            <a:off x="228600" y="3935896"/>
            <a:ext cx="7022179" cy="1200329"/>
          </a:xfrm>
          <a:prstGeom prst="rect">
            <a:avLst/>
          </a:prstGeom>
          <a:noFill/>
        </p:spPr>
        <p:txBody>
          <a:bodyPr wrap="none" rtlCol="0">
            <a:spAutoFit/>
          </a:bodyPr>
          <a:lstStyle/>
          <a:p>
            <a:pPr marL="285750" indent="-285750">
              <a:buFont typeface="Arial" panose="020B0604020202020204" pitchFamily="34" charset="0"/>
              <a:buChar char="•"/>
            </a:pPr>
            <a:r>
              <a:rPr lang="en-US" altLang="zh-CN" dirty="0"/>
              <a:t>Slow solver for ILP, which will be used for each batch of queries.</a:t>
            </a:r>
          </a:p>
          <a:p>
            <a:pPr marL="285750" indent="-285750">
              <a:buFont typeface="Arial" panose="020B0604020202020204" pitchFamily="34" charset="0"/>
              <a:buChar char="•"/>
            </a:pPr>
            <a:r>
              <a:rPr lang="en-US" altLang="zh-CN" dirty="0"/>
              <a:t>Could be sensitive to input value – more robustness.</a:t>
            </a:r>
          </a:p>
          <a:p>
            <a:pPr marL="285750" indent="-285750">
              <a:buFont typeface="Arial" panose="020B0604020202020204" pitchFamily="34" charset="0"/>
              <a:buChar char="•"/>
            </a:pPr>
            <a:r>
              <a:rPr lang="en-US" altLang="zh-CN" dirty="0"/>
              <a:t>Only works on single switch</a:t>
            </a:r>
          </a:p>
          <a:p>
            <a:pPr marL="285750" indent="-285750">
              <a:buFont typeface="Arial" panose="020B0604020202020204" pitchFamily="34" charset="0"/>
              <a:buChar char="•"/>
            </a:pPr>
            <a:r>
              <a:rPr lang="en-US" altLang="zh-CN" dirty="0"/>
              <a:t>Not enough evaluation </a:t>
            </a:r>
            <a:r>
              <a:rPr lang="en-US" altLang="zh-CN"/>
              <a:t>&amp; application</a:t>
            </a:r>
            <a:endParaRPr lang="zh-CN" altLang="en-US" dirty="0"/>
          </a:p>
        </p:txBody>
      </p:sp>
    </p:spTree>
    <p:extLst>
      <p:ext uri="{BB962C8B-B14F-4D97-AF65-F5344CB8AC3E}">
        <p14:creationId xmlns:p14="http://schemas.microsoft.com/office/powerpoint/2010/main" val="12974657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ounded Rectangle 40">
            <a:extLst>
              <a:ext uri="{FF2B5EF4-FFF2-40B4-BE49-F238E27FC236}">
                <a16:creationId xmlns:a16="http://schemas.microsoft.com/office/drawing/2014/main" id="{99D6DDCF-251F-5240-8149-FBD0D76E348D}"/>
              </a:ext>
            </a:extLst>
          </p:cNvPr>
          <p:cNvSpPr/>
          <p:nvPr/>
        </p:nvSpPr>
        <p:spPr>
          <a:xfrm>
            <a:off x="3195809" y="2053174"/>
            <a:ext cx="2848667" cy="419100"/>
          </a:xfrm>
          <a:prstGeom prst="roundRect">
            <a:avLst/>
          </a:prstGeom>
          <a:solidFill>
            <a:schemeClr val="bg1"/>
          </a:solidFill>
          <a:ln w="1270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b"/>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lumMod val="50000"/>
                  </a:srgbClr>
                </a:solidFill>
                <a:effectLst/>
                <a:uLnTx/>
                <a:uFillTx/>
                <a:latin typeface="Helvetica Neue" charset="0"/>
                <a:ea typeface="Helvetica Neue" charset="0"/>
                <a:cs typeface="Helvetica Neue" charset="0"/>
              </a:rPr>
              <a:t>Malware</a:t>
            </a:r>
            <a:r>
              <a:rPr kumimoji="0" lang="en-US" sz="2000" b="0" i="0" u="none" strike="noStrike" kern="1200" cap="none" spc="0" normalizeH="0" noProof="0">
                <a:ln>
                  <a:noFill/>
                </a:ln>
                <a:solidFill>
                  <a:srgbClr val="FFFFFF">
                    <a:lumMod val="50000"/>
                  </a:srgbClr>
                </a:solidFill>
                <a:effectLst/>
                <a:uLnTx/>
                <a:uFillTx/>
                <a:latin typeface="Helvetica Neue" charset="0"/>
                <a:ea typeface="Helvetica Neue" charset="0"/>
                <a:cs typeface="Helvetica Neue" charset="0"/>
              </a:rPr>
              <a:t> Detection</a:t>
            </a:r>
            <a:endParaRPr kumimoji="0" lang="en-US" sz="2000" b="0" i="0" u="none" strike="noStrike" kern="1200" cap="none" spc="0" normalizeH="0" baseline="0" noProof="0" dirty="0">
              <a:ln>
                <a:noFill/>
              </a:ln>
              <a:solidFill>
                <a:srgbClr val="FFFFFF">
                  <a:lumMod val="50000"/>
                </a:srgbClr>
              </a:solidFill>
              <a:effectLst/>
              <a:uLnTx/>
              <a:uFillTx/>
              <a:latin typeface="Helvetica Neue" charset="0"/>
              <a:ea typeface="Helvetica Neue" charset="0"/>
              <a:cs typeface="Helvetica Neue" charset="0"/>
            </a:endParaRPr>
          </a:p>
        </p:txBody>
      </p:sp>
      <p:sp>
        <p:nvSpPr>
          <p:cNvPr id="43" name="Rounded Rectangle 42">
            <a:extLst>
              <a:ext uri="{FF2B5EF4-FFF2-40B4-BE49-F238E27FC236}">
                <a16:creationId xmlns:a16="http://schemas.microsoft.com/office/drawing/2014/main" id="{B70C81C5-589F-8F46-B267-ECBA02B7E6A9}"/>
              </a:ext>
            </a:extLst>
          </p:cNvPr>
          <p:cNvSpPr/>
          <p:nvPr/>
        </p:nvSpPr>
        <p:spPr>
          <a:xfrm>
            <a:off x="533556" y="2060095"/>
            <a:ext cx="2617869" cy="419100"/>
          </a:xfrm>
          <a:prstGeom prst="roundRect">
            <a:avLst/>
          </a:prstGeom>
          <a:solidFill>
            <a:schemeClr val="bg1"/>
          </a:solidFill>
          <a:ln w="1270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b"/>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lumMod val="50000"/>
                  </a:srgbClr>
                </a:solidFill>
                <a:effectLst/>
                <a:uLnTx/>
                <a:uFillTx/>
                <a:latin typeface="Helvetica Neue" charset="0"/>
                <a:ea typeface="Helvetica Neue" charset="0"/>
                <a:cs typeface="Helvetica Neue" charset="0"/>
              </a:rPr>
              <a:t>Performance Diag..</a:t>
            </a:r>
          </a:p>
        </p:txBody>
      </p:sp>
      <p:sp>
        <p:nvSpPr>
          <p:cNvPr id="38" name="Rounded Rectangle 37">
            <a:extLst>
              <a:ext uri="{FF2B5EF4-FFF2-40B4-BE49-F238E27FC236}">
                <a16:creationId xmlns:a16="http://schemas.microsoft.com/office/drawing/2014/main" id="{13D58707-49A8-7D44-8DB7-EC4D03768540}"/>
              </a:ext>
            </a:extLst>
          </p:cNvPr>
          <p:cNvSpPr/>
          <p:nvPr/>
        </p:nvSpPr>
        <p:spPr>
          <a:xfrm>
            <a:off x="2992733" y="2324770"/>
            <a:ext cx="2848667" cy="419100"/>
          </a:xfrm>
          <a:prstGeom prst="roundRect">
            <a:avLst/>
          </a:prstGeom>
          <a:solidFill>
            <a:schemeClr val="bg1"/>
          </a:solidFill>
          <a:ln w="1270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b"/>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lumMod val="50000"/>
                  </a:srgbClr>
                </a:solidFill>
                <a:effectLst/>
                <a:uLnTx/>
                <a:uFillTx/>
                <a:latin typeface="Helvetica Neue" charset="0"/>
                <a:ea typeface="Helvetica Neue" charset="0"/>
                <a:cs typeface="Helvetica Neue" charset="0"/>
              </a:rPr>
              <a:t>DDoS Detection</a:t>
            </a:r>
          </a:p>
        </p:txBody>
      </p:sp>
      <p:sp>
        <p:nvSpPr>
          <p:cNvPr id="40" name="Rounded Rectangle 39">
            <a:extLst>
              <a:ext uri="{FF2B5EF4-FFF2-40B4-BE49-F238E27FC236}">
                <a16:creationId xmlns:a16="http://schemas.microsoft.com/office/drawing/2014/main" id="{7DB99BBE-214D-0B41-A4E7-51E63D716FB9}"/>
              </a:ext>
            </a:extLst>
          </p:cNvPr>
          <p:cNvSpPr/>
          <p:nvPr/>
        </p:nvSpPr>
        <p:spPr>
          <a:xfrm>
            <a:off x="330480" y="2331691"/>
            <a:ext cx="2617869" cy="419100"/>
          </a:xfrm>
          <a:prstGeom prst="roundRect">
            <a:avLst/>
          </a:prstGeom>
          <a:solidFill>
            <a:schemeClr val="bg1"/>
          </a:solidFill>
          <a:ln w="1270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b"/>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lumMod val="50000"/>
                  </a:srgbClr>
                </a:solidFill>
                <a:effectLst/>
                <a:uLnTx/>
                <a:uFillTx/>
                <a:latin typeface="Helvetica Neue" charset="0"/>
                <a:ea typeface="Helvetica Neue" charset="0"/>
                <a:cs typeface="Helvetica Neue" charset="0"/>
              </a:rPr>
              <a:t>Fault</a:t>
            </a:r>
            <a:r>
              <a:rPr kumimoji="0" lang="en-US" sz="2000" b="0" i="0" u="none" strike="noStrike" kern="1200" cap="none" spc="0" normalizeH="0" noProof="0" dirty="0">
                <a:ln>
                  <a:noFill/>
                </a:ln>
                <a:solidFill>
                  <a:srgbClr val="FFFFFF">
                    <a:lumMod val="50000"/>
                  </a:srgbClr>
                </a:solidFill>
                <a:effectLst/>
                <a:uLnTx/>
                <a:uFillTx/>
                <a:latin typeface="Helvetica Neue" charset="0"/>
                <a:ea typeface="Helvetica Neue" charset="0"/>
                <a:cs typeface="Helvetica Neue" charset="0"/>
              </a:rPr>
              <a:t> Localization</a:t>
            </a:r>
            <a:endParaRPr kumimoji="0" lang="en-US" sz="2000" b="0" i="0" u="none" strike="noStrike" kern="1200" cap="none" spc="0" normalizeH="0" baseline="0" noProof="0" dirty="0">
              <a:ln>
                <a:noFill/>
              </a:ln>
              <a:solidFill>
                <a:srgbClr val="FFFFFF">
                  <a:lumMod val="50000"/>
                </a:srgbClr>
              </a:solidFill>
              <a:effectLst/>
              <a:uLnTx/>
              <a:uFillTx/>
              <a:latin typeface="Helvetica Neue" charset="0"/>
              <a:ea typeface="Helvetica Neue" charset="0"/>
              <a:cs typeface="Helvetica Neue" charset="0"/>
            </a:endParaRPr>
          </a:p>
        </p:txBody>
      </p:sp>
      <p:sp>
        <p:nvSpPr>
          <p:cNvPr id="4" name="Slide Number Placeholder 3"/>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95ADB0F-E9F2-1D42-9E15-ECDE97EFB0F8}" type="slidenum">
              <a:rPr kumimoji="0" lang="en-US" sz="1400" b="0" i="0" u="none" strike="noStrike" kern="1200" cap="none" spc="0" normalizeH="0" baseline="0" noProof="0" smtClean="0">
                <a:ln>
                  <a:noFill/>
                </a:ln>
                <a:solidFill>
                  <a:srgbClr val="000000"/>
                </a:solidFill>
                <a:effectLst/>
                <a:uLnTx/>
                <a:uFillTx/>
                <a:latin typeface="Helvetica Neue" charset="0"/>
                <a:ea typeface="Helvetica Neue" charset="0"/>
                <a:cs typeface="Helvetica Neue" charset="0"/>
              </a:rPr>
              <a:pPr marL="0" marR="0" lvl="0" indent="0" algn="r" defTabSz="457200" rtl="0" eaLnBrk="1" fontAlgn="auto" latinLnBrk="0" hangingPunct="1">
                <a:lnSpc>
                  <a:spcPct val="100000"/>
                </a:lnSpc>
                <a:spcBef>
                  <a:spcPts val="0"/>
                </a:spcBef>
                <a:spcAft>
                  <a:spcPts val="0"/>
                </a:spcAft>
                <a:buClrTx/>
                <a:buSzTx/>
                <a:buFontTx/>
                <a:buNone/>
                <a:tabLst/>
                <a:defRPr/>
              </a:pPr>
              <a:t>4</a:t>
            </a:fld>
            <a:endParaRPr kumimoji="0" lang="en-US" sz="1400" b="0" i="0" u="none" strike="noStrike" kern="1200" cap="none" spc="0" normalizeH="0" baseline="0" noProof="0">
              <a:ln>
                <a:noFill/>
              </a:ln>
              <a:solidFill>
                <a:srgbClr val="000000"/>
              </a:solidFill>
              <a:effectLst/>
              <a:uLnTx/>
              <a:uFillTx/>
              <a:latin typeface="Helvetica Neue" charset="0"/>
              <a:ea typeface="Helvetica Neue" charset="0"/>
              <a:cs typeface="Helvetica Neue" charset="0"/>
            </a:endParaRPr>
          </a:p>
        </p:txBody>
      </p:sp>
      <p:sp>
        <p:nvSpPr>
          <p:cNvPr id="26" name="Shape 459">
            <a:extLst>
              <a:ext uri="{FF2B5EF4-FFF2-40B4-BE49-F238E27FC236}">
                <a16:creationId xmlns:a16="http://schemas.microsoft.com/office/drawing/2014/main" id="{1B6D998C-ED98-4542-9851-5EF8D4666F14}"/>
              </a:ext>
            </a:extLst>
          </p:cNvPr>
          <p:cNvSpPr/>
          <p:nvPr/>
        </p:nvSpPr>
        <p:spPr>
          <a:xfrm>
            <a:off x="6088860" y="2127575"/>
            <a:ext cx="2817592" cy="433901"/>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nchor="ctr">
            <a:spAutoFit/>
          </a:bodyPr>
          <a:lstStyle/>
          <a:p>
            <a:pPr marL="0" marR="0" lvl="0" indent="0" algn="ctr" defTabSz="457200" rtl="0" eaLnBrk="1" fontAlgn="auto" latinLnBrk="0" hangingPunct="1">
              <a:lnSpc>
                <a:spcPct val="110000"/>
              </a:lnSpc>
              <a:spcBef>
                <a:spcPts val="0"/>
              </a:spcBef>
              <a:spcAft>
                <a:spcPts val="0"/>
              </a:spcAft>
              <a:buClrTx/>
              <a:buSzTx/>
              <a:buFontTx/>
              <a:buNone/>
              <a:tabLst/>
              <a:defRPr sz="1800"/>
            </a:pPr>
            <a:r>
              <a:rPr kumimoji="0" lang="en-US" sz="2800" b="1" i="0" u="none" strike="noStrike" kern="1200" cap="none" spc="0" normalizeH="0" baseline="0" noProof="0" dirty="0">
                <a:ln>
                  <a:noFill/>
                </a:ln>
                <a:solidFill>
                  <a:srgbClr val="333399"/>
                </a:solidFill>
                <a:effectLst/>
                <a:uLnTx/>
                <a:uFillTx/>
                <a:latin typeface="Helvetica Neue" charset="0"/>
                <a:ea typeface="Helvetica Neue" charset="0"/>
                <a:cs typeface="Helvetica Neue" charset="0"/>
                <a:sym typeface="Lucida Sans Regular"/>
              </a:rPr>
              <a:t>Flexibility</a:t>
            </a:r>
          </a:p>
        </p:txBody>
      </p:sp>
      <p:sp>
        <p:nvSpPr>
          <p:cNvPr id="28" name="Shape 459">
            <a:extLst>
              <a:ext uri="{FF2B5EF4-FFF2-40B4-BE49-F238E27FC236}">
                <a16:creationId xmlns:a16="http://schemas.microsoft.com/office/drawing/2014/main" id="{8C9D5924-81D1-4344-A964-0E7C6267BBD7}"/>
              </a:ext>
            </a:extLst>
          </p:cNvPr>
          <p:cNvSpPr/>
          <p:nvPr/>
        </p:nvSpPr>
        <p:spPr>
          <a:xfrm>
            <a:off x="6014423" y="5780748"/>
            <a:ext cx="2817592" cy="433901"/>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nchor="ctr">
            <a:spAutoFit/>
          </a:bodyPr>
          <a:lstStyle/>
          <a:p>
            <a:pPr marL="0" marR="0" lvl="0" indent="0" algn="ctr" defTabSz="457200" rtl="0" eaLnBrk="1" fontAlgn="auto" latinLnBrk="0" hangingPunct="1">
              <a:lnSpc>
                <a:spcPct val="110000"/>
              </a:lnSpc>
              <a:spcBef>
                <a:spcPts val="0"/>
              </a:spcBef>
              <a:spcAft>
                <a:spcPts val="0"/>
              </a:spcAft>
              <a:buClrTx/>
              <a:buSzTx/>
              <a:buFontTx/>
              <a:buNone/>
              <a:tabLst/>
              <a:defRPr sz="1800"/>
            </a:pPr>
            <a:r>
              <a:rPr kumimoji="0" lang="en-US" sz="2800" b="1" i="0" u="none" strike="noStrike" kern="1200" cap="none" spc="0" normalizeH="0" baseline="0" noProof="0" dirty="0">
                <a:ln>
                  <a:noFill/>
                </a:ln>
                <a:solidFill>
                  <a:srgbClr val="333399"/>
                </a:solidFill>
                <a:effectLst/>
                <a:uLnTx/>
                <a:uFillTx/>
                <a:latin typeface="Helvetica Neue" charset="0"/>
                <a:ea typeface="Helvetica Neue" charset="0"/>
                <a:cs typeface="Helvetica Neue" charset="0"/>
                <a:sym typeface="Lucida Sans Regular"/>
              </a:rPr>
              <a:t>Scalability</a:t>
            </a:r>
          </a:p>
        </p:txBody>
      </p:sp>
      <p:pic>
        <p:nvPicPr>
          <p:cNvPr id="29" name="droppedImage.pdf">
            <a:extLst>
              <a:ext uri="{FF2B5EF4-FFF2-40B4-BE49-F238E27FC236}">
                <a16:creationId xmlns:a16="http://schemas.microsoft.com/office/drawing/2014/main" id="{EC436C0A-DCCA-CC46-B1DE-427E1B4E7275}"/>
              </a:ext>
            </a:extLst>
          </p:cNvPr>
          <p:cNvPicPr/>
          <p:nvPr/>
        </p:nvPicPr>
        <p:blipFill>
          <a:blip r:embed="rId4">
            <a:extLst/>
          </a:blip>
          <a:stretch>
            <a:fillRect/>
          </a:stretch>
        </p:blipFill>
        <p:spPr>
          <a:xfrm>
            <a:off x="1464197" y="5767504"/>
            <a:ext cx="1144543" cy="489391"/>
          </a:xfrm>
          <a:prstGeom prst="rect">
            <a:avLst/>
          </a:prstGeom>
          <a:ln w="12700">
            <a:miter lim="400000"/>
          </a:ln>
        </p:spPr>
      </p:pic>
      <p:pic>
        <p:nvPicPr>
          <p:cNvPr id="31" name="Picture 30">
            <a:extLst>
              <a:ext uri="{FF2B5EF4-FFF2-40B4-BE49-F238E27FC236}">
                <a16:creationId xmlns:a16="http://schemas.microsoft.com/office/drawing/2014/main" id="{B0F151B9-8BA0-5D41-A592-5474808F2007}"/>
              </a:ext>
            </a:extLst>
          </p:cNvPr>
          <p:cNvPicPr>
            <a:picLocks noChangeAspect="1"/>
          </p:cNvPicPr>
          <p:nvPr/>
        </p:nvPicPr>
        <p:blipFill>
          <a:blip r:embed="rId5"/>
          <a:stretch>
            <a:fillRect/>
          </a:stretch>
        </p:blipFill>
        <p:spPr>
          <a:xfrm>
            <a:off x="3658254" y="5686725"/>
            <a:ext cx="810991" cy="778552"/>
          </a:xfrm>
          <a:prstGeom prst="rect">
            <a:avLst/>
          </a:prstGeom>
        </p:spPr>
      </p:pic>
      <p:pic>
        <p:nvPicPr>
          <p:cNvPr id="48" name="Picture 47">
            <a:extLst>
              <a:ext uri="{FF2B5EF4-FFF2-40B4-BE49-F238E27FC236}">
                <a16:creationId xmlns:a16="http://schemas.microsoft.com/office/drawing/2014/main" id="{32F91F34-07D3-284B-8923-4D002B7C5CD2}"/>
              </a:ext>
            </a:extLst>
          </p:cNvPr>
          <p:cNvPicPr>
            <a:picLocks noChangeAspect="1"/>
          </p:cNvPicPr>
          <p:nvPr/>
        </p:nvPicPr>
        <p:blipFill rotWithShape="1">
          <a:blip r:embed="rId6"/>
          <a:srcRect l="32037" t="79140" r="34396" b="2000"/>
          <a:stretch/>
        </p:blipFill>
        <p:spPr>
          <a:xfrm rot="16200000">
            <a:off x="2593032" y="4077300"/>
            <a:ext cx="1196996" cy="411826"/>
          </a:xfrm>
          <a:prstGeom prst="rect">
            <a:avLst/>
          </a:prstGeom>
        </p:spPr>
      </p:pic>
      <p:sp>
        <p:nvSpPr>
          <p:cNvPr id="8" name="Up-Down Arrow 7">
            <a:extLst>
              <a:ext uri="{FF2B5EF4-FFF2-40B4-BE49-F238E27FC236}">
                <a16:creationId xmlns:a16="http://schemas.microsoft.com/office/drawing/2014/main" id="{CAAB81FE-2911-8A4B-AB53-AAE32802207B}"/>
              </a:ext>
            </a:extLst>
          </p:cNvPr>
          <p:cNvSpPr/>
          <p:nvPr/>
        </p:nvSpPr>
        <p:spPr>
          <a:xfrm>
            <a:off x="7041473" y="2743870"/>
            <a:ext cx="1084417" cy="2829571"/>
          </a:xfrm>
          <a:prstGeom prst="upDownArrow">
            <a:avLst/>
          </a:prstGeom>
          <a:solidFill>
            <a:srgbClr val="FF0000"/>
          </a:solidFill>
          <a:ln w="50800">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chemeClr val="bg1">
                  <a:lumMod val="50000"/>
                </a:schemeClr>
              </a:solidFill>
              <a:effectLst/>
              <a:uLnTx/>
              <a:uFillTx/>
              <a:latin typeface="Helvetica Neue" charset="0"/>
              <a:ea typeface="Helvetica Neue" charset="0"/>
              <a:cs typeface="Helvetica Neue" charset="0"/>
            </a:endParaRPr>
          </a:p>
        </p:txBody>
      </p:sp>
      <p:pic>
        <p:nvPicPr>
          <p:cNvPr id="42" name="Picture 41">
            <a:extLst>
              <a:ext uri="{FF2B5EF4-FFF2-40B4-BE49-F238E27FC236}">
                <a16:creationId xmlns:a16="http://schemas.microsoft.com/office/drawing/2014/main" id="{194FE8EC-CB11-4E48-A274-FC8F2510731F}"/>
              </a:ext>
            </a:extLst>
          </p:cNvPr>
          <p:cNvPicPr>
            <a:picLocks noChangeAspect="1"/>
          </p:cNvPicPr>
          <p:nvPr/>
        </p:nvPicPr>
        <p:blipFill rotWithShape="1">
          <a:blip r:embed="rId6"/>
          <a:srcRect l="32037" t="79140" r="34396" b="2000"/>
          <a:stretch/>
        </p:blipFill>
        <p:spPr>
          <a:xfrm rot="5400000">
            <a:off x="2216155" y="4018598"/>
            <a:ext cx="1196996" cy="411826"/>
          </a:xfrm>
          <a:prstGeom prst="rect">
            <a:avLst/>
          </a:prstGeom>
        </p:spPr>
      </p:pic>
      <p:sp>
        <p:nvSpPr>
          <p:cNvPr id="9" name="Down Arrow 8">
            <a:extLst>
              <a:ext uri="{FF2B5EF4-FFF2-40B4-BE49-F238E27FC236}">
                <a16:creationId xmlns:a16="http://schemas.microsoft.com/office/drawing/2014/main" id="{9EB41C32-FC38-4347-85B9-3BB682EABA58}"/>
              </a:ext>
            </a:extLst>
          </p:cNvPr>
          <p:cNvSpPr/>
          <p:nvPr/>
        </p:nvSpPr>
        <p:spPr>
          <a:xfrm>
            <a:off x="2671137" y="2854362"/>
            <a:ext cx="639112" cy="466339"/>
          </a:xfrm>
          <a:prstGeom prst="downArrow">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Helvetica Neue" charset="0"/>
              <a:ea typeface="Helvetica Neue" charset="0"/>
              <a:cs typeface="Helvetica Neue" charset="0"/>
            </a:endParaRPr>
          </a:p>
        </p:txBody>
      </p:sp>
      <p:sp>
        <p:nvSpPr>
          <p:cNvPr id="52" name="Down Arrow 51">
            <a:extLst>
              <a:ext uri="{FF2B5EF4-FFF2-40B4-BE49-F238E27FC236}">
                <a16:creationId xmlns:a16="http://schemas.microsoft.com/office/drawing/2014/main" id="{920F8361-3BAF-CD40-8A49-4B6B010C48B2}"/>
              </a:ext>
            </a:extLst>
          </p:cNvPr>
          <p:cNvSpPr/>
          <p:nvPr/>
        </p:nvSpPr>
        <p:spPr>
          <a:xfrm>
            <a:off x="2621026" y="5120438"/>
            <a:ext cx="639112" cy="571849"/>
          </a:xfrm>
          <a:prstGeom prst="downArrow">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Helvetica Neue" charset="0"/>
              <a:ea typeface="Helvetica Neue" charset="0"/>
              <a:cs typeface="Helvetica Neue" charset="0"/>
            </a:endParaRPr>
          </a:p>
        </p:txBody>
      </p:sp>
      <p:sp>
        <p:nvSpPr>
          <p:cNvPr id="46" name="Rounded Rectangle 45">
            <a:extLst>
              <a:ext uri="{FF2B5EF4-FFF2-40B4-BE49-F238E27FC236}">
                <a16:creationId xmlns:a16="http://schemas.microsoft.com/office/drawing/2014/main" id="{1BFD0ED6-0706-C145-A1AB-676942A31B46}"/>
              </a:ext>
            </a:extLst>
          </p:cNvPr>
          <p:cNvSpPr/>
          <p:nvPr/>
        </p:nvSpPr>
        <p:spPr>
          <a:xfrm>
            <a:off x="493800" y="3328584"/>
            <a:ext cx="4993786" cy="601771"/>
          </a:xfrm>
          <a:prstGeom prst="roundRect">
            <a:avLst/>
          </a:prstGeom>
          <a:solidFill>
            <a:schemeClr val="bg1"/>
          </a:solidFill>
          <a:ln w="1270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0000"/>
                </a:solidFill>
                <a:effectLst/>
                <a:uLnTx/>
                <a:uFillTx/>
                <a:latin typeface="Helvetica Neue" charset="0"/>
                <a:ea typeface="Helvetica Neue" charset="0"/>
                <a:cs typeface="Helvetica Neue" charset="0"/>
              </a:rPr>
              <a:t>Abstractions</a:t>
            </a:r>
          </a:p>
        </p:txBody>
      </p:sp>
      <p:sp>
        <p:nvSpPr>
          <p:cNvPr id="45" name="Rounded Rectangle 44">
            <a:extLst>
              <a:ext uri="{FF2B5EF4-FFF2-40B4-BE49-F238E27FC236}">
                <a16:creationId xmlns:a16="http://schemas.microsoft.com/office/drawing/2014/main" id="{0E18ADB4-1869-2546-BFA3-812564AA6EDA}"/>
              </a:ext>
            </a:extLst>
          </p:cNvPr>
          <p:cNvSpPr/>
          <p:nvPr/>
        </p:nvSpPr>
        <p:spPr>
          <a:xfrm>
            <a:off x="523046" y="4520042"/>
            <a:ext cx="4993786" cy="563682"/>
          </a:xfrm>
          <a:prstGeom prst="roundRect">
            <a:avLst/>
          </a:prstGeom>
          <a:solidFill>
            <a:schemeClr val="bg1"/>
          </a:solidFill>
          <a:ln w="1270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0000"/>
                </a:solidFill>
                <a:effectLst/>
                <a:uLnTx/>
                <a:uFillTx/>
                <a:latin typeface="Helvetica Neue" charset="0"/>
                <a:ea typeface="Helvetica Neue" charset="0"/>
                <a:cs typeface="Helvetica Neue" charset="0"/>
              </a:rPr>
              <a:t>Algorithms</a:t>
            </a:r>
          </a:p>
        </p:txBody>
      </p:sp>
      <p:sp>
        <p:nvSpPr>
          <p:cNvPr id="44" name="Shape 459">
            <a:extLst>
              <a:ext uri="{FF2B5EF4-FFF2-40B4-BE49-F238E27FC236}">
                <a16:creationId xmlns:a16="http://schemas.microsoft.com/office/drawing/2014/main" id="{D3259A97-568B-054A-B406-729890475AF7}"/>
              </a:ext>
            </a:extLst>
          </p:cNvPr>
          <p:cNvSpPr/>
          <p:nvPr/>
        </p:nvSpPr>
        <p:spPr>
          <a:xfrm>
            <a:off x="3397443" y="4038530"/>
            <a:ext cx="1332614" cy="371961"/>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nchor="ctr">
            <a:spAutoFit/>
          </a:bodyPr>
          <a:lstStyle/>
          <a:p>
            <a:pPr marL="0" marR="0" lvl="0" indent="0" algn="ctr" defTabSz="457200" rtl="0" eaLnBrk="1" fontAlgn="auto" latinLnBrk="0" hangingPunct="1">
              <a:lnSpc>
                <a:spcPct val="110000"/>
              </a:lnSpc>
              <a:spcBef>
                <a:spcPts val="0"/>
              </a:spcBef>
              <a:spcAft>
                <a:spcPts val="0"/>
              </a:spcAft>
              <a:buClrTx/>
              <a:buSzTx/>
              <a:buFontTx/>
              <a:buNone/>
              <a:tabLst/>
              <a:defRPr sz="1800"/>
            </a:pPr>
            <a:r>
              <a:rPr kumimoji="0" lang="en-US" sz="2400" b="1" i="0" u="none" strike="noStrike" kern="1200" cap="none" spc="0" normalizeH="0" baseline="0" noProof="0" dirty="0">
                <a:ln>
                  <a:noFill/>
                </a:ln>
                <a:solidFill>
                  <a:srgbClr val="000000"/>
                </a:solidFill>
                <a:effectLst/>
                <a:uLnTx/>
                <a:uFillTx/>
                <a:latin typeface="Helvetica Neue" charset="0"/>
                <a:ea typeface="Helvetica Neue" charset="0"/>
                <a:cs typeface="Helvetica Neue" charset="0"/>
                <a:sym typeface="Lucida Sans Regular"/>
              </a:rPr>
              <a:t>System</a:t>
            </a:r>
          </a:p>
        </p:txBody>
      </p:sp>
      <p:sp>
        <p:nvSpPr>
          <p:cNvPr id="39" name="Rounded Rectangle 38">
            <a:extLst>
              <a:ext uri="{FF2B5EF4-FFF2-40B4-BE49-F238E27FC236}">
                <a16:creationId xmlns:a16="http://schemas.microsoft.com/office/drawing/2014/main" id="{FF6F2305-65C0-664C-BF1B-9555196DD3AB}"/>
              </a:ext>
            </a:extLst>
          </p:cNvPr>
          <p:cNvSpPr/>
          <p:nvPr/>
        </p:nvSpPr>
        <p:spPr>
          <a:xfrm>
            <a:off x="330480" y="3274401"/>
            <a:ext cx="5332840" cy="1934207"/>
          </a:xfrm>
          <a:prstGeom prst="roundRect">
            <a:avLst/>
          </a:prstGeom>
          <a:noFill/>
          <a:ln>
            <a:solidFill>
              <a:schemeClr val="tx1"/>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0000"/>
              </a:solidFill>
              <a:latin typeface="Helvetica Neue" charset="0"/>
              <a:ea typeface="Helvetica Neue" charset="0"/>
              <a:cs typeface="Helvetica Neue" charset="0"/>
            </a:endParaRPr>
          </a:p>
        </p:txBody>
      </p:sp>
      <p:sp>
        <p:nvSpPr>
          <p:cNvPr id="2" name="Title 1"/>
          <p:cNvSpPr>
            <a:spLocks noGrp="1"/>
          </p:cNvSpPr>
          <p:nvPr>
            <p:ph type="title"/>
          </p:nvPr>
        </p:nvSpPr>
        <p:spPr/>
        <p:txBody>
          <a:bodyPr/>
          <a:lstStyle/>
          <a:p>
            <a:r>
              <a:rPr lang="en-US" b="1" dirty="0">
                <a:solidFill>
                  <a:schemeClr val="tx1"/>
                </a:solidFill>
                <a:latin typeface="Helvetica Neue Condensed" charset="0"/>
                <a:ea typeface="Helvetica Neue Condensed" charset="0"/>
                <a:cs typeface="Helvetica Neue Condensed" charset="0"/>
              </a:rPr>
              <a:t>Network Monitoring with Sonata</a:t>
            </a:r>
            <a:endParaRPr lang="en-US" dirty="0"/>
          </a:p>
        </p:txBody>
      </p:sp>
      <p:sp>
        <p:nvSpPr>
          <p:cNvPr id="23" name="Shape 459">
            <a:extLst>
              <a:ext uri="{FF2B5EF4-FFF2-40B4-BE49-F238E27FC236}">
                <a16:creationId xmlns:a16="http://schemas.microsoft.com/office/drawing/2014/main" id="{BBB375AD-3ED7-9E44-A23B-3AA3A3C273A3}"/>
              </a:ext>
            </a:extLst>
          </p:cNvPr>
          <p:cNvSpPr/>
          <p:nvPr/>
        </p:nvSpPr>
        <p:spPr>
          <a:xfrm>
            <a:off x="5768729" y="3921562"/>
            <a:ext cx="1429562" cy="541687"/>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nchor="ctr">
            <a:spAutoFit/>
          </a:bodyPr>
          <a:lstStyle/>
          <a:p>
            <a:pPr marL="0" marR="0" lvl="0" indent="0" algn="ctr" defTabSz="457200" rtl="0" eaLnBrk="1" fontAlgn="auto" latinLnBrk="0" hangingPunct="1">
              <a:lnSpc>
                <a:spcPct val="110000"/>
              </a:lnSpc>
              <a:spcBef>
                <a:spcPts val="0"/>
              </a:spcBef>
              <a:spcAft>
                <a:spcPts val="0"/>
              </a:spcAft>
              <a:buClrTx/>
              <a:buSzTx/>
              <a:buFontTx/>
              <a:buNone/>
              <a:tabLst/>
              <a:defRPr sz="1800"/>
            </a:pPr>
            <a:r>
              <a:rPr kumimoji="0" lang="en-US" sz="3200" b="1" i="0" u="none" strike="noStrike" kern="1200" cap="none" spc="0" normalizeH="0" baseline="0" noProof="0" dirty="0">
                <a:ln>
                  <a:noFill/>
                </a:ln>
                <a:solidFill>
                  <a:srgbClr val="000000"/>
                </a:solidFill>
                <a:effectLst/>
                <a:uLnTx/>
                <a:uFillTx/>
                <a:latin typeface="Helvetica Neue" charset="0"/>
                <a:ea typeface="Helvetica Neue" charset="0"/>
                <a:cs typeface="Helvetica Neue" charset="0"/>
                <a:sym typeface="Lucida Sans Regular"/>
              </a:rPr>
              <a:t>Sonata</a:t>
            </a:r>
          </a:p>
        </p:txBody>
      </p:sp>
    </p:spTree>
    <p:custDataLst>
      <p:tags r:id="rId1"/>
    </p:custDataLst>
    <p:extLst>
      <p:ext uri="{BB962C8B-B14F-4D97-AF65-F5344CB8AC3E}">
        <p14:creationId xmlns:p14="http://schemas.microsoft.com/office/powerpoint/2010/main" val="726027137"/>
      </p:ext>
    </p:extLst>
  </p:cSld>
  <p:clrMapOvr>
    <a:masterClrMapping/>
  </p:clrMapOvr>
  <mc:AlternateContent xmlns:mc="http://schemas.openxmlformats.org/markup-compatibility/2006" xmlns:p14="http://schemas.microsoft.com/office/powerpoint/2010/main">
    <mc:Choice Requires="p14">
      <p:transition spd="slow" p14:dur="2000" advTm="5881"/>
    </mc:Choice>
    <mc:Fallback xmlns="">
      <p:transition spd="slow" advTm="588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8" grpId="0" animBg="1"/>
      <p:bldP spid="9" grpId="0" animBg="1"/>
      <p:bldP spid="52" grpId="0" animBg="1"/>
      <p:bldP spid="46" grpId="0" animBg="1"/>
      <p:bldP spid="45" grpId="0" animBg="1"/>
      <p:bldP spid="44" grpId="0" animBg="1"/>
      <p:bldP spid="39" grpId="0" animBg="1"/>
      <p:bldP spid="23"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442434" y="1585403"/>
            <a:ext cx="8472966" cy="4525963"/>
          </a:xfrm>
        </p:spPr>
        <p:txBody>
          <a:bodyPr/>
          <a:lstStyle/>
          <a:p>
            <a:pPr>
              <a:lnSpc>
                <a:spcPct val="120000"/>
              </a:lnSpc>
            </a:pPr>
            <a:r>
              <a:rPr lang="en-US" sz="3200" dirty="0">
                <a:solidFill>
                  <a:srgbClr val="000000"/>
                </a:solidFill>
                <a:latin typeface="Helvetica Neue" charset="0"/>
                <a:ea typeface="Helvetica Neue" charset="0"/>
                <a:cs typeface="Helvetica Neue" charset="0"/>
              </a:rPr>
              <a:t>Programming</a:t>
            </a:r>
            <a:r>
              <a:rPr lang="en-US" sz="3200" b="1" dirty="0">
                <a:solidFill>
                  <a:srgbClr val="333399"/>
                </a:solidFill>
                <a:latin typeface="Helvetica Neue" charset="0"/>
                <a:ea typeface="Helvetica Neue" charset="0"/>
                <a:cs typeface="Helvetica Neue" charset="0"/>
              </a:rPr>
              <a:t> abstractions</a:t>
            </a:r>
          </a:p>
          <a:p>
            <a:pPr marL="457200" lvl="1" indent="0">
              <a:lnSpc>
                <a:spcPct val="120000"/>
              </a:lnSpc>
              <a:buNone/>
            </a:pPr>
            <a:r>
              <a:rPr lang="en-US" sz="2800" dirty="0">
                <a:solidFill>
                  <a:schemeClr val="bg2">
                    <a:lumMod val="75000"/>
                  </a:schemeClr>
                </a:solidFill>
                <a:latin typeface="Helvetica Neue" charset="0"/>
                <a:ea typeface="Helvetica Neue" charset="0"/>
                <a:cs typeface="Helvetica Neue" charset="0"/>
              </a:rPr>
              <a:t>How to let network operators express queries for a wide-range of monitoring tasks?</a:t>
            </a:r>
            <a:endParaRPr lang="en-US" sz="2800" b="1" dirty="0">
              <a:solidFill>
                <a:schemeClr val="bg2">
                  <a:lumMod val="75000"/>
                </a:schemeClr>
              </a:solidFill>
              <a:latin typeface="Helvetica Neue" charset="0"/>
              <a:ea typeface="Helvetica Neue" charset="0"/>
              <a:cs typeface="Helvetica Neue" charset="0"/>
            </a:endParaRPr>
          </a:p>
          <a:p>
            <a:pPr>
              <a:lnSpc>
                <a:spcPct val="120000"/>
              </a:lnSpc>
            </a:pPr>
            <a:endParaRPr lang="en-US" b="1" dirty="0">
              <a:solidFill>
                <a:srgbClr val="333399"/>
              </a:solidFill>
              <a:latin typeface="Helvetica Neue" charset="0"/>
              <a:ea typeface="Helvetica Neue" charset="0"/>
              <a:cs typeface="Helvetica Neue" charset="0"/>
            </a:endParaRPr>
          </a:p>
          <a:p>
            <a:pPr>
              <a:lnSpc>
                <a:spcPct val="120000"/>
              </a:lnSpc>
            </a:pPr>
            <a:r>
              <a:rPr lang="en-US" sz="3200" b="1" dirty="0">
                <a:solidFill>
                  <a:srgbClr val="333399"/>
                </a:solidFill>
                <a:latin typeface="Helvetica Neue" charset="0"/>
                <a:ea typeface="Helvetica Neue" charset="0"/>
                <a:cs typeface="Helvetica Neue" charset="0"/>
              </a:rPr>
              <a:t>Scalability</a:t>
            </a:r>
          </a:p>
          <a:p>
            <a:pPr marL="457200" lvl="1" indent="0">
              <a:lnSpc>
                <a:spcPct val="120000"/>
              </a:lnSpc>
              <a:buNone/>
            </a:pPr>
            <a:r>
              <a:rPr lang="en-US" sz="2800" dirty="0">
                <a:solidFill>
                  <a:schemeClr val="bg2"/>
                </a:solidFill>
                <a:latin typeface="Helvetica Neue" charset="0"/>
                <a:ea typeface="Helvetica Neue" charset="0"/>
                <a:cs typeface="Helvetica Neue" charset="0"/>
              </a:rPr>
              <a:t>How to execute multiple queries for high-volume traffic in real time?</a:t>
            </a:r>
          </a:p>
          <a:p>
            <a:pPr marL="0" indent="0">
              <a:lnSpc>
                <a:spcPct val="120000"/>
              </a:lnSpc>
              <a:buNone/>
            </a:pPr>
            <a:endParaRPr lang="en-US" dirty="0"/>
          </a:p>
        </p:txBody>
      </p:sp>
      <p:sp>
        <p:nvSpPr>
          <p:cNvPr id="2" name="Slide Number Placeholder 1"/>
          <p:cNvSpPr>
            <a:spLocks noGrp="1"/>
          </p:cNvSpPr>
          <p:nvPr>
            <p:ph type="sldNum" sz="quarter" idx="12"/>
          </p:nvPr>
        </p:nvSpPr>
        <p:spPr/>
        <p:txBody>
          <a:bodyPr/>
          <a:lstStyle/>
          <a:p>
            <a:pPr>
              <a:defRPr/>
            </a:pPr>
            <a:fld id="{495ADB0F-E9F2-1D42-9E15-ECDE97EFB0F8}" type="slidenum">
              <a:rPr lang="en-US" smtClean="0"/>
              <a:pPr>
                <a:defRPr/>
              </a:pPr>
              <a:t>5</a:t>
            </a:fld>
            <a:endParaRPr lang="en-US"/>
          </a:p>
        </p:txBody>
      </p:sp>
      <p:sp>
        <p:nvSpPr>
          <p:cNvPr id="5" name="Title 4"/>
          <p:cNvSpPr>
            <a:spLocks noGrp="1"/>
          </p:cNvSpPr>
          <p:nvPr>
            <p:ph type="title"/>
          </p:nvPr>
        </p:nvSpPr>
        <p:spPr/>
        <p:txBody>
          <a:bodyPr/>
          <a:lstStyle/>
          <a:p>
            <a:r>
              <a:rPr lang="en-US" b="1" dirty="0">
                <a:solidFill>
                  <a:schemeClr val="tx1"/>
                </a:solidFill>
                <a:latin typeface="Helvetica Neue Condensed" charset="0"/>
                <a:ea typeface="Helvetica Neue Condensed" charset="0"/>
                <a:cs typeface="Helvetica Neue Condensed" charset="0"/>
              </a:rPr>
              <a:t>Building Sonata is Challenging</a:t>
            </a:r>
          </a:p>
        </p:txBody>
      </p:sp>
    </p:spTree>
    <p:extLst>
      <p:ext uri="{BB962C8B-B14F-4D97-AF65-F5344CB8AC3E}">
        <p14:creationId xmlns:p14="http://schemas.microsoft.com/office/powerpoint/2010/main" val="2543721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442434" y="1585403"/>
            <a:ext cx="8472966" cy="4525963"/>
          </a:xfrm>
        </p:spPr>
        <p:txBody>
          <a:bodyPr/>
          <a:lstStyle/>
          <a:p>
            <a:pPr>
              <a:lnSpc>
                <a:spcPct val="120000"/>
              </a:lnSpc>
            </a:pPr>
            <a:r>
              <a:rPr lang="en-US" sz="3200" dirty="0">
                <a:solidFill>
                  <a:srgbClr val="000000"/>
                </a:solidFill>
                <a:latin typeface="Helvetica Neue" charset="0"/>
                <a:ea typeface="Helvetica Neue" charset="0"/>
                <a:cs typeface="Helvetica Neue" charset="0"/>
              </a:rPr>
              <a:t>Programming</a:t>
            </a:r>
            <a:r>
              <a:rPr lang="en-US" sz="3200" b="1" dirty="0">
                <a:solidFill>
                  <a:srgbClr val="333399"/>
                </a:solidFill>
                <a:latin typeface="Helvetica Neue" charset="0"/>
                <a:ea typeface="Helvetica Neue" charset="0"/>
                <a:cs typeface="Helvetica Neue" charset="0"/>
              </a:rPr>
              <a:t> abstractions</a:t>
            </a:r>
          </a:p>
          <a:p>
            <a:pPr marL="457200" lvl="1" indent="0">
              <a:lnSpc>
                <a:spcPct val="120000"/>
              </a:lnSpc>
              <a:buNone/>
            </a:pPr>
            <a:r>
              <a:rPr lang="en-US" sz="2800" dirty="0">
                <a:latin typeface="Helvetica Neue" charset="0"/>
                <a:ea typeface="Helvetica Neue" charset="0"/>
                <a:cs typeface="Helvetica Neue" charset="0"/>
              </a:rPr>
              <a:t>How to let network operators express queries for a wide-range of monitoring tasks?</a:t>
            </a:r>
            <a:endParaRPr lang="en-US" sz="2800" b="1" dirty="0">
              <a:latin typeface="Helvetica Neue" charset="0"/>
              <a:ea typeface="Helvetica Neue" charset="0"/>
              <a:cs typeface="Helvetica Neue" charset="0"/>
            </a:endParaRPr>
          </a:p>
          <a:p>
            <a:pPr>
              <a:lnSpc>
                <a:spcPct val="120000"/>
              </a:lnSpc>
            </a:pPr>
            <a:endParaRPr lang="en-US" b="1" dirty="0">
              <a:solidFill>
                <a:srgbClr val="333399"/>
              </a:solidFill>
              <a:latin typeface="Helvetica Neue" charset="0"/>
              <a:ea typeface="Helvetica Neue" charset="0"/>
              <a:cs typeface="Helvetica Neue" charset="0"/>
            </a:endParaRPr>
          </a:p>
          <a:p>
            <a:pPr>
              <a:lnSpc>
                <a:spcPct val="120000"/>
              </a:lnSpc>
            </a:pPr>
            <a:r>
              <a:rPr lang="en-US" sz="3200" b="1" dirty="0">
                <a:solidFill>
                  <a:schemeClr val="bg2"/>
                </a:solidFill>
                <a:latin typeface="Helvetica Neue" charset="0"/>
                <a:ea typeface="Helvetica Neue" charset="0"/>
                <a:cs typeface="Helvetica Neue" charset="0"/>
              </a:rPr>
              <a:t>Scalability</a:t>
            </a:r>
          </a:p>
          <a:p>
            <a:pPr marL="457200" lvl="1" indent="0">
              <a:lnSpc>
                <a:spcPct val="120000"/>
              </a:lnSpc>
              <a:buNone/>
            </a:pPr>
            <a:r>
              <a:rPr lang="en-US" sz="2800" dirty="0">
                <a:solidFill>
                  <a:schemeClr val="bg2"/>
                </a:solidFill>
                <a:latin typeface="Helvetica Neue" charset="0"/>
                <a:ea typeface="Helvetica Neue" charset="0"/>
                <a:cs typeface="Helvetica Neue" charset="0"/>
              </a:rPr>
              <a:t>How to execute multiple queries for high-volume traffic in real time?</a:t>
            </a:r>
          </a:p>
          <a:p>
            <a:pPr marL="0" indent="0">
              <a:lnSpc>
                <a:spcPct val="120000"/>
              </a:lnSpc>
              <a:buNone/>
            </a:pPr>
            <a:endParaRPr lang="en-US" dirty="0"/>
          </a:p>
        </p:txBody>
      </p:sp>
      <p:sp>
        <p:nvSpPr>
          <p:cNvPr id="2" name="Slide Number Placeholder 1"/>
          <p:cNvSpPr>
            <a:spLocks noGrp="1"/>
          </p:cNvSpPr>
          <p:nvPr>
            <p:ph type="sldNum" sz="quarter" idx="12"/>
          </p:nvPr>
        </p:nvSpPr>
        <p:spPr/>
        <p:txBody>
          <a:bodyPr/>
          <a:lstStyle/>
          <a:p>
            <a:pPr>
              <a:defRPr/>
            </a:pPr>
            <a:fld id="{495ADB0F-E9F2-1D42-9E15-ECDE97EFB0F8}" type="slidenum">
              <a:rPr lang="en-US" smtClean="0"/>
              <a:pPr>
                <a:defRPr/>
              </a:pPr>
              <a:t>6</a:t>
            </a:fld>
            <a:endParaRPr lang="en-US"/>
          </a:p>
        </p:txBody>
      </p:sp>
      <p:sp>
        <p:nvSpPr>
          <p:cNvPr id="5" name="Title 4"/>
          <p:cNvSpPr>
            <a:spLocks noGrp="1"/>
          </p:cNvSpPr>
          <p:nvPr>
            <p:ph type="title"/>
          </p:nvPr>
        </p:nvSpPr>
        <p:spPr/>
        <p:txBody>
          <a:bodyPr/>
          <a:lstStyle/>
          <a:p>
            <a:r>
              <a:rPr lang="en-US" b="1" dirty="0">
                <a:solidFill>
                  <a:schemeClr val="tx1"/>
                </a:solidFill>
                <a:latin typeface="Helvetica Neue Condensed" charset="0"/>
                <a:ea typeface="Helvetica Neue Condensed" charset="0"/>
                <a:cs typeface="Helvetica Neue Condensed" charset="0"/>
              </a:rPr>
              <a:t>Building Sonata is Challenging</a:t>
            </a:r>
          </a:p>
        </p:txBody>
      </p:sp>
    </p:spTree>
    <p:extLst>
      <p:ext uri="{BB962C8B-B14F-4D97-AF65-F5344CB8AC3E}">
        <p14:creationId xmlns:p14="http://schemas.microsoft.com/office/powerpoint/2010/main" val="10831296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495ADB0F-E9F2-1D42-9E15-ECDE97EFB0F8}" type="slidenum">
              <a:rPr lang="en-US" smtClean="0"/>
              <a:pPr>
                <a:defRPr/>
              </a:pPr>
              <a:t>7</a:t>
            </a:fld>
            <a:endParaRPr lang="en-US"/>
          </a:p>
        </p:txBody>
      </p:sp>
      <p:sp>
        <p:nvSpPr>
          <p:cNvPr id="8" name="Shape 459">
            <a:extLst>
              <a:ext uri="{FF2B5EF4-FFF2-40B4-BE49-F238E27FC236}">
                <a16:creationId xmlns:a16="http://schemas.microsoft.com/office/drawing/2014/main" id="{028F507B-613B-4C4F-8B22-C4F5E69FE2C2}"/>
              </a:ext>
            </a:extLst>
          </p:cNvPr>
          <p:cNvSpPr/>
          <p:nvPr/>
        </p:nvSpPr>
        <p:spPr>
          <a:xfrm>
            <a:off x="502749" y="2848220"/>
            <a:ext cx="1396004" cy="309444"/>
          </a:xfrm>
          <a:prstGeom prst="rect">
            <a:avLst/>
          </a:prstGeom>
          <a:noFill/>
          <a:ln w="50800">
            <a:solidFill>
              <a:schemeClr val="accent2"/>
            </a:solidFill>
            <a:miter lim="400000"/>
          </a:ln>
          <a:extLst>
            <a:ext uri="{C572A759-6A51-4108-AA02-DFA0A04FC94B}">
              <ma14:wrappingTextBoxFlag xmlns:ma14="http://schemas.microsoft.com/office/mac/drawingml/2011/main" xmlns="" val="1"/>
            </a:ext>
          </a:extLst>
        </p:spPr>
        <p:txBody>
          <a:bodyPr wrap="square" lIns="0" tIns="0" rIns="0" bIns="0" anchor="ctr">
            <a:spAutoFit/>
          </a:bodyPr>
          <a:lstStyle/>
          <a:p>
            <a:pPr lvl="0" algn="ctr">
              <a:lnSpc>
                <a:spcPct val="110000"/>
              </a:lnSpc>
              <a:defRPr sz="1800"/>
            </a:pPr>
            <a:r>
              <a:rPr lang="en-US" sz="2000" dirty="0">
                <a:latin typeface="Helvetica Neue" charset="0"/>
                <a:ea typeface="Helvetica Neue" charset="0"/>
                <a:cs typeface="Helvetica Neue" charset="0"/>
                <a:sym typeface="Lucida Sans Regular"/>
              </a:rPr>
              <a:t>Header</a:t>
            </a:r>
          </a:p>
        </p:txBody>
      </p:sp>
      <p:sp>
        <p:nvSpPr>
          <p:cNvPr id="9" name="Shape 459">
            <a:extLst>
              <a:ext uri="{FF2B5EF4-FFF2-40B4-BE49-F238E27FC236}">
                <a16:creationId xmlns:a16="http://schemas.microsoft.com/office/drawing/2014/main" id="{4398AE75-2C71-A241-AA59-5981F870FCAA}"/>
              </a:ext>
            </a:extLst>
          </p:cNvPr>
          <p:cNvSpPr/>
          <p:nvPr/>
        </p:nvSpPr>
        <p:spPr>
          <a:xfrm>
            <a:off x="502748" y="2453843"/>
            <a:ext cx="1396005" cy="310213"/>
          </a:xfrm>
          <a:prstGeom prst="rect">
            <a:avLst/>
          </a:prstGeom>
          <a:noFill/>
          <a:ln w="50800">
            <a:solidFill>
              <a:schemeClr val="accent2">
                <a:lumMod val="50000"/>
              </a:schemeClr>
            </a:solidFill>
            <a:miter lim="400000"/>
          </a:ln>
          <a:extLst>
            <a:ext uri="{C572A759-6A51-4108-AA02-DFA0A04FC94B}">
              <ma14:wrappingTextBoxFlag xmlns:ma14="http://schemas.microsoft.com/office/mac/drawingml/2011/main" xmlns="" val="1"/>
            </a:ext>
          </a:extLst>
        </p:spPr>
        <p:txBody>
          <a:bodyPr wrap="square" lIns="0" tIns="0" rIns="0" bIns="0" anchor="ctr">
            <a:spAutoFit/>
          </a:bodyPr>
          <a:lstStyle/>
          <a:p>
            <a:pPr lvl="0" algn="ctr">
              <a:lnSpc>
                <a:spcPct val="110000"/>
              </a:lnSpc>
              <a:defRPr sz="1800"/>
            </a:pPr>
            <a:r>
              <a:rPr lang="en-US" sz="2000" dirty="0">
                <a:latin typeface="Helvetica Neue" charset="0"/>
                <a:ea typeface="Helvetica Neue" charset="0"/>
                <a:cs typeface="Helvetica Neue" charset="0"/>
                <a:sym typeface="Lucida Sans Regular"/>
              </a:rPr>
              <a:t>Metadata</a:t>
            </a:r>
          </a:p>
        </p:txBody>
      </p:sp>
      <p:sp>
        <p:nvSpPr>
          <p:cNvPr id="10" name="Shape 459">
            <a:extLst>
              <a:ext uri="{FF2B5EF4-FFF2-40B4-BE49-F238E27FC236}">
                <a16:creationId xmlns:a16="http://schemas.microsoft.com/office/drawing/2014/main" id="{3833075A-BAD7-1744-8EC9-3841E1546B44}"/>
              </a:ext>
            </a:extLst>
          </p:cNvPr>
          <p:cNvSpPr/>
          <p:nvPr/>
        </p:nvSpPr>
        <p:spPr>
          <a:xfrm>
            <a:off x="511364" y="3227657"/>
            <a:ext cx="1396004" cy="309444"/>
          </a:xfrm>
          <a:prstGeom prst="rect">
            <a:avLst/>
          </a:prstGeom>
          <a:noFill/>
          <a:ln w="50800">
            <a:solidFill>
              <a:srgbClr val="FF0000"/>
            </a:solidFill>
            <a:miter lim="400000"/>
          </a:ln>
          <a:extLst>
            <a:ext uri="{C572A759-6A51-4108-AA02-DFA0A04FC94B}">
              <ma14:wrappingTextBoxFlag xmlns:ma14="http://schemas.microsoft.com/office/mac/drawingml/2011/main" xmlns="" val="1"/>
            </a:ext>
          </a:extLst>
        </p:spPr>
        <p:txBody>
          <a:bodyPr wrap="square" lIns="0" tIns="0" rIns="0" bIns="0" anchor="ctr">
            <a:spAutoFit/>
          </a:bodyPr>
          <a:lstStyle/>
          <a:p>
            <a:pPr lvl="0" algn="ctr">
              <a:lnSpc>
                <a:spcPct val="110000"/>
              </a:lnSpc>
              <a:defRPr sz="1800"/>
            </a:pPr>
            <a:r>
              <a:rPr lang="en-US" sz="2000" dirty="0">
                <a:latin typeface="Helvetica Neue" charset="0"/>
                <a:ea typeface="Helvetica Neue" charset="0"/>
                <a:cs typeface="Helvetica Neue" charset="0"/>
                <a:sym typeface="Lucida Sans Regular"/>
              </a:rPr>
              <a:t>Payload</a:t>
            </a:r>
          </a:p>
        </p:txBody>
      </p:sp>
      <p:sp>
        <p:nvSpPr>
          <p:cNvPr id="11" name="Rectangle 10">
            <a:extLst>
              <a:ext uri="{FF2B5EF4-FFF2-40B4-BE49-F238E27FC236}">
                <a16:creationId xmlns:a16="http://schemas.microsoft.com/office/drawing/2014/main" id="{BE41525B-35E3-984C-828B-DC40AD45AFD2}"/>
              </a:ext>
            </a:extLst>
          </p:cNvPr>
          <p:cNvSpPr/>
          <p:nvPr/>
        </p:nvSpPr>
        <p:spPr>
          <a:xfrm>
            <a:off x="403851" y="2320610"/>
            <a:ext cx="1611030" cy="1319636"/>
          </a:xfrm>
          <a:prstGeom prst="rect">
            <a:avLst/>
          </a:prstGeom>
          <a:noFill/>
          <a:ln w="508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sp>
        <p:nvSpPr>
          <p:cNvPr id="49" name="TextBox 48">
            <a:extLst>
              <a:ext uri="{FF2B5EF4-FFF2-40B4-BE49-F238E27FC236}">
                <a16:creationId xmlns:a16="http://schemas.microsoft.com/office/drawing/2014/main" id="{258551B1-4721-0244-8535-D5E72188823E}"/>
              </a:ext>
            </a:extLst>
          </p:cNvPr>
          <p:cNvSpPr txBox="1"/>
          <p:nvPr/>
        </p:nvSpPr>
        <p:spPr>
          <a:xfrm>
            <a:off x="646167" y="1712907"/>
            <a:ext cx="1126398" cy="492186"/>
          </a:xfrm>
          <a:prstGeom prst="rect">
            <a:avLst/>
          </a:prstGeom>
          <a:noFill/>
        </p:spPr>
        <p:txBody>
          <a:bodyPr wrap="square" rtlCol="0">
            <a:spAutoFit/>
          </a:bodyPr>
          <a:lstStyle/>
          <a:p>
            <a:pPr>
              <a:lnSpc>
                <a:spcPct val="120000"/>
              </a:lnSpc>
            </a:pPr>
            <a:r>
              <a:rPr lang="en-US" sz="2400" dirty="0">
                <a:latin typeface="Helvetica Neue" charset="0"/>
                <a:ea typeface="Helvetica Neue" charset="0"/>
                <a:cs typeface="Helvetica Neue" charset="0"/>
              </a:rPr>
              <a:t>Packet</a:t>
            </a:r>
            <a:endParaRPr lang="en-US" sz="2400" b="1" dirty="0">
              <a:latin typeface="Helvetica Neue" charset="0"/>
              <a:ea typeface="Helvetica Neue" charset="0"/>
              <a:cs typeface="Helvetica Neue" charset="0"/>
            </a:endParaRPr>
          </a:p>
        </p:txBody>
      </p:sp>
      <p:sp>
        <p:nvSpPr>
          <p:cNvPr id="51" name="Rectangular Callout 50">
            <a:extLst>
              <a:ext uri="{FF2B5EF4-FFF2-40B4-BE49-F238E27FC236}">
                <a16:creationId xmlns:a16="http://schemas.microsoft.com/office/drawing/2014/main" id="{AE1A9842-E2DC-A547-A14A-9998A5257773}"/>
              </a:ext>
            </a:extLst>
          </p:cNvPr>
          <p:cNvSpPr/>
          <p:nvPr/>
        </p:nvSpPr>
        <p:spPr>
          <a:xfrm>
            <a:off x="2345203" y="2216256"/>
            <a:ext cx="6275245" cy="416032"/>
          </a:xfrm>
          <a:prstGeom prst="wedgeRectCallout">
            <a:avLst>
              <a:gd name="adj1" fmla="val -56861"/>
              <a:gd name="adj2" fmla="val 49008"/>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2000" dirty="0">
                <a:solidFill>
                  <a:schemeClr val="accent2"/>
                </a:solidFill>
                <a:latin typeface="Helvetica Neue" charset="0"/>
                <a:ea typeface="Helvetica Neue" charset="0"/>
                <a:cs typeface="Helvetica Neue" charset="0"/>
              </a:rPr>
              <a:t>traversed path, queue size, number of bytes, … </a:t>
            </a:r>
          </a:p>
        </p:txBody>
      </p:sp>
      <p:sp>
        <p:nvSpPr>
          <p:cNvPr id="52" name="Rectangular Callout 51">
            <a:extLst>
              <a:ext uri="{FF2B5EF4-FFF2-40B4-BE49-F238E27FC236}">
                <a16:creationId xmlns:a16="http://schemas.microsoft.com/office/drawing/2014/main" id="{BC8DD1E0-2DA9-6C46-B92E-E57A81B89944}"/>
              </a:ext>
            </a:extLst>
          </p:cNvPr>
          <p:cNvSpPr/>
          <p:nvPr/>
        </p:nvSpPr>
        <p:spPr>
          <a:xfrm>
            <a:off x="2312892" y="2794926"/>
            <a:ext cx="6307556" cy="416032"/>
          </a:xfrm>
          <a:prstGeom prst="wedgeRectCallout">
            <a:avLst>
              <a:gd name="adj1" fmla="val -56969"/>
              <a:gd name="adj2" fmla="val 37357"/>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2000" dirty="0">
                <a:solidFill>
                  <a:schemeClr val="accent2"/>
                </a:solidFill>
                <a:latin typeface="Helvetica Neue" charset="0"/>
                <a:ea typeface="Helvetica Neue" charset="0"/>
                <a:cs typeface="Helvetica Neue" charset="0"/>
              </a:rPr>
              <a:t>source/ destination address, protocol,  ports, … </a:t>
            </a:r>
          </a:p>
        </p:txBody>
      </p:sp>
      <p:sp>
        <p:nvSpPr>
          <p:cNvPr id="54" name="TextBox 53">
            <a:extLst>
              <a:ext uri="{FF2B5EF4-FFF2-40B4-BE49-F238E27FC236}">
                <a16:creationId xmlns:a16="http://schemas.microsoft.com/office/drawing/2014/main" id="{2AAAAF53-8C1B-A442-B7F8-FC94A4B00668}"/>
              </a:ext>
            </a:extLst>
          </p:cNvPr>
          <p:cNvSpPr txBox="1"/>
          <p:nvPr/>
        </p:nvSpPr>
        <p:spPr>
          <a:xfrm>
            <a:off x="181194" y="4837735"/>
            <a:ext cx="8439254" cy="1421928"/>
          </a:xfrm>
          <a:prstGeom prst="rect">
            <a:avLst/>
          </a:prstGeom>
          <a:noFill/>
        </p:spPr>
        <p:txBody>
          <a:bodyPr wrap="square" rtlCol="0">
            <a:spAutoFit/>
          </a:bodyPr>
          <a:lstStyle/>
          <a:p>
            <a:pPr>
              <a:lnSpc>
                <a:spcPct val="120000"/>
              </a:lnSpc>
            </a:pPr>
            <a:r>
              <a:rPr lang="en-US" sz="2400" dirty="0">
                <a:latin typeface="Helvetica Neue" charset="0"/>
                <a:ea typeface="Helvetica Neue" charset="0"/>
                <a:cs typeface="Helvetica Neue" charset="0"/>
              </a:rPr>
              <a:t>Packet = (</a:t>
            </a:r>
            <a:r>
              <a:rPr lang="en-US" sz="2400" b="1" dirty="0">
                <a:latin typeface="Helvetica Neue" charset="0"/>
                <a:ea typeface="Helvetica Neue" charset="0"/>
                <a:cs typeface="Helvetica Neue" charset="0"/>
              </a:rPr>
              <a:t>path, </a:t>
            </a:r>
            <a:r>
              <a:rPr lang="en-US" sz="2400" b="1" dirty="0" err="1">
                <a:solidFill>
                  <a:schemeClr val="accent2">
                    <a:lumMod val="50000"/>
                  </a:schemeClr>
                </a:solidFill>
                <a:latin typeface="Helvetica Neue" charset="0"/>
                <a:ea typeface="Helvetica Neue" charset="0"/>
                <a:cs typeface="Helvetica Neue" charset="0"/>
              </a:rPr>
              <a:t>qsize</a:t>
            </a:r>
            <a:r>
              <a:rPr lang="en-US" sz="2400" b="1" dirty="0">
                <a:solidFill>
                  <a:schemeClr val="accent2">
                    <a:lumMod val="50000"/>
                  </a:schemeClr>
                </a:solidFill>
                <a:latin typeface="Helvetica Neue" charset="0"/>
                <a:ea typeface="Helvetica Neue" charset="0"/>
                <a:cs typeface="Helvetica Neue" charset="0"/>
              </a:rPr>
              <a:t>, </a:t>
            </a:r>
            <a:r>
              <a:rPr lang="en-US" sz="2400" b="1" dirty="0" err="1">
                <a:solidFill>
                  <a:schemeClr val="accent2">
                    <a:lumMod val="50000"/>
                  </a:schemeClr>
                </a:solidFill>
                <a:latin typeface="Helvetica Neue" charset="0"/>
                <a:ea typeface="Helvetica Neue" charset="0"/>
                <a:cs typeface="Helvetica Neue" charset="0"/>
              </a:rPr>
              <a:t>nbytes</a:t>
            </a:r>
            <a:r>
              <a:rPr lang="en-US" sz="2400" b="1" dirty="0">
                <a:solidFill>
                  <a:schemeClr val="accent2">
                    <a:lumMod val="50000"/>
                  </a:schemeClr>
                </a:solidFill>
                <a:latin typeface="Helvetica Neue" charset="0"/>
                <a:ea typeface="Helvetica Neue" charset="0"/>
                <a:cs typeface="Helvetica Neue" charset="0"/>
              </a:rPr>
              <a:t>,…</a:t>
            </a:r>
            <a:r>
              <a:rPr lang="en-US" sz="2400" b="1" dirty="0">
                <a:solidFill>
                  <a:schemeClr val="accent2"/>
                </a:solidFill>
                <a:latin typeface="Helvetica Neue" charset="0"/>
                <a:ea typeface="Helvetica Neue" charset="0"/>
                <a:cs typeface="Helvetica Neue" charset="0"/>
              </a:rPr>
              <a:t>			</a:t>
            </a:r>
          </a:p>
          <a:p>
            <a:pPr>
              <a:lnSpc>
                <a:spcPct val="120000"/>
              </a:lnSpc>
            </a:pPr>
            <a:r>
              <a:rPr lang="en-US" sz="2400" b="1" dirty="0">
                <a:solidFill>
                  <a:schemeClr val="accent2"/>
                </a:solidFill>
                <a:latin typeface="Helvetica Neue" charset="0"/>
                <a:ea typeface="Helvetica Neue" charset="0"/>
                <a:cs typeface="Helvetica Neue" charset="0"/>
              </a:rPr>
              <a:t>			</a:t>
            </a:r>
            <a:r>
              <a:rPr lang="en-US" sz="2400" b="1" dirty="0" err="1">
                <a:solidFill>
                  <a:schemeClr val="accent2"/>
                </a:solidFill>
                <a:latin typeface="Helvetica Neue" charset="0"/>
                <a:ea typeface="Helvetica Neue" charset="0"/>
                <a:cs typeface="Helvetica Neue" charset="0"/>
              </a:rPr>
              <a:t>sIP</a:t>
            </a:r>
            <a:r>
              <a:rPr lang="en-US" sz="2400" b="1" dirty="0">
                <a:solidFill>
                  <a:schemeClr val="accent2"/>
                </a:solidFill>
                <a:latin typeface="Helvetica Neue" charset="0"/>
                <a:ea typeface="Helvetica Neue" charset="0"/>
                <a:cs typeface="Helvetica Neue" charset="0"/>
              </a:rPr>
              <a:t>, </a:t>
            </a:r>
            <a:r>
              <a:rPr lang="en-US" sz="2400" b="1" dirty="0" err="1">
                <a:solidFill>
                  <a:schemeClr val="accent2"/>
                </a:solidFill>
                <a:latin typeface="Helvetica Neue" charset="0"/>
                <a:ea typeface="Helvetica Neue" charset="0"/>
                <a:cs typeface="Helvetica Neue" charset="0"/>
              </a:rPr>
              <a:t>dIP</a:t>
            </a:r>
            <a:r>
              <a:rPr lang="en-US" sz="2400" b="1" dirty="0">
                <a:solidFill>
                  <a:schemeClr val="accent2"/>
                </a:solidFill>
                <a:latin typeface="Helvetica Neue" charset="0"/>
                <a:ea typeface="Helvetica Neue" charset="0"/>
                <a:cs typeface="Helvetica Neue" charset="0"/>
              </a:rPr>
              <a:t>, proto, </a:t>
            </a:r>
            <a:r>
              <a:rPr lang="en-US" sz="2400" b="1" dirty="0" err="1">
                <a:solidFill>
                  <a:schemeClr val="accent2"/>
                </a:solidFill>
                <a:latin typeface="Helvetica Neue" charset="0"/>
                <a:ea typeface="Helvetica Neue" charset="0"/>
                <a:cs typeface="Helvetica Neue" charset="0"/>
              </a:rPr>
              <a:t>sPort</a:t>
            </a:r>
            <a:r>
              <a:rPr lang="en-US" sz="2400" b="1" dirty="0">
                <a:solidFill>
                  <a:schemeClr val="accent2"/>
                </a:solidFill>
                <a:latin typeface="Helvetica Neue" charset="0"/>
                <a:ea typeface="Helvetica Neue" charset="0"/>
                <a:cs typeface="Helvetica Neue" charset="0"/>
              </a:rPr>
              <a:t>, </a:t>
            </a:r>
            <a:r>
              <a:rPr lang="en-US" sz="2400" b="1" dirty="0" err="1">
                <a:solidFill>
                  <a:schemeClr val="accent2"/>
                </a:solidFill>
                <a:latin typeface="Helvetica Neue" charset="0"/>
                <a:ea typeface="Helvetica Neue" charset="0"/>
                <a:cs typeface="Helvetica Neue" charset="0"/>
              </a:rPr>
              <a:t>dPort</a:t>
            </a:r>
            <a:r>
              <a:rPr lang="en-US" sz="2400" b="1" dirty="0">
                <a:solidFill>
                  <a:schemeClr val="accent2"/>
                </a:solidFill>
                <a:latin typeface="Helvetica Neue" charset="0"/>
                <a:ea typeface="Helvetica Neue" charset="0"/>
                <a:cs typeface="Helvetica Neue" charset="0"/>
              </a:rPr>
              <a:t>, …</a:t>
            </a:r>
            <a:endParaRPr lang="en-US" sz="2400" b="1" dirty="0">
              <a:latin typeface="Helvetica Neue" charset="0"/>
              <a:ea typeface="Helvetica Neue" charset="0"/>
              <a:cs typeface="Helvetica Neue" charset="0"/>
            </a:endParaRPr>
          </a:p>
          <a:p>
            <a:pPr>
              <a:lnSpc>
                <a:spcPct val="120000"/>
              </a:lnSpc>
            </a:pPr>
            <a:r>
              <a:rPr lang="en-US" sz="2400" b="1" dirty="0">
                <a:solidFill>
                  <a:schemeClr val="accent2">
                    <a:lumMod val="50000"/>
                  </a:schemeClr>
                </a:solidFill>
                <a:latin typeface="Helvetica Neue" charset="0"/>
                <a:ea typeface="Helvetica Neue" charset="0"/>
                <a:cs typeface="Helvetica Neue" charset="0"/>
              </a:rPr>
              <a:t>			</a:t>
            </a:r>
            <a:r>
              <a:rPr lang="en-US" sz="2400" b="1" dirty="0">
                <a:solidFill>
                  <a:srgbClr val="FF0000"/>
                </a:solidFill>
                <a:latin typeface="Helvetica Neue" charset="0"/>
                <a:ea typeface="Helvetica Neue" charset="0"/>
                <a:cs typeface="Helvetica Neue" charset="0"/>
              </a:rPr>
              <a:t>payload</a:t>
            </a:r>
            <a:r>
              <a:rPr lang="en-US" sz="2400" dirty="0">
                <a:latin typeface="Helvetica Neue" charset="0"/>
                <a:ea typeface="Helvetica Neue" charset="0"/>
                <a:cs typeface="Helvetica Neue" charset="0"/>
              </a:rPr>
              <a:t>)</a:t>
            </a:r>
            <a:endParaRPr lang="en-US" sz="2400" b="1" dirty="0">
              <a:latin typeface="Helvetica Neue" charset="0"/>
              <a:ea typeface="Helvetica Neue" charset="0"/>
              <a:cs typeface="Helvetica Neue" charset="0"/>
            </a:endParaRPr>
          </a:p>
        </p:txBody>
      </p:sp>
      <p:sp>
        <p:nvSpPr>
          <p:cNvPr id="3" name="Title 2"/>
          <p:cNvSpPr>
            <a:spLocks noGrp="1"/>
          </p:cNvSpPr>
          <p:nvPr>
            <p:ph type="title"/>
          </p:nvPr>
        </p:nvSpPr>
        <p:spPr/>
        <p:txBody>
          <a:bodyPr/>
          <a:lstStyle/>
          <a:p>
            <a:r>
              <a:rPr lang="en-US" b="1" dirty="0">
                <a:solidFill>
                  <a:schemeClr val="tx1"/>
                </a:solidFill>
                <a:latin typeface="Helvetica Neue Condensed" charset="0"/>
                <a:ea typeface="Helvetica Neue Condensed" charset="0"/>
                <a:cs typeface="Helvetica Neue Condensed" charset="0"/>
              </a:rPr>
              <a:t>Packet as Tuple</a:t>
            </a:r>
          </a:p>
        </p:txBody>
      </p:sp>
      <p:sp>
        <p:nvSpPr>
          <p:cNvPr id="14" name="Rounded Rectangle 13">
            <a:extLst>
              <a:ext uri="{FF2B5EF4-FFF2-40B4-BE49-F238E27FC236}">
                <a16:creationId xmlns:a16="http://schemas.microsoft.com/office/drawing/2014/main" id="{DDB78E1C-FFA3-A746-B5BE-00F41780BD82}"/>
              </a:ext>
            </a:extLst>
          </p:cNvPr>
          <p:cNvSpPr/>
          <p:nvPr/>
        </p:nvSpPr>
        <p:spPr>
          <a:xfrm>
            <a:off x="1914204" y="3783229"/>
            <a:ext cx="4973233" cy="911522"/>
          </a:xfrm>
          <a:prstGeom prst="round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Helvetica Neue" charset="0"/>
                <a:ea typeface="Helvetica Neue" charset="0"/>
                <a:cs typeface="Helvetica Neue" charset="0"/>
              </a:rPr>
              <a:t>Treat packet as a tuple</a:t>
            </a:r>
            <a:endParaRPr lang="en-US" sz="3200" dirty="0">
              <a:solidFill>
                <a:schemeClr val="tx1"/>
              </a:solidFill>
              <a:latin typeface="Helvetica Neue" charset="0"/>
              <a:ea typeface="Helvetica Neue" charset="0"/>
              <a:cs typeface="Helvetica Neue" charset="0"/>
            </a:endParaRPr>
          </a:p>
        </p:txBody>
      </p:sp>
    </p:spTree>
    <p:extLst>
      <p:ext uri="{BB962C8B-B14F-4D97-AF65-F5344CB8AC3E}">
        <p14:creationId xmlns:p14="http://schemas.microsoft.com/office/powerpoint/2010/main" val="79681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P spid="1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00200"/>
            <a:ext cx="8350624" cy="1550792"/>
          </a:xfrm>
        </p:spPr>
        <p:txBody>
          <a:bodyPr/>
          <a:lstStyle/>
          <a:p>
            <a:pPr marL="0" indent="0">
              <a:buNone/>
            </a:pPr>
            <a:r>
              <a:rPr lang="en-US" b="1" dirty="0">
                <a:solidFill>
                  <a:schemeClr val="accent2"/>
                </a:solidFill>
              </a:rPr>
              <a:t>Detecting DNS Reflection Attack</a:t>
            </a:r>
          </a:p>
          <a:p>
            <a:pPr marL="114300" indent="0">
              <a:buNone/>
            </a:pPr>
            <a:r>
              <a:rPr lang="en-US" sz="2400" dirty="0"/>
              <a:t>Identify if DNS response messages from unique DNS servers to a single host exceeds a threshold (</a:t>
            </a:r>
            <a:r>
              <a:rPr lang="en-US" sz="2400" dirty="0" err="1"/>
              <a:t>Th</a:t>
            </a:r>
            <a:r>
              <a:rPr lang="en-US" sz="2400" dirty="0"/>
              <a:t>)</a:t>
            </a:r>
          </a:p>
          <a:p>
            <a:endParaRPr lang="en-US" dirty="0"/>
          </a:p>
        </p:txBody>
      </p:sp>
      <p:sp>
        <p:nvSpPr>
          <p:cNvPr id="4" name="Slide Number Placeholder 3"/>
          <p:cNvSpPr>
            <a:spLocks noGrp="1"/>
          </p:cNvSpPr>
          <p:nvPr>
            <p:ph type="sldNum" sz="quarter" idx="12"/>
          </p:nvPr>
        </p:nvSpPr>
        <p:spPr/>
        <p:txBody>
          <a:bodyPr/>
          <a:lstStyle/>
          <a:p>
            <a:pPr>
              <a:defRPr/>
            </a:pPr>
            <a:fld id="{495ADB0F-E9F2-1D42-9E15-ECDE97EFB0F8}" type="slidenum">
              <a:rPr lang="en-US" smtClean="0"/>
              <a:pPr>
                <a:defRPr/>
              </a:pPr>
              <a:t>8</a:t>
            </a:fld>
            <a:endParaRPr lang="en-US"/>
          </a:p>
        </p:txBody>
      </p:sp>
      <p:sp>
        <p:nvSpPr>
          <p:cNvPr id="10" name="Rounded Rectangle 9">
            <a:extLst>
              <a:ext uri="{FF2B5EF4-FFF2-40B4-BE49-F238E27FC236}">
                <a16:creationId xmlns:a16="http://schemas.microsoft.com/office/drawing/2014/main" id="{FD6186AB-00AC-FE49-ACE5-0013F646DA8A}"/>
              </a:ext>
            </a:extLst>
          </p:cNvPr>
          <p:cNvSpPr/>
          <p:nvPr/>
        </p:nvSpPr>
        <p:spPr>
          <a:xfrm>
            <a:off x="457200" y="3253701"/>
            <a:ext cx="8345346" cy="3223299"/>
          </a:xfrm>
          <a:prstGeom prst="roundRect">
            <a:avLst>
              <a:gd name="adj" fmla="val 3426"/>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205740" rtlCol="0" anchor="ctr"/>
          <a:lstStyle/>
          <a:p>
            <a:pPr>
              <a:lnSpc>
                <a:spcPct val="114000"/>
              </a:lnSpc>
            </a:pPr>
            <a:r>
              <a:rPr lang="en-US" sz="2400" dirty="0" err="1">
                <a:solidFill>
                  <a:schemeClr val="tx1"/>
                </a:solidFill>
                <a:latin typeface="Consolas" charset="0"/>
                <a:ea typeface="Consolas" charset="0"/>
                <a:cs typeface="Consolas" charset="0"/>
              </a:rPr>
              <a:t>victimIPs</a:t>
            </a:r>
            <a:r>
              <a:rPr lang="en-US" sz="2400" dirty="0">
                <a:solidFill>
                  <a:schemeClr val="tx1"/>
                </a:solidFill>
                <a:latin typeface="Consolas" charset="0"/>
                <a:ea typeface="Consolas" charset="0"/>
                <a:cs typeface="Consolas" charset="0"/>
              </a:rPr>
              <a:t> = </a:t>
            </a:r>
            <a:r>
              <a:rPr lang="en-US" sz="2400" dirty="0" err="1">
                <a:solidFill>
                  <a:schemeClr val="tx1"/>
                </a:solidFill>
                <a:latin typeface="Consolas" charset="0"/>
                <a:ea typeface="Consolas" charset="0"/>
                <a:cs typeface="Consolas" charset="0"/>
              </a:rPr>
              <a:t>pktStream</a:t>
            </a:r>
            <a:endParaRPr lang="en-US" sz="2400" dirty="0">
              <a:solidFill>
                <a:schemeClr val="tx1"/>
              </a:solidFill>
              <a:latin typeface="Consolas" charset="0"/>
              <a:ea typeface="Consolas" charset="0"/>
              <a:cs typeface="Consolas" charset="0"/>
            </a:endParaRPr>
          </a:p>
          <a:p>
            <a:pPr>
              <a:lnSpc>
                <a:spcPct val="114000"/>
              </a:lnSpc>
            </a:pPr>
            <a:r>
              <a:rPr lang="en-US" sz="2400" dirty="0">
                <a:solidFill>
                  <a:schemeClr val="tx1"/>
                </a:solidFill>
                <a:latin typeface="Consolas" charset="0"/>
                <a:ea typeface="Consolas" charset="0"/>
                <a:cs typeface="Consolas" charset="0"/>
              </a:rPr>
              <a:t>    .</a:t>
            </a:r>
            <a:r>
              <a:rPr lang="en-US" sz="2400" b="1" dirty="0">
                <a:solidFill>
                  <a:schemeClr val="tx1"/>
                </a:solidFill>
                <a:latin typeface="Consolas" charset="0"/>
                <a:ea typeface="Consolas" charset="0"/>
                <a:cs typeface="Consolas" charset="0"/>
              </a:rPr>
              <a:t>filter</a:t>
            </a:r>
            <a:r>
              <a:rPr lang="en-US" sz="2400" dirty="0">
                <a:solidFill>
                  <a:schemeClr val="tx1"/>
                </a:solidFill>
                <a:latin typeface="Consolas" charset="0"/>
                <a:ea typeface="Consolas" charset="0"/>
                <a:cs typeface="Consolas" charset="0"/>
              </a:rPr>
              <a:t>(p =&gt; </a:t>
            </a:r>
            <a:r>
              <a:rPr lang="en-US" sz="2400" dirty="0" err="1">
                <a:solidFill>
                  <a:schemeClr val="tx1"/>
                </a:solidFill>
                <a:latin typeface="Consolas" charset="0"/>
                <a:ea typeface="Consolas" charset="0"/>
                <a:cs typeface="Consolas" charset="0"/>
              </a:rPr>
              <a:t>p.udp.sport</a:t>
            </a:r>
            <a:r>
              <a:rPr lang="en-US" sz="2400" dirty="0">
                <a:solidFill>
                  <a:schemeClr val="tx1"/>
                </a:solidFill>
                <a:latin typeface="Consolas" charset="0"/>
                <a:ea typeface="Consolas" charset="0"/>
                <a:cs typeface="Consolas" charset="0"/>
              </a:rPr>
              <a:t> == 53)</a:t>
            </a:r>
          </a:p>
          <a:p>
            <a:pPr>
              <a:lnSpc>
                <a:spcPct val="114000"/>
              </a:lnSpc>
            </a:pPr>
            <a:r>
              <a:rPr lang="en-US" sz="2400" dirty="0">
                <a:solidFill>
                  <a:schemeClr val="tx1"/>
                </a:solidFill>
                <a:latin typeface="Consolas" charset="0"/>
                <a:ea typeface="Consolas" charset="0"/>
                <a:cs typeface="Consolas" charset="0"/>
              </a:rPr>
              <a:t>    .</a:t>
            </a:r>
            <a:r>
              <a:rPr lang="en-US" sz="2400" b="1" dirty="0">
                <a:solidFill>
                  <a:schemeClr val="tx1"/>
                </a:solidFill>
                <a:latin typeface="Consolas" charset="0"/>
                <a:ea typeface="Consolas" charset="0"/>
                <a:cs typeface="Consolas" charset="0"/>
              </a:rPr>
              <a:t>map</a:t>
            </a:r>
            <a:r>
              <a:rPr lang="en-US" sz="2400" dirty="0">
                <a:solidFill>
                  <a:schemeClr val="tx1"/>
                </a:solidFill>
                <a:latin typeface="Consolas" charset="0"/>
                <a:ea typeface="Consolas" charset="0"/>
                <a:cs typeface="Consolas" charset="0"/>
              </a:rPr>
              <a:t>(p =&gt; (</a:t>
            </a:r>
            <a:r>
              <a:rPr lang="en-US" sz="2400" dirty="0" err="1">
                <a:solidFill>
                  <a:schemeClr val="tx1"/>
                </a:solidFill>
                <a:latin typeface="Consolas" charset="0"/>
                <a:ea typeface="Consolas" charset="0"/>
                <a:cs typeface="Consolas" charset="0"/>
              </a:rPr>
              <a:t>p.dstIP</a:t>
            </a:r>
            <a:r>
              <a:rPr lang="en-US" sz="2400" dirty="0">
                <a:solidFill>
                  <a:schemeClr val="tx1"/>
                </a:solidFill>
                <a:latin typeface="Consolas" charset="0"/>
                <a:ea typeface="Consolas" charset="0"/>
                <a:cs typeface="Consolas" charset="0"/>
              </a:rPr>
              <a:t>, </a:t>
            </a:r>
            <a:r>
              <a:rPr lang="en-US" sz="2400" dirty="0" err="1">
                <a:solidFill>
                  <a:schemeClr val="tx1"/>
                </a:solidFill>
                <a:latin typeface="Consolas" charset="0"/>
                <a:ea typeface="Consolas" charset="0"/>
                <a:cs typeface="Consolas" charset="0"/>
              </a:rPr>
              <a:t>p.srcIP</a:t>
            </a:r>
            <a:r>
              <a:rPr lang="en-US" sz="2400" dirty="0">
                <a:solidFill>
                  <a:schemeClr val="tx1"/>
                </a:solidFill>
                <a:latin typeface="Consolas" charset="0"/>
                <a:ea typeface="Consolas" charset="0"/>
                <a:cs typeface="Consolas" charset="0"/>
              </a:rPr>
              <a:t>))</a:t>
            </a:r>
          </a:p>
          <a:p>
            <a:pPr>
              <a:lnSpc>
                <a:spcPct val="114000"/>
              </a:lnSpc>
            </a:pPr>
            <a:r>
              <a:rPr lang="en-US" sz="2400" dirty="0">
                <a:solidFill>
                  <a:schemeClr val="tx1"/>
                </a:solidFill>
                <a:latin typeface="Consolas" charset="0"/>
                <a:ea typeface="Consolas" charset="0"/>
                <a:cs typeface="Consolas" charset="0"/>
              </a:rPr>
              <a:t>    .</a:t>
            </a:r>
            <a:r>
              <a:rPr lang="en-US" sz="2400" b="1" dirty="0">
                <a:solidFill>
                  <a:schemeClr val="tx1"/>
                </a:solidFill>
                <a:latin typeface="Consolas" charset="0"/>
                <a:ea typeface="Consolas" charset="0"/>
                <a:cs typeface="Consolas" charset="0"/>
              </a:rPr>
              <a:t>distinct</a:t>
            </a:r>
            <a:r>
              <a:rPr lang="en-US" sz="2400" dirty="0">
                <a:solidFill>
                  <a:schemeClr val="tx1"/>
                </a:solidFill>
                <a:latin typeface="Consolas" charset="0"/>
                <a:ea typeface="Consolas" charset="0"/>
                <a:cs typeface="Consolas" charset="0"/>
              </a:rPr>
              <a:t>()</a:t>
            </a:r>
          </a:p>
          <a:p>
            <a:pPr>
              <a:lnSpc>
                <a:spcPct val="114000"/>
              </a:lnSpc>
            </a:pPr>
            <a:r>
              <a:rPr lang="en-US" sz="2400" dirty="0">
                <a:solidFill>
                  <a:schemeClr val="tx1"/>
                </a:solidFill>
                <a:latin typeface="Consolas" charset="0"/>
                <a:ea typeface="Consolas" charset="0"/>
                <a:cs typeface="Consolas" charset="0"/>
              </a:rPr>
              <a:t>    .</a:t>
            </a:r>
            <a:r>
              <a:rPr lang="en-US" sz="2400" b="1" dirty="0">
                <a:solidFill>
                  <a:schemeClr val="tx1"/>
                </a:solidFill>
                <a:latin typeface="Consolas" charset="0"/>
                <a:ea typeface="Consolas" charset="0"/>
                <a:cs typeface="Consolas" charset="0"/>
              </a:rPr>
              <a:t>map</a:t>
            </a:r>
            <a:r>
              <a:rPr lang="en-US" sz="2400" dirty="0">
                <a:solidFill>
                  <a:schemeClr val="tx1"/>
                </a:solidFill>
                <a:latin typeface="Consolas" charset="0"/>
                <a:ea typeface="Consolas" charset="0"/>
                <a:cs typeface="Consolas" charset="0"/>
              </a:rPr>
              <a:t>((</a:t>
            </a:r>
            <a:r>
              <a:rPr lang="en-US" sz="2400" dirty="0" err="1">
                <a:solidFill>
                  <a:schemeClr val="tx1"/>
                </a:solidFill>
                <a:latin typeface="Consolas" charset="0"/>
                <a:ea typeface="Consolas" charset="0"/>
                <a:cs typeface="Consolas" charset="0"/>
              </a:rPr>
              <a:t>dstIP</a:t>
            </a:r>
            <a:r>
              <a:rPr lang="en-US" sz="2400" dirty="0">
                <a:solidFill>
                  <a:schemeClr val="tx1"/>
                </a:solidFill>
                <a:latin typeface="Consolas" charset="0"/>
                <a:ea typeface="Consolas" charset="0"/>
                <a:cs typeface="Consolas" charset="0"/>
              </a:rPr>
              <a:t>, </a:t>
            </a:r>
            <a:r>
              <a:rPr lang="en-US" sz="2400" dirty="0" err="1">
                <a:solidFill>
                  <a:schemeClr val="tx1"/>
                </a:solidFill>
                <a:latin typeface="Consolas" charset="0"/>
                <a:ea typeface="Consolas" charset="0"/>
                <a:cs typeface="Consolas" charset="0"/>
              </a:rPr>
              <a:t>srcIP</a:t>
            </a:r>
            <a:r>
              <a:rPr lang="en-US" sz="2400" dirty="0">
                <a:solidFill>
                  <a:schemeClr val="tx1"/>
                </a:solidFill>
                <a:latin typeface="Consolas" charset="0"/>
                <a:ea typeface="Consolas" charset="0"/>
                <a:cs typeface="Consolas" charset="0"/>
              </a:rPr>
              <a:t>) =&gt; (</a:t>
            </a:r>
            <a:r>
              <a:rPr lang="en-US" sz="2400" dirty="0" err="1">
                <a:solidFill>
                  <a:schemeClr val="tx1"/>
                </a:solidFill>
                <a:latin typeface="Consolas" charset="0"/>
                <a:ea typeface="Consolas" charset="0"/>
                <a:cs typeface="Consolas" charset="0"/>
              </a:rPr>
              <a:t>dstIP</a:t>
            </a:r>
            <a:r>
              <a:rPr lang="en-US" sz="2400" dirty="0">
                <a:solidFill>
                  <a:schemeClr val="tx1"/>
                </a:solidFill>
                <a:latin typeface="Consolas" charset="0"/>
                <a:ea typeface="Consolas" charset="0"/>
                <a:cs typeface="Consolas" charset="0"/>
              </a:rPr>
              <a:t>, 1))</a:t>
            </a:r>
          </a:p>
          <a:p>
            <a:pPr>
              <a:lnSpc>
                <a:spcPct val="114000"/>
              </a:lnSpc>
            </a:pPr>
            <a:r>
              <a:rPr lang="en-US" sz="2400" dirty="0">
                <a:solidFill>
                  <a:schemeClr val="tx1"/>
                </a:solidFill>
                <a:latin typeface="Consolas" charset="0"/>
                <a:ea typeface="Consolas" charset="0"/>
                <a:cs typeface="Consolas" charset="0"/>
              </a:rPr>
              <a:t>    .</a:t>
            </a:r>
            <a:r>
              <a:rPr lang="en-US" sz="2400" b="1" dirty="0">
                <a:solidFill>
                  <a:schemeClr val="tx1"/>
                </a:solidFill>
                <a:latin typeface="Consolas" charset="0"/>
                <a:ea typeface="Consolas" charset="0"/>
                <a:cs typeface="Consolas" charset="0"/>
              </a:rPr>
              <a:t>reduce</a:t>
            </a:r>
            <a:r>
              <a:rPr lang="en-US" sz="2400" dirty="0">
                <a:solidFill>
                  <a:schemeClr val="tx1"/>
                </a:solidFill>
                <a:latin typeface="Consolas" charset="0"/>
                <a:ea typeface="Consolas" charset="0"/>
                <a:cs typeface="Consolas" charset="0"/>
              </a:rPr>
              <a:t>(keys=(</a:t>
            </a:r>
            <a:r>
              <a:rPr lang="en-US" sz="2400" dirty="0" err="1">
                <a:solidFill>
                  <a:schemeClr val="tx1"/>
                </a:solidFill>
                <a:latin typeface="Consolas" charset="0"/>
                <a:ea typeface="Consolas" charset="0"/>
                <a:cs typeface="Consolas" charset="0"/>
              </a:rPr>
              <a:t>dstIP</a:t>
            </a:r>
            <a:r>
              <a:rPr lang="en-US" sz="2400" dirty="0">
                <a:solidFill>
                  <a:schemeClr val="tx1"/>
                </a:solidFill>
                <a:latin typeface="Consolas" charset="0"/>
                <a:ea typeface="Consolas" charset="0"/>
                <a:cs typeface="Consolas" charset="0"/>
              </a:rPr>
              <a:t>,), sum)</a:t>
            </a:r>
          </a:p>
          <a:p>
            <a:pPr>
              <a:lnSpc>
                <a:spcPct val="114000"/>
              </a:lnSpc>
            </a:pPr>
            <a:r>
              <a:rPr lang="en-US" sz="2400" dirty="0">
                <a:solidFill>
                  <a:schemeClr val="tx1"/>
                </a:solidFill>
                <a:latin typeface="Consolas" charset="0"/>
                <a:ea typeface="Consolas" charset="0"/>
                <a:cs typeface="Consolas" charset="0"/>
              </a:rPr>
              <a:t>    .</a:t>
            </a:r>
            <a:r>
              <a:rPr lang="en-US" sz="2400" b="1" dirty="0">
                <a:solidFill>
                  <a:schemeClr val="tx1"/>
                </a:solidFill>
                <a:latin typeface="Consolas" charset="0"/>
                <a:ea typeface="Consolas" charset="0"/>
                <a:cs typeface="Consolas" charset="0"/>
              </a:rPr>
              <a:t>filter</a:t>
            </a:r>
            <a:r>
              <a:rPr lang="en-US" sz="2400" dirty="0">
                <a:solidFill>
                  <a:schemeClr val="tx1"/>
                </a:solidFill>
                <a:latin typeface="Consolas" charset="0"/>
                <a:ea typeface="Consolas" charset="0"/>
                <a:cs typeface="Consolas" charset="0"/>
              </a:rPr>
              <a:t>((</a:t>
            </a:r>
            <a:r>
              <a:rPr lang="en-US" sz="2400" dirty="0" err="1">
                <a:solidFill>
                  <a:schemeClr val="tx1"/>
                </a:solidFill>
                <a:latin typeface="Consolas" charset="0"/>
                <a:ea typeface="Consolas" charset="0"/>
                <a:cs typeface="Consolas" charset="0"/>
              </a:rPr>
              <a:t>dstIP</a:t>
            </a:r>
            <a:r>
              <a:rPr lang="en-US" sz="2400" dirty="0">
                <a:solidFill>
                  <a:schemeClr val="tx1"/>
                </a:solidFill>
                <a:latin typeface="Consolas" charset="0"/>
                <a:ea typeface="Consolas" charset="0"/>
                <a:cs typeface="Consolas" charset="0"/>
              </a:rPr>
              <a:t>, count) =&gt; count &gt; </a:t>
            </a:r>
            <a:r>
              <a:rPr lang="en-US" sz="2400" dirty="0" err="1">
                <a:solidFill>
                  <a:schemeClr val="tx1"/>
                </a:solidFill>
                <a:latin typeface="Consolas" charset="0"/>
                <a:ea typeface="Consolas" charset="0"/>
                <a:cs typeface="Consolas" charset="0"/>
              </a:rPr>
              <a:t>Th</a:t>
            </a:r>
            <a:r>
              <a:rPr lang="en-US" sz="2400" dirty="0">
                <a:solidFill>
                  <a:schemeClr val="tx1"/>
                </a:solidFill>
                <a:latin typeface="Consolas" charset="0"/>
                <a:ea typeface="Consolas" charset="0"/>
                <a:cs typeface="Consolas" charset="0"/>
              </a:rPr>
              <a:t>)</a:t>
            </a:r>
          </a:p>
        </p:txBody>
      </p:sp>
      <p:sp>
        <p:nvSpPr>
          <p:cNvPr id="13" name="Rounded Rectangle 12">
            <a:extLst>
              <a:ext uri="{FF2B5EF4-FFF2-40B4-BE49-F238E27FC236}">
                <a16:creationId xmlns:a16="http://schemas.microsoft.com/office/drawing/2014/main" id="{1DAC2590-BEA9-354E-9A24-F29CDDF6F4B0}"/>
              </a:ext>
            </a:extLst>
          </p:cNvPr>
          <p:cNvSpPr/>
          <p:nvPr/>
        </p:nvSpPr>
        <p:spPr>
          <a:xfrm>
            <a:off x="1307941" y="3814428"/>
            <a:ext cx="7665332" cy="447741"/>
          </a:xfrm>
          <a:prstGeom prst="roundRect">
            <a:avLst/>
          </a:prstGeom>
          <a:solidFill>
            <a:schemeClr val="accent3">
              <a:lumMod val="95000"/>
              <a:alpha val="25000"/>
            </a:schemeClr>
          </a:solidFill>
          <a:ln w="12700">
            <a:solidFill>
              <a:schemeClr val="tx1"/>
            </a:solidFill>
          </a:ln>
          <a:effectLst>
            <a:outerShdw dist="50800" sx="1000" sy="1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000" b="1" i="1" dirty="0">
                <a:solidFill>
                  <a:schemeClr val="accent6"/>
                </a:solidFill>
                <a:effectLst/>
                <a:latin typeface="Helvetica Neue" charset="0"/>
                <a:ea typeface="Helvetica Neue" charset="0"/>
                <a:cs typeface="Helvetica Neue" charset="0"/>
              </a:rPr>
              <a:t>DNS Responses </a:t>
            </a:r>
          </a:p>
        </p:txBody>
      </p:sp>
      <p:sp>
        <p:nvSpPr>
          <p:cNvPr id="14" name="Rounded Rectangle 13">
            <a:extLst>
              <a:ext uri="{FF2B5EF4-FFF2-40B4-BE49-F238E27FC236}">
                <a16:creationId xmlns:a16="http://schemas.microsoft.com/office/drawing/2014/main" id="{D27BA4F2-45EE-0245-9D55-37EC1ACF5ADA}"/>
              </a:ext>
            </a:extLst>
          </p:cNvPr>
          <p:cNvSpPr/>
          <p:nvPr/>
        </p:nvSpPr>
        <p:spPr>
          <a:xfrm>
            <a:off x="1307940" y="4262169"/>
            <a:ext cx="7665332" cy="810137"/>
          </a:xfrm>
          <a:prstGeom prst="roundRect">
            <a:avLst>
              <a:gd name="adj" fmla="val 7504"/>
            </a:avLst>
          </a:prstGeom>
          <a:solidFill>
            <a:schemeClr val="accent3">
              <a:lumMod val="95000"/>
              <a:alpha val="25000"/>
            </a:schemeClr>
          </a:solidFill>
          <a:ln w="12700">
            <a:solidFill>
              <a:schemeClr val="tx1"/>
            </a:solidFill>
          </a:ln>
          <a:effectLst>
            <a:outerShdw dist="50800" sx="1000" sy="1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r"/>
            <a:r>
              <a:rPr lang="en-US" sz="2000" b="1" i="1" dirty="0">
                <a:solidFill>
                  <a:schemeClr val="accent6"/>
                </a:solidFill>
                <a:effectLst/>
                <a:latin typeface="Helvetica Neue" charset="0"/>
                <a:ea typeface="Helvetica Neue" charset="0"/>
                <a:cs typeface="Helvetica Neue" charset="0"/>
              </a:rPr>
              <a:t>from Unique DNS Servers</a:t>
            </a:r>
          </a:p>
        </p:txBody>
      </p:sp>
      <p:sp>
        <p:nvSpPr>
          <p:cNvPr id="15" name="Rounded Rectangle 14">
            <a:extLst>
              <a:ext uri="{FF2B5EF4-FFF2-40B4-BE49-F238E27FC236}">
                <a16:creationId xmlns:a16="http://schemas.microsoft.com/office/drawing/2014/main" id="{0E83D83D-5D87-0C44-9C57-8926B1A76AC8}"/>
              </a:ext>
            </a:extLst>
          </p:cNvPr>
          <p:cNvSpPr/>
          <p:nvPr/>
        </p:nvSpPr>
        <p:spPr>
          <a:xfrm>
            <a:off x="1307940" y="5072307"/>
            <a:ext cx="7665332" cy="843042"/>
          </a:xfrm>
          <a:prstGeom prst="roundRect">
            <a:avLst/>
          </a:prstGeom>
          <a:solidFill>
            <a:schemeClr val="accent3">
              <a:lumMod val="95000"/>
              <a:alpha val="25000"/>
            </a:schemeClr>
          </a:solidFill>
          <a:ln w="12700">
            <a:solidFill>
              <a:schemeClr val="tx1"/>
            </a:solidFill>
          </a:ln>
          <a:effectLst>
            <a:outerShdw dist="50800" sx="1000" sy="1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r"/>
            <a:r>
              <a:rPr lang="en-US" sz="2000" b="1" i="1" dirty="0">
                <a:solidFill>
                  <a:schemeClr val="accent6"/>
                </a:solidFill>
                <a:effectLst/>
                <a:latin typeface="Helvetica Neue" charset="0"/>
                <a:ea typeface="Helvetica Neue" charset="0"/>
                <a:cs typeface="Helvetica Neue" charset="0"/>
              </a:rPr>
              <a:t>to a Single Host</a:t>
            </a:r>
            <a:endParaRPr lang="en-US" sz="2000" dirty="0">
              <a:solidFill>
                <a:schemeClr val="accent6"/>
              </a:solidFill>
              <a:effectLst/>
              <a:latin typeface="Helvetica Neue" charset="0"/>
              <a:ea typeface="Helvetica Neue" charset="0"/>
              <a:cs typeface="Helvetica Neue" charset="0"/>
            </a:endParaRPr>
          </a:p>
        </p:txBody>
      </p:sp>
      <p:sp>
        <p:nvSpPr>
          <p:cNvPr id="16" name="Rounded Rectangle 15">
            <a:extLst>
              <a:ext uri="{FF2B5EF4-FFF2-40B4-BE49-F238E27FC236}">
                <a16:creationId xmlns:a16="http://schemas.microsoft.com/office/drawing/2014/main" id="{48E7619D-3E69-274E-8D12-96CD6C477F13}"/>
              </a:ext>
            </a:extLst>
          </p:cNvPr>
          <p:cNvSpPr/>
          <p:nvPr/>
        </p:nvSpPr>
        <p:spPr>
          <a:xfrm>
            <a:off x="1307941" y="5915350"/>
            <a:ext cx="7665332" cy="664360"/>
          </a:xfrm>
          <a:prstGeom prst="roundRect">
            <a:avLst>
              <a:gd name="adj" fmla="val 9085"/>
            </a:avLst>
          </a:prstGeom>
          <a:solidFill>
            <a:schemeClr val="accent3">
              <a:lumMod val="95000"/>
              <a:alpha val="25000"/>
            </a:schemeClr>
          </a:solidFill>
          <a:ln w="12700">
            <a:solidFill>
              <a:schemeClr val="tx1"/>
            </a:solidFill>
          </a:ln>
          <a:effectLst>
            <a:outerShdw dist="50800" sx="1000" sy="1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r"/>
            <a:r>
              <a:rPr lang="en-US" sz="2000" b="1" i="1" dirty="0">
                <a:solidFill>
                  <a:schemeClr val="accent6"/>
                </a:solidFill>
                <a:effectLst/>
                <a:latin typeface="Helvetica Neue" charset="0"/>
                <a:ea typeface="Helvetica Neue" charset="0"/>
                <a:cs typeface="Helvetica Neue" charset="0"/>
              </a:rPr>
              <a:t>exceeds a Threshold</a:t>
            </a:r>
          </a:p>
        </p:txBody>
      </p:sp>
      <p:sp>
        <p:nvSpPr>
          <p:cNvPr id="2" name="Title 1"/>
          <p:cNvSpPr>
            <a:spLocks noGrp="1"/>
          </p:cNvSpPr>
          <p:nvPr>
            <p:ph type="title"/>
          </p:nvPr>
        </p:nvSpPr>
        <p:spPr>
          <a:xfrm>
            <a:off x="152399" y="290513"/>
            <a:ext cx="8910577" cy="1143000"/>
          </a:xfrm>
        </p:spPr>
        <p:txBody>
          <a:bodyPr/>
          <a:lstStyle/>
          <a:p>
            <a:r>
              <a:rPr lang="en-US" b="1" dirty="0">
                <a:solidFill>
                  <a:schemeClr val="tx1"/>
                </a:solidFill>
                <a:latin typeface="Helvetica Neue Condensed" charset="0"/>
                <a:ea typeface="Helvetica Neue Condensed" charset="0"/>
                <a:cs typeface="Helvetica Neue Condensed" charset="0"/>
              </a:rPr>
              <a:t>Monitoring Tasks as Dataflow Queries</a:t>
            </a:r>
          </a:p>
        </p:txBody>
      </p:sp>
    </p:spTree>
    <p:extLst>
      <p:ext uri="{BB962C8B-B14F-4D97-AF65-F5344CB8AC3E}">
        <p14:creationId xmlns:p14="http://schemas.microsoft.com/office/powerpoint/2010/main" val="1965922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1" end="1"/>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0">
                                            <p:txEl>
                                              <p:pRg st="2" end="2"/>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
                                            <p:txEl>
                                              <p:pRg st="3" end="3"/>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0">
                                            <p:txEl>
                                              <p:pRg st="4" end="4"/>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0">
                                            <p:txEl>
                                              <p:pRg st="5" end="5"/>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0">
                                            <p:txEl>
                                              <p:pRg st="6" end="6"/>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0" grpId="0" uiExpand="1" build="allAtOnce" animBg="1"/>
      <p:bldP spid="13" grpId="0" animBg="1"/>
      <p:bldP spid="14" grpId="0" animBg="1"/>
      <p:bldP spid="15" grpId="0" animBg="1"/>
      <p:bldP spid="1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A50BC343-CF82-4336-BF34-76BAD9DCF647}"/>
              </a:ext>
            </a:extLst>
          </p:cNvPr>
          <p:cNvSpPr>
            <a:spLocks noGrp="1"/>
          </p:cNvSpPr>
          <p:nvPr>
            <p:ph type="sldNum" sz="quarter" idx="12"/>
          </p:nvPr>
        </p:nvSpPr>
        <p:spPr/>
        <p:txBody>
          <a:bodyPr/>
          <a:lstStyle/>
          <a:p>
            <a:pPr>
              <a:defRPr/>
            </a:pPr>
            <a:fld id="{495ADB0F-E9F2-1D42-9E15-ECDE97EFB0F8}" type="slidenum">
              <a:rPr lang="en-US" smtClean="0"/>
              <a:pPr>
                <a:defRPr/>
              </a:pPr>
              <a:t>9</a:t>
            </a:fld>
            <a:endParaRPr lang="en-US"/>
          </a:p>
        </p:txBody>
      </p:sp>
      <p:sp>
        <p:nvSpPr>
          <p:cNvPr id="6" name="Title 1">
            <a:extLst>
              <a:ext uri="{FF2B5EF4-FFF2-40B4-BE49-F238E27FC236}">
                <a16:creationId xmlns:a16="http://schemas.microsoft.com/office/drawing/2014/main" id="{B87ECC6A-0A26-428A-9A8E-30FBD3B7B054}"/>
              </a:ext>
            </a:extLst>
          </p:cNvPr>
          <p:cNvSpPr>
            <a:spLocks noGrp="1"/>
          </p:cNvSpPr>
          <p:nvPr>
            <p:ph type="title"/>
          </p:nvPr>
        </p:nvSpPr>
        <p:spPr>
          <a:xfrm>
            <a:off x="152399" y="290513"/>
            <a:ext cx="8910577" cy="1143000"/>
          </a:xfrm>
        </p:spPr>
        <p:txBody>
          <a:bodyPr/>
          <a:lstStyle/>
          <a:p>
            <a:r>
              <a:rPr lang="en-US" b="1" dirty="0">
                <a:solidFill>
                  <a:schemeClr val="tx1"/>
                </a:solidFill>
                <a:latin typeface="Helvetica Neue Condensed" charset="0"/>
                <a:ea typeface="Helvetica Neue Condensed" charset="0"/>
                <a:cs typeface="Helvetica Neue Condensed" charset="0"/>
              </a:rPr>
              <a:t>Monitoring Tasks as Dataflow Queries</a:t>
            </a:r>
          </a:p>
        </p:txBody>
      </p:sp>
      <p:sp>
        <p:nvSpPr>
          <p:cNvPr id="7" name="Rounded Rectangle 17">
            <a:extLst>
              <a:ext uri="{FF2B5EF4-FFF2-40B4-BE49-F238E27FC236}">
                <a16:creationId xmlns:a16="http://schemas.microsoft.com/office/drawing/2014/main" id="{D09664D1-71EF-46FF-9D74-B891FC2B226A}"/>
              </a:ext>
            </a:extLst>
          </p:cNvPr>
          <p:cNvSpPr/>
          <p:nvPr/>
        </p:nvSpPr>
        <p:spPr>
          <a:xfrm>
            <a:off x="190179" y="1615162"/>
            <a:ext cx="8760108" cy="1211104"/>
          </a:xfrm>
          <a:prstGeom prst="round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Helvetica Neue" charset="0"/>
                <a:ea typeface="Helvetica Neue" charset="0"/>
                <a:cs typeface="Helvetica Neue" charset="0"/>
              </a:rPr>
              <a:t>Express wide range of network monitoring tasks in fewer than </a:t>
            </a:r>
            <a:r>
              <a:rPr lang="en-US" sz="3200" b="1" dirty="0">
                <a:solidFill>
                  <a:srgbClr val="FF0000"/>
                </a:solidFill>
                <a:latin typeface="Helvetica Neue" charset="0"/>
                <a:ea typeface="Helvetica Neue" charset="0"/>
                <a:cs typeface="Helvetica Neue" charset="0"/>
              </a:rPr>
              <a:t>20 lines of code</a:t>
            </a:r>
            <a:endParaRPr lang="en-US" sz="3200" dirty="0">
              <a:solidFill>
                <a:srgbClr val="FF0000"/>
              </a:solidFill>
              <a:latin typeface="Helvetica Neue" charset="0"/>
              <a:ea typeface="Helvetica Neue" charset="0"/>
              <a:cs typeface="Helvetica Neue" charset="0"/>
            </a:endParaRPr>
          </a:p>
        </p:txBody>
      </p:sp>
      <p:pic>
        <p:nvPicPr>
          <p:cNvPr id="8" name="图片 7">
            <a:extLst>
              <a:ext uri="{FF2B5EF4-FFF2-40B4-BE49-F238E27FC236}">
                <a16:creationId xmlns:a16="http://schemas.microsoft.com/office/drawing/2014/main" id="{F99E299B-3B09-4530-90C7-FF970F7C1375}"/>
              </a:ext>
            </a:extLst>
          </p:cNvPr>
          <p:cNvPicPr>
            <a:picLocks noChangeAspect="1"/>
          </p:cNvPicPr>
          <p:nvPr/>
        </p:nvPicPr>
        <p:blipFill>
          <a:blip r:embed="rId3"/>
          <a:stretch>
            <a:fillRect/>
          </a:stretch>
        </p:blipFill>
        <p:spPr>
          <a:xfrm>
            <a:off x="2200792" y="3034800"/>
            <a:ext cx="4517917" cy="3315902"/>
          </a:xfrm>
          <a:prstGeom prst="rect">
            <a:avLst/>
          </a:prstGeom>
        </p:spPr>
      </p:pic>
    </p:spTree>
    <p:extLst>
      <p:ext uri="{BB962C8B-B14F-4D97-AF65-F5344CB8AC3E}">
        <p14:creationId xmlns:p14="http://schemas.microsoft.com/office/powerpoint/2010/main" val="3390949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IMING" val="|2.5"/>
</p:tagLst>
</file>

<file path=ppt/theme/theme1.xml><?xml version="1.0" encoding="utf-8"?>
<a:theme xmlns:a="http://schemas.openxmlformats.org/drawingml/2006/main" name="1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169338</TotalTime>
  <Words>2762</Words>
  <Application>Microsoft Office PowerPoint</Application>
  <PresentationFormat>全屏显示(4:3)</PresentationFormat>
  <Paragraphs>579</Paragraphs>
  <Slides>31</Slides>
  <Notes>29</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31</vt:i4>
      </vt:variant>
    </vt:vector>
  </HeadingPairs>
  <TitlesOfParts>
    <vt:vector size="44" baseType="lpstr">
      <vt:lpstr>Avenir Next Medium</vt:lpstr>
      <vt:lpstr>Helvetica Neue</vt:lpstr>
      <vt:lpstr>Helvetica Neue Condensed</vt:lpstr>
      <vt:lpstr>Helvetica Neue Light</vt:lpstr>
      <vt:lpstr>Helvetica Neue Medium</vt:lpstr>
      <vt:lpstr>Helvetica Neue Regular</vt:lpstr>
      <vt:lpstr>Monaco</vt:lpstr>
      <vt:lpstr>Myriad Pro</vt:lpstr>
      <vt:lpstr>Arial</vt:lpstr>
      <vt:lpstr>Calibri</vt:lpstr>
      <vt:lpstr>Consolas</vt:lpstr>
      <vt:lpstr>Times</vt:lpstr>
      <vt:lpstr>1_Default Design</vt:lpstr>
      <vt:lpstr>Sonata Query-driven Streaming Network Telemetry </vt:lpstr>
      <vt:lpstr>Network Management</vt:lpstr>
      <vt:lpstr>Network Monitoring Requirements</vt:lpstr>
      <vt:lpstr>Network Monitoring with Sonata</vt:lpstr>
      <vt:lpstr>Building Sonata is Challenging</vt:lpstr>
      <vt:lpstr>Building Sonata is Challenging</vt:lpstr>
      <vt:lpstr>Packet as Tuple</vt:lpstr>
      <vt:lpstr>Monitoring Tasks as Dataflow Queries</vt:lpstr>
      <vt:lpstr>Monitoring Tasks as Dataflow Queries</vt:lpstr>
      <vt:lpstr>Building Sonata is Challenging</vt:lpstr>
      <vt:lpstr>Where to Execute Monitoring Queries?</vt:lpstr>
      <vt:lpstr>Where to Execute Monitoring Queries?</vt:lpstr>
      <vt:lpstr>PISA* Processing Model</vt:lpstr>
      <vt:lpstr>Mapping Dataflow to Data plane</vt:lpstr>
      <vt:lpstr>Compiling Individual Operators</vt:lpstr>
      <vt:lpstr>Compiling Individual Operators</vt:lpstr>
      <vt:lpstr>Compiling a Query</vt:lpstr>
      <vt:lpstr>Query Partitioning Decisions</vt:lpstr>
      <vt:lpstr>Query Partitioning ILP</vt:lpstr>
      <vt:lpstr>How Effective is Query Partitioning?</vt:lpstr>
      <vt:lpstr>How Effective is Query Partitioning?</vt:lpstr>
      <vt:lpstr>Query Partitioning Limitations</vt:lpstr>
      <vt:lpstr>Observations:  Nature of Monitoring Tasks</vt:lpstr>
      <vt:lpstr>Observations:  Possible to Reduce Memory Footprint</vt:lpstr>
      <vt:lpstr>Observations: Possible to Preserve Query Accuracy</vt:lpstr>
      <vt:lpstr>Iterative Query Refinement</vt:lpstr>
      <vt:lpstr>Iterative Query Refinement</vt:lpstr>
      <vt:lpstr>Query Planning Problem</vt:lpstr>
      <vt:lpstr>Sonata’s Performance</vt:lpstr>
      <vt:lpstr>Summary</vt:lpstr>
      <vt:lpstr>Limitations &amp; Weaknesses</vt:lpstr>
    </vt:vector>
  </TitlesOfParts>
  <Manager/>
  <Company>Princeton</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SDX</dc:title>
  <dc:subject/>
  <dc:creator>Arpit Gupta</dc:creator>
  <cp:keywords/>
  <dc:description/>
  <cp:lastModifiedBy>Fang, Kai</cp:lastModifiedBy>
  <cp:revision>8653</cp:revision>
  <cp:lastPrinted>2016-03-07T21:19:57Z</cp:lastPrinted>
  <dcterms:created xsi:type="dcterms:W3CDTF">2013-11-06T15:33:08Z</dcterms:created>
  <dcterms:modified xsi:type="dcterms:W3CDTF">2019-03-19T19:30:08Z</dcterms:modified>
  <cp:category/>
</cp:coreProperties>
</file>